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modernComment_128_86704E0C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60" r:id="rId5"/>
    <p:sldId id="263" r:id="rId6"/>
    <p:sldId id="357" r:id="rId7"/>
    <p:sldId id="358" r:id="rId8"/>
    <p:sldId id="365" r:id="rId9"/>
    <p:sldId id="368" r:id="rId10"/>
    <p:sldId id="369" r:id="rId11"/>
    <p:sldId id="360" r:id="rId12"/>
    <p:sldId id="367" r:id="rId13"/>
    <p:sldId id="264" r:id="rId14"/>
    <p:sldId id="311" r:id="rId15"/>
    <p:sldId id="296" r:id="rId16"/>
    <p:sldId id="361" r:id="rId17"/>
    <p:sldId id="362" r:id="rId18"/>
    <p:sldId id="299" r:id="rId19"/>
    <p:sldId id="364" r:id="rId20"/>
    <p:sldId id="366" r:id="rId21"/>
    <p:sldId id="291" r:id="rId22"/>
    <p:sldId id="2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8C732F-E253-35BC-952D-9746F3F41380}" name="Schroeder, Erich" initials="ES" userId="S::schro354@msu.edu::9f69529a-5779-4887-95de-07a58dd8abc4" providerId="AD"/>
  <p188:author id="{E6BB4772-9D5B-7B4F-C48B-6044242DDFF7}" name="Kippnick, Caiden" initials="CK" userId="S::kippnick@msu.edu::55014aa6-66eb-45ac-82fc-fafa5fa5097c" providerId="AD"/>
  <p188:author id="{652465A2-B42E-2F52-BEFF-C7E14090AD15}" name="Nesbitt, Wayne" initials="NW" userId="S::wnesbitt@msu.edu::019873e2-b390-4b64-8d86-20853a9465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971A2-C323-1A06-E03A-9A32784B79D6}" v="170" dt="2026-01-14T22:20:15.159"/>
    <p1510:client id="{57FF8384-0744-DE46-6FF1-8353D26E5566}" v="33" dt="2026-01-14T22:38:32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comments/modernComment_128_86704E0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ABE19C7-D75E-4E55-90F1-261474042F84}" authorId="{652465A2-B42E-2F52-BEFF-C7E14090AD15}" status="resolved" created="2025-11-17T20:43:37.047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5506956" sldId="296"/>
      <ac:spMk id="1123" creationId="{1CC86BB7-5C46-381F-63A1-6DE337F3D925}"/>
    </ac:deMkLst>
    <p188:txBody>
      <a:bodyPr/>
      <a:lstStyle/>
      <a:p>
        <a:r>
          <a:rPr lang="en-US"/>
          <a:t>Added W-2 to the list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Introduction to State Tax Returns </a:t>
          </a:r>
          <a:endParaRPr lang="en-US"/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F62232C0-CCA3-4686-B851-8BB350EFE0B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2500">
              <a:latin typeface="Aptos Display" panose="02110004020202020204"/>
              <a:ea typeface="+mn-ea"/>
              <a:cs typeface="+mn-cs"/>
            </a:rPr>
            <a:t>Home Heating Credits</a:t>
          </a:r>
          <a:endParaRPr lang="en-US"/>
        </a:p>
      </dgm:t>
    </dgm:pt>
    <dgm:pt modelId="{6A30CCD2-CBC9-4826-8068-633DA80CAE1F}" type="parTrans" cxnId="{E49143C3-6A37-492B-9961-A0C1EE63EAF2}">
      <dgm:prSet/>
      <dgm:spPr/>
      <dgm:t>
        <a:bodyPr/>
        <a:lstStyle/>
        <a:p>
          <a:endParaRPr lang="en-US"/>
        </a:p>
      </dgm:t>
    </dgm:pt>
    <dgm:pt modelId="{E687FF4B-4F41-4782-9C49-741A46C24366}" type="sibTrans" cxnId="{E49143C3-6A37-492B-9961-A0C1EE63EAF2}">
      <dgm:prSet/>
      <dgm:spPr/>
      <dgm:t>
        <a:bodyPr/>
        <a:lstStyle/>
        <a:p>
          <a:endParaRPr lang="en-US"/>
        </a:p>
      </dgm:t>
    </dgm:pt>
    <dgm:pt modelId="{D6FF17FD-F1B2-4C3A-9461-7705059E314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6000">
              <a:latin typeface="Aptos Display"/>
              <a:ea typeface="+mn-ea"/>
              <a:cs typeface="+mn-cs"/>
            </a:rPr>
            <a:t>Homestead Property Tax Credit</a:t>
          </a:r>
        </a:p>
      </dgm:t>
    </dgm:pt>
    <dgm:pt modelId="{EE23139F-49BA-48E4-8395-C9AE95AC2365}" type="parTrans" cxnId="{6AD94111-DF6A-4760-8C87-8719AD81916C}">
      <dgm:prSet/>
      <dgm:spPr/>
      <dgm:t>
        <a:bodyPr/>
        <a:lstStyle/>
        <a:p>
          <a:endParaRPr lang="en-US"/>
        </a:p>
      </dgm:t>
    </dgm:pt>
    <dgm:pt modelId="{B6B85F5C-6C32-44B1-9A77-88644F72598B}" type="sibTrans" cxnId="{6AD94111-DF6A-4760-8C87-8719AD81916C}">
      <dgm:prSet/>
      <dgm:spPr/>
      <dgm:t>
        <a:bodyPr/>
        <a:lstStyle/>
        <a:p>
          <a:endParaRPr lang="en-US"/>
        </a:p>
      </dgm:t>
    </dgm:pt>
    <dgm:pt modelId="{2A1A0DF7-23EC-499E-BFCC-5C69BE6B90EA}" type="pres">
      <dgm:prSet presAssocID="{431C0F29-2768-466F-9269-5B3A5C24E1D7}" presName="root" presStyleCnt="0">
        <dgm:presLayoutVars>
          <dgm:dir/>
          <dgm:resizeHandles val="exact"/>
        </dgm:presLayoutVars>
      </dgm:prSet>
      <dgm:spPr/>
    </dgm:pt>
    <dgm:pt modelId="{7BA2BB9E-5C9E-4B1E-BEAB-C66AA1EE41CC}" type="pres">
      <dgm:prSet presAssocID="{608E569B-F5AA-4761-A136-1A2EA43AA094}" presName="compNode" presStyleCnt="0"/>
      <dgm:spPr/>
    </dgm:pt>
    <dgm:pt modelId="{C60DF54C-49E5-4B17-9CD9-F3E4131C2E7A}" type="pres">
      <dgm:prSet presAssocID="{608E569B-F5AA-4761-A136-1A2EA43AA094}" presName="bgRect" presStyleLbl="bgShp" presStyleIdx="0" presStyleCnt="3" custLinFactNeighborX="-39660" custLinFactNeighborY="917"/>
      <dgm:spPr/>
    </dgm:pt>
    <dgm:pt modelId="{1109B3AA-CDF8-4CC1-A2B4-F934A230BD77}" type="pres">
      <dgm:prSet presAssocID="{608E569B-F5AA-4761-A136-1A2EA43AA09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8DE86740-7892-47CB-A7E3-47ACF703F85B}" type="pres">
      <dgm:prSet presAssocID="{608E569B-F5AA-4761-A136-1A2EA43AA094}" presName="spaceRect" presStyleCnt="0"/>
      <dgm:spPr/>
    </dgm:pt>
    <dgm:pt modelId="{F559C815-1B9A-4318-881D-231419207E85}" type="pres">
      <dgm:prSet presAssocID="{608E569B-F5AA-4761-A136-1A2EA43AA094}" presName="parTx" presStyleLbl="revTx" presStyleIdx="0" presStyleCnt="3">
        <dgm:presLayoutVars>
          <dgm:chMax val="0"/>
          <dgm:chPref val="0"/>
        </dgm:presLayoutVars>
      </dgm:prSet>
      <dgm:spPr/>
    </dgm:pt>
    <dgm:pt modelId="{13B754BB-AC5C-49A2-B831-E46865DE148C}" type="pres">
      <dgm:prSet presAssocID="{781052A6-6A9D-4336-A8C0-2EE6FEF830E9}" presName="sibTrans" presStyleCnt="0"/>
      <dgm:spPr/>
    </dgm:pt>
    <dgm:pt modelId="{C546766E-31C7-43CA-9BE4-ADE7C23E217C}" type="pres">
      <dgm:prSet presAssocID="{D6FF17FD-F1B2-4C3A-9461-7705059E3142}" presName="compNode" presStyleCnt="0"/>
      <dgm:spPr/>
    </dgm:pt>
    <dgm:pt modelId="{398BB368-CB1D-4C48-B8F5-AF8EB7ACE60F}" type="pres">
      <dgm:prSet presAssocID="{D6FF17FD-F1B2-4C3A-9461-7705059E3142}" presName="bgRect" presStyleLbl="bgShp" presStyleIdx="1" presStyleCnt="3"/>
      <dgm:spPr/>
    </dgm:pt>
    <dgm:pt modelId="{4F2578C9-D05C-473E-BB67-F38B0FAD6253}" type="pres">
      <dgm:prSet presAssocID="{D6FF17FD-F1B2-4C3A-9461-7705059E314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 with solid fill"/>
        </a:ext>
      </dgm:extLst>
    </dgm:pt>
    <dgm:pt modelId="{96D6248A-8A57-432A-90E8-0356A45A2EA2}" type="pres">
      <dgm:prSet presAssocID="{D6FF17FD-F1B2-4C3A-9461-7705059E3142}" presName="spaceRect" presStyleCnt="0"/>
      <dgm:spPr/>
    </dgm:pt>
    <dgm:pt modelId="{9BFAC2B7-C418-4E02-81DD-AFD58212DD44}" type="pres">
      <dgm:prSet presAssocID="{D6FF17FD-F1B2-4C3A-9461-7705059E3142}" presName="parTx" presStyleLbl="revTx" presStyleIdx="1" presStyleCnt="3">
        <dgm:presLayoutVars>
          <dgm:chMax val="0"/>
          <dgm:chPref val="0"/>
        </dgm:presLayoutVars>
      </dgm:prSet>
      <dgm:spPr/>
    </dgm:pt>
    <dgm:pt modelId="{A1D5443E-0064-4F27-9B41-E4C61C570C15}" type="pres">
      <dgm:prSet presAssocID="{B6B85F5C-6C32-44B1-9A77-88644F72598B}" presName="sibTrans" presStyleCnt="0"/>
      <dgm:spPr/>
    </dgm:pt>
    <dgm:pt modelId="{7F72DE53-F773-49FE-858B-BDFA879CD3BC}" type="pres">
      <dgm:prSet presAssocID="{F62232C0-CCA3-4686-B851-8BB350EFE0BB}" presName="compNode" presStyleCnt="0"/>
      <dgm:spPr/>
    </dgm:pt>
    <dgm:pt modelId="{133CF813-698A-4D20-91C9-28EF14B3F80C}" type="pres">
      <dgm:prSet presAssocID="{F62232C0-CCA3-4686-B851-8BB350EFE0BB}" presName="bgRect" presStyleLbl="bgShp" presStyleIdx="2" presStyleCnt="3"/>
      <dgm:spPr/>
    </dgm:pt>
    <dgm:pt modelId="{E7149D27-3778-4029-97CE-3177B274E904}" type="pres">
      <dgm:prSet presAssocID="{F62232C0-CCA3-4686-B851-8BB350EFE0B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envelope with solid fill"/>
        </a:ext>
      </dgm:extLst>
    </dgm:pt>
    <dgm:pt modelId="{6C2032FF-C772-4F9A-BB4F-8C6888AF4152}" type="pres">
      <dgm:prSet presAssocID="{F62232C0-CCA3-4686-B851-8BB350EFE0BB}" presName="spaceRect" presStyleCnt="0"/>
      <dgm:spPr/>
    </dgm:pt>
    <dgm:pt modelId="{543DDC84-211F-4720-B55D-F0C1F0FAEED6}" type="pres">
      <dgm:prSet presAssocID="{F62232C0-CCA3-4686-B851-8BB350EFE0B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6AD94111-DF6A-4760-8C87-8719AD81916C}" srcId="{431C0F29-2768-466F-9269-5B3A5C24E1D7}" destId="{D6FF17FD-F1B2-4C3A-9461-7705059E3142}" srcOrd="1" destOrd="0" parTransId="{EE23139F-49BA-48E4-8395-C9AE95AC2365}" sibTransId="{B6B85F5C-6C32-44B1-9A77-88644F72598B}"/>
    <dgm:cxn modelId="{4A65468A-6302-4145-A5ED-3CBC84B91F52}" type="presOf" srcId="{D6FF17FD-F1B2-4C3A-9461-7705059E3142}" destId="{9BFAC2B7-C418-4E02-81DD-AFD58212DD44}" srcOrd="0" destOrd="0" presId="urn:microsoft.com/office/officeart/2018/2/layout/IconVerticalSolidList"/>
    <dgm:cxn modelId="{7C237CAE-273D-4557-BB45-D48EC0D68558}" type="presOf" srcId="{F62232C0-CCA3-4686-B851-8BB350EFE0BB}" destId="{543DDC84-211F-4720-B55D-F0C1F0FAEED6}" srcOrd="0" destOrd="0" presId="urn:microsoft.com/office/officeart/2018/2/layout/IconVerticalSolidList"/>
    <dgm:cxn modelId="{E49143C3-6A37-492B-9961-A0C1EE63EAF2}" srcId="{431C0F29-2768-466F-9269-5B3A5C24E1D7}" destId="{F62232C0-CCA3-4686-B851-8BB350EFE0BB}" srcOrd="2" destOrd="0" parTransId="{6A30CCD2-CBC9-4826-8068-633DA80CAE1F}" sibTransId="{E687FF4B-4F41-4782-9C49-741A46C24366}"/>
    <dgm:cxn modelId="{B96BE4D1-3406-4A0A-8496-DB1E203D62E3}" type="presOf" srcId="{608E569B-F5AA-4761-A136-1A2EA43AA094}" destId="{F559C815-1B9A-4318-881D-231419207E85}" srcOrd="0" destOrd="0" presId="urn:microsoft.com/office/officeart/2018/2/layout/IconVerticalSolidList"/>
    <dgm:cxn modelId="{21D030E3-1633-4747-AA02-A742C79F9B16}" type="presOf" srcId="{431C0F29-2768-466F-9269-5B3A5C24E1D7}" destId="{2A1A0DF7-23EC-499E-BFCC-5C69BE6B90EA}" srcOrd="0" destOrd="0" presId="urn:microsoft.com/office/officeart/2018/2/layout/IconVerticalSolidList"/>
    <dgm:cxn modelId="{83210812-3217-4C9E-B7AA-1260F007D688}" type="presParOf" srcId="{2A1A0DF7-23EC-499E-BFCC-5C69BE6B90EA}" destId="{7BA2BB9E-5C9E-4B1E-BEAB-C66AA1EE41CC}" srcOrd="0" destOrd="0" presId="urn:microsoft.com/office/officeart/2018/2/layout/IconVerticalSolidList"/>
    <dgm:cxn modelId="{819C1D3A-BA9E-4DBC-B7D4-885244F8BA72}" type="presParOf" srcId="{7BA2BB9E-5C9E-4B1E-BEAB-C66AA1EE41CC}" destId="{C60DF54C-49E5-4B17-9CD9-F3E4131C2E7A}" srcOrd="0" destOrd="0" presId="urn:microsoft.com/office/officeart/2018/2/layout/IconVerticalSolidList"/>
    <dgm:cxn modelId="{1C83A4C1-7C51-4960-AF5C-80322D107781}" type="presParOf" srcId="{7BA2BB9E-5C9E-4B1E-BEAB-C66AA1EE41CC}" destId="{1109B3AA-CDF8-4CC1-A2B4-F934A230BD77}" srcOrd="1" destOrd="0" presId="urn:microsoft.com/office/officeart/2018/2/layout/IconVerticalSolidList"/>
    <dgm:cxn modelId="{C1D64BAC-3C66-4F28-8CC5-EBF1247C05A7}" type="presParOf" srcId="{7BA2BB9E-5C9E-4B1E-BEAB-C66AA1EE41CC}" destId="{8DE86740-7892-47CB-A7E3-47ACF703F85B}" srcOrd="2" destOrd="0" presId="urn:microsoft.com/office/officeart/2018/2/layout/IconVerticalSolidList"/>
    <dgm:cxn modelId="{D715AF69-5167-44CD-BB8C-9F1BD8A310AB}" type="presParOf" srcId="{7BA2BB9E-5C9E-4B1E-BEAB-C66AA1EE41CC}" destId="{F559C815-1B9A-4318-881D-231419207E85}" srcOrd="3" destOrd="0" presId="urn:microsoft.com/office/officeart/2018/2/layout/IconVerticalSolidList"/>
    <dgm:cxn modelId="{7C92A0E5-6B31-4A38-950E-945EC7277306}" type="presParOf" srcId="{2A1A0DF7-23EC-499E-BFCC-5C69BE6B90EA}" destId="{13B754BB-AC5C-49A2-B831-E46865DE148C}" srcOrd="1" destOrd="0" presId="urn:microsoft.com/office/officeart/2018/2/layout/IconVerticalSolidList"/>
    <dgm:cxn modelId="{C8CCE69D-DBBD-4162-BB1B-CF0FE8ADD3A5}" type="presParOf" srcId="{2A1A0DF7-23EC-499E-BFCC-5C69BE6B90EA}" destId="{C546766E-31C7-43CA-9BE4-ADE7C23E217C}" srcOrd="2" destOrd="0" presId="urn:microsoft.com/office/officeart/2018/2/layout/IconVerticalSolidList"/>
    <dgm:cxn modelId="{A075A077-35AA-4DCC-BAEF-5B382FEDB3F5}" type="presParOf" srcId="{C546766E-31C7-43CA-9BE4-ADE7C23E217C}" destId="{398BB368-CB1D-4C48-B8F5-AF8EB7ACE60F}" srcOrd="0" destOrd="0" presId="urn:microsoft.com/office/officeart/2018/2/layout/IconVerticalSolidList"/>
    <dgm:cxn modelId="{461F9B33-A6D1-40E4-9721-D75F4EFACCD1}" type="presParOf" srcId="{C546766E-31C7-43CA-9BE4-ADE7C23E217C}" destId="{4F2578C9-D05C-473E-BB67-F38B0FAD6253}" srcOrd="1" destOrd="0" presId="urn:microsoft.com/office/officeart/2018/2/layout/IconVerticalSolidList"/>
    <dgm:cxn modelId="{E0DC02AC-23FD-49CE-A5D6-FB3DCF5C6507}" type="presParOf" srcId="{C546766E-31C7-43CA-9BE4-ADE7C23E217C}" destId="{96D6248A-8A57-432A-90E8-0356A45A2EA2}" srcOrd="2" destOrd="0" presId="urn:microsoft.com/office/officeart/2018/2/layout/IconVerticalSolidList"/>
    <dgm:cxn modelId="{310C51D9-8F13-4BB5-89C9-6BFFE4C4CE24}" type="presParOf" srcId="{C546766E-31C7-43CA-9BE4-ADE7C23E217C}" destId="{9BFAC2B7-C418-4E02-81DD-AFD58212DD44}" srcOrd="3" destOrd="0" presId="urn:microsoft.com/office/officeart/2018/2/layout/IconVerticalSolidList"/>
    <dgm:cxn modelId="{33100327-40BA-4175-968D-A4E8A4E1BE50}" type="presParOf" srcId="{2A1A0DF7-23EC-499E-BFCC-5C69BE6B90EA}" destId="{A1D5443E-0064-4F27-9B41-E4C61C570C15}" srcOrd="3" destOrd="0" presId="urn:microsoft.com/office/officeart/2018/2/layout/IconVerticalSolidList"/>
    <dgm:cxn modelId="{535C5156-ADFD-4A9E-BCB0-4F426AA12989}" type="presParOf" srcId="{2A1A0DF7-23EC-499E-BFCC-5C69BE6B90EA}" destId="{7F72DE53-F773-49FE-858B-BDFA879CD3BC}" srcOrd="4" destOrd="0" presId="urn:microsoft.com/office/officeart/2018/2/layout/IconVerticalSolidList"/>
    <dgm:cxn modelId="{FE7C49D0-ED55-4FA4-AE79-AF5412A526BE}" type="presParOf" srcId="{7F72DE53-F773-49FE-858B-BDFA879CD3BC}" destId="{133CF813-698A-4D20-91C9-28EF14B3F80C}" srcOrd="0" destOrd="0" presId="urn:microsoft.com/office/officeart/2018/2/layout/IconVerticalSolidList"/>
    <dgm:cxn modelId="{33830A38-7692-4BAB-82BD-DEA0DCE6C9DC}" type="presParOf" srcId="{7F72DE53-F773-49FE-858B-BDFA879CD3BC}" destId="{E7149D27-3778-4029-97CE-3177B274E904}" srcOrd="1" destOrd="0" presId="urn:microsoft.com/office/officeart/2018/2/layout/IconVerticalSolidList"/>
    <dgm:cxn modelId="{826146F1-CD2A-41EF-9D54-831F204B1924}" type="presParOf" srcId="{7F72DE53-F773-49FE-858B-BDFA879CD3BC}" destId="{6C2032FF-C772-4F9A-BB4F-8C6888AF4152}" srcOrd="2" destOrd="0" presId="urn:microsoft.com/office/officeart/2018/2/layout/IconVerticalSolidList"/>
    <dgm:cxn modelId="{34BA8F49-FEED-410D-B6EF-6B3298634EE5}" type="presParOf" srcId="{7F72DE53-F773-49FE-858B-BDFA879CD3BC}" destId="{543DDC84-211F-4720-B55D-F0C1F0FAEED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DF54C-49E5-4B17-9CD9-F3E4131C2E7A}">
      <dsp:nvSpPr>
        <dsp:cNvPr id="0" name=""/>
        <dsp:cNvSpPr/>
      </dsp:nvSpPr>
      <dsp:spPr>
        <a:xfrm>
          <a:off x="0" y="11126"/>
          <a:ext cx="8715514" cy="115934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09B3AA-CDF8-4CC1-A2B4-F934A230BD77}">
      <dsp:nvSpPr>
        <dsp:cNvPr id="0" name=""/>
        <dsp:cNvSpPr/>
      </dsp:nvSpPr>
      <dsp:spPr>
        <a:xfrm>
          <a:off x="350700" y="261347"/>
          <a:ext cx="637637" cy="6376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9C815-1B9A-4318-881D-231419207E85}">
      <dsp:nvSpPr>
        <dsp:cNvPr id="0" name=""/>
        <dsp:cNvSpPr/>
      </dsp:nvSpPr>
      <dsp:spPr>
        <a:xfrm>
          <a:off x="1339039" y="495"/>
          <a:ext cx="7376474" cy="115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97" tIns="122697" rIns="122697" bIns="122697" numCol="1" spcCol="1270" anchor="ctr" anchorCtr="0">
          <a:noAutofit/>
        </a:bodyPr>
        <a:lstStyle/>
        <a:p>
          <a:pPr marL="0" lvl="0" indent="0" algn="l" defTabSz="11112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Introduction to State Tax Returns </a:t>
          </a:r>
          <a:endParaRPr lang="en-US" sz="2500" kern="1200"/>
        </a:p>
      </dsp:txBody>
      <dsp:txXfrm>
        <a:off x="1339039" y="495"/>
        <a:ext cx="7376474" cy="1159341"/>
      </dsp:txXfrm>
    </dsp:sp>
    <dsp:sp modelId="{398BB368-CB1D-4C48-B8F5-AF8EB7ACE60F}">
      <dsp:nvSpPr>
        <dsp:cNvPr id="0" name=""/>
        <dsp:cNvSpPr/>
      </dsp:nvSpPr>
      <dsp:spPr>
        <a:xfrm>
          <a:off x="0" y="1449672"/>
          <a:ext cx="8715514" cy="115934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578C9-D05C-473E-BB67-F38B0FAD6253}">
      <dsp:nvSpPr>
        <dsp:cNvPr id="0" name=""/>
        <dsp:cNvSpPr/>
      </dsp:nvSpPr>
      <dsp:spPr>
        <a:xfrm>
          <a:off x="350700" y="1710524"/>
          <a:ext cx="637637" cy="6376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AC2B7-C418-4E02-81DD-AFD58212DD44}">
      <dsp:nvSpPr>
        <dsp:cNvPr id="0" name=""/>
        <dsp:cNvSpPr/>
      </dsp:nvSpPr>
      <dsp:spPr>
        <a:xfrm>
          <a:off x="1339039" y="1449672"/>
          <a:ext cx="7376474" cy="115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97" tIns="122697" rIns="122697" bIns="12269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Homestead Property Tax Credit</a:t>
          </a:r>
        </a:p>
      </dsp:txBody>
      <dsp:txXfrm>
        <a:off x="1339039" y="1449672"/>
        <a:ext cx="7376474" cy="1159341"/>
      </dsp:txXfrm>
    </dsp:sp>
    <dsp:sp modelId="{133CF813-698A-4D20-91C9-28EF14B3F80C}">
      <dsp:nvSpPr>
        <dsp:cNvPr id="0" name=""/>
        <dsp:cNvSpPr/>
      </dsp:nvSpPr>
      <dsp:spPr>
        <a:xfrm>
          <a:off x="0" y="2898849"/>
          <a:ext cx="8715514" cy="115934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149D27-3778-4029-97CE-3177B274E904}">
      <dsp:nvSpPr>
        <dsp:cNvPr id="0" name=""/>
        <dsp:cNvSpPr/>
      </dsp:nvSpPr>
      <dsp:spPr>
        <a:xfrm>
          <a:off x="350700" y="3159700"/>
          <a:ext cx="637637" cy="6376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DDC84-211F-4720-B55D-F0C1F0FAEED6}">
      <dsp:nvSpPr>
        <dsp:cNvPr id="0" name=""/>
        <dsp:cNvSpPr/>
      </dsp:nvSpPr>
      <dsp:spPr>
        <a:xfrm>
          <a:off x="1339039" y="2898849"/>
          <a:ext cx="7376474" cy="115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97" tIns="122697" rIns="122697" bIns="12269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 panose="02110004020202020204"/>
              <a:ea typeface="+mn-ea"/>
              <a:cs typeface="+mn-cs"/>
            </a:rPr>
            <a:t>Home Heating Credits</a:t>
          </a:r>
          <a:endParaRPr lang="en-US" sz="2500" kern="1200"/>
        </a:p>
      </dsp:txBody>
      <dsp:txXfrm>
        <a:off x="1339039" y="2898849"/>
        <a:ext cx="7376474" cy="1159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F9433-15B2-4F09-8F0C-F152FA11E9F2}" type="datetimeFigureOut"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783EE-AC00-4DD7-AC65-B4F4D0F2CC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EE95-7980-54FE-A774-6C26E2742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1EF57-E21D-D504-4435-30624330D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50B86-474C-418F-7D8B-420A6C84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29049-D146-7239-383E-D552F72D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B1D10-5BA6-4867-8767-478F46E0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9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0AD7-EBAA-032B-4397-67D47923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6B39D-87AE-E7D1-A78B-8531E2D6A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F4825-CDDC-CBEB-E620-6EA2DD0C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1CD14-EEC7-3684-DED7-A29E90D6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59E6A-7BE1-DBEE-E246-EEEC6446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3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5B6EB-7025-4AB7-4BD2-77C42C2C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BC807-158C-1842-B910-DA6DD4C7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484-9E4C-7D7A-8AE7-FAD68C27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27BE-82F2-27E7-3FA4-21B41E26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5E92-7E4C-4E99-330B-D44AEBD3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5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F5DEF-D692-3CC1-C9D2-1AEDC1F4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437D-4954-7661-F9D3-AA73BCBA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408E0-BC75-BAC2-9B96-0340A48D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89DE5-01D6-38FE-16C2-A141FF1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C7815-9D1C-583E-46CF-82D80EF4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B0F4B-C6EB-320B-D8B7-5713D4DC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E7177-3B23-B72C-5B5F-C0B437F33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9301E-627B-67FF-33FE-95270A1F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F74B-7D4F-2D6A-903E-C8AC0345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6CE13-B393-F8F6-0CAA-0FBB789E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5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1B881-8213-A2BB-F871-0E9E4379E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9796-65C4-D7C8-8040-CB7FE658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8F773-5575-4A13-4151-F306AFB93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AB0D7-F027-2B7E-1F92-42948839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5A0E7-21EB-6C18-3CD3-3639E777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FF805-5714-6339-481C-B8DA1599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5DDAC-DB87-DE16-D02B-3C955F7E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1BC37-3105-E072-DEFD-9769ED09F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57551-6BC9-0ABA-D3D0-985DCCA7E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A2533-23E9-8C88-45E4-D3887D946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4883C-D145-B88C-F4CA-39309D049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F77376-342B-C6BD-E083-938CFC8F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52FEC-4CDF-5908-B9CF-5A84802E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5FA92-7D63-AB57-8B6E-4C1F57D6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3E09-CF0E-4990-0A81-459C4BBAF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07330-E649-AB5D-004E-D1E770756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54465-49F0-5554-97EE-02652F4A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C85C2-DE88-81B8-CC25-A12DCE19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BFFF1-F21A-0332-76C3-82C6FE1A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50A400-AEDD-DCC6-4A54-E757F41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E16CA-0C7D-6930-30B1-02319CA2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4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1747-AF39-9E1A-1888-C6E4F54A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F08E-86D0-4944-6E93-F65B4CEDF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8E53C-434E-870C-1375-455186816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26B13-B328-F706-2F26-1B48C814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BD2AD-B0D2-CCA2-3C7A-5E0B1E93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A8EF7-0CB4-BA2B-5D4C-CD63BF26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7C16-5782-8419-9D48-A536C759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92B12-66C3-F9AE-A100-414A35B33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2B221-D745-01D6-660D-831E709ED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7DF17-FEBD-2357-F487-3CC7F0A6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BA664-15DF-6078-7A55-A381D39F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6E437-22B6-2CC4-02CD-0EA2CE63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EB2E6-2BE5-0D44-2AF8-15448C7B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E73D1-317D-BFB8-B79B-55732D048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F0C-7A91-6B20-9EBD-3F75546C6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DBE08-41C9-47B9-B1FD-A15182B983D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D7E5-69FA-7F32-7CC3-9A9943BE6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735D-B6DE-58DA-AB7D-C52787D39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4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28_86704E0C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1573DF-EC18-EA18-2955-2DB865E49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>
                <a:solidFill>
                  <a:srgbClr val="FFFFFF"/>
                </a:solidFill>
              </a:rPr>
              <a:t>Overview of State Tax Filing </a:t>
            </a:r>
            <a:endParaRPr lang="en-US" sz="26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5" name="Picture 4" descr="VOLUNTEERING | msu-vita">
            <a:extLst>
              <a:ext uri="{FF2B5EF4-FFF2-40B4-BE49-F238E27FC236}">
                <a16:creationId xmlns:a16="http://schemas.microsoft.com/office/drawing/2014/main" id="{6D4D0D79-2831-C76D-FABC-68FBF2436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800975"/>
            <a:ext cx="7188199" cy="325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163E1-6FAC-6669-8B9B-7A45567A4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Homestead Property Tax Credit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6216A-0287-C581-C156-C2E429C9E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F44210C4-845E-746A-A343-5E74CB7D4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B127F93-3EBD-D272-E82B-2506AACE8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1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5C6C7-A57E-A2B9-9A53-FA26E5774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2F143717-2231-2D85-62E8-7FFB39B38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D3CC457C-1F05-FE48-9158-D919CF90F56A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6B9E3291-7957-30EC-BDBF-D1549A512DCE}"/>
              </a:ext>
            </a:extLst>
          </p:cNvPr>
          <p:cNvSpPr txBox="1"/>
          <p:nvPr/>
        </p:nvSpPr>
        <p:spPr>
          <a:xfrm>
            <a:off x="969434" y="757896"/>
            <a:ext cx="5164432" cy="10772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Homestead Property Tax Credit (HPTC)</a:t>
            </a:r>
          </a:p>
        </p:txBody>
      </p:sp>
      <p:sp>
        <p:nvSpPr>
          <p:cNvPr id="6404" name="TextBox 6403">
            <a:extLst>
              <a:ext uri="{FF2B5EF4-FFF2-40B4-BE49-F238E27FC236}">
                <a16:creationId xmlns:a16="http://schemas.microsoft.com/office/drawing/2014/main" id="{AD2D9703-7BE6-1966-0ACC-B553B132C5B6}"/>
              </a:ext>
            </a:extLst>
          </p:cNvPr>
          <p:cNvSpPr txBox="1"/>
          <p:nvPr/>
        </p:nvSpPr>
        <p:spPr>
          <a:xfrm>
            <a:off x="619616" y="2407236"/>
            <a:ext cx="11376210" cy="40780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350">
                <a:latin typeface="Aptos"/>
                <a:ea typeface="Calibri"/>
                <a:cs typeface="Calibri"/>
              </a:rPr>
              <a:t>The Homestead Property Tax Credit (HPTC) is a refundable tax credit based on property taxes levied against a Michigan homeowner or renter </a:t>
            </a:r>
            <a:endParaRPr lang="en-US"/>
          </a:p>
          <a:p>
            <a:endParaRPr lang="en-US" sz="2350">
              <a:latin typeface="Aptos"/>
              <a:ea typeface="Calibri"/>
              <a:cs typeface="Calibri"/>
            </a:endParaRPr>
          </a:p>
          <a:p>
            <a:r>
              <a:rPr lang="en-US" sz="2350">
                <a:latin typeface="Aptos"/>
                <a:ea typeface="Calibri"/>
                <a:cs typeface="Calibri"/>
              </a:rPr>
              <a:t>To qualify for this credit, the taxpayer must:</a:t>
            </a:r>
            <a:endParaRPr lang="en-US"/>
          </a:p>
          <a:p>
            <a:r>
              <a:rPr lang="en-US" sz="2350">
                <a:latin typeface="Aptos"/>
                <a:cs typeface="Arial"/>
              </a:rPr>
              <a:t> •</a:t>
            </a:r>
            <a:r>
              <a:rPr lang="en-US" sz="235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Have a total household resources of $69,700 or less for TY 2025</a:t>
            </a:r>
            <a:endParaRPr lang="en-US"/>
          </a:p>
          <a:p>
            <a:r>
              <a:rPr lang="en-US" sz="2350">
                <a:latin typeface="Aptos"/>
                <a:cs typeface="Arial"/>
              </a:rPr>
              <a:t> •</a:t>
            </a:r>
            <a:r>
              <a:rPr lang="en-US" sz="240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rent </a:t>
            </a:r>
            <a:r>
              <a:rPr lang="en-US" sz="235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or own a home with a taxable value of $165,400 or less</a:t>
            </a:r>
            <a:endParaRPr lang="en-US"/>
          </a:p>
          <a:p>
            <a:r>
              <a:rPr lang="en-US" sz="2350">
                <a:latin typeface="Aptos"/>
                <a:cs typeface="Arial"/>
              </a:rPr>
              <a:t> •</a:t>
            </a:r>
            <a:r>
              <a:rPr lang="en-US" sz="235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If a renter, they must be under a lease/rental contract and live in taxable housing</a:t>
            </a:r>
            <a:endParaRPr lang="en-US"/>
          </a:p>
          <a:p>
            <a:r>
              <a:rPr lang="en-US" sz="2350">
                <a:latin typeface="Aptos"/>
                <a:cs typeface="Arial"/>
              </a:rPr>
              <a:t> •</a:t>
            </a:r>
            <a:r>
              <a:rPr lang="en-US" sz="235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Pay either property taxes or rent (may only claim their portion if shared expense)</a:t>
            </a:r>
            <a:endParaRPr lang="en-US"/>
          </a:p>
          <a:p>
            <a:r>
              <a:rPr lang="en-US" sz="2350">
                <a:latin typeface="Aptos"/>
                <a:cs typeface="Arial"/>
              </a:rPr>
              <a:t> •</a:t>
            </a:r>
            <a:r>
              <a:rPr lang="en-US" sz="235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Reside in Michigan for 6 months or more during the tax year</a:t>
            </a:r>
            <a:endParaRPr lang="en-US"/>
          </a:p>
          <a:p>
            <a:endParaRPr lang="en-US" sz="2350"/>
          </a:p>
          <a:p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3193098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30AF7-9155-E72A-D612-D9AF19CF8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0CABFE9C-D408-B57B-8BBE-638EE3D78A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0FD8FF3-A617-9086-A564-62F3E87229F6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1092FF8-49C0-EE72-F3C6-77790FCD9806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HPTC for </a:t>
            </a:r>
            <a:r>
              <a:rPr lang="en-US" sz="3200" b="1" u="sng">
                <a:solidFill>
                  <a:schemeClr val="bg1"/>
                </a:solidFill>
                <a:latin typeface="Aptos Display"/>
              </a:rPr>
              <a:t>Homeowners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1CC86BB7-5C46-381F-63A1-6DE337F3D925}"/>
              </a:ext>
            </a:extLst>
          </p:cNvPr>
          <p:cNvSpPr txBox="1"/>
          <p:nvPr/>
        </p:nvSpPr>
        <p:spPr>
          <a:xfrm>
            <a:off x="613519" y="2409887"/>
            <a:ext cx="10627197" cy="57246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For homeowners, HPTC is calculated using property taxes levied on their home and its taxable value for the year.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This information can be located on their summer and winter property taxes on </a:t>
            </a:r>
            <a:r>
              <a:rPr lang="en-US" sz="2400" u="sng"/>
              <a:t>BS&amp;A Online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Taxpayers may only include the property taxes for their main home/lot</a:t>
            </a:r>
          </a:p>
          <a:p>
            <a:pPr marL="342900" indent="-342900">
              <a:buFont typeface="Arial"/>
              <a:buChar char="•"/>
            </a:pPr>
            <a:endParaRPr lang="en-US" sz="1200"/>
          </a:p>
          <a:p>
            <a:r>
              <a:rPr lang="en-US" sz="2400" b="1"/>
              <a:t>To calculate property taxes levied: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Locate the total amount charged on the property tax statements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Subtract any charges with a millage rate of 0.0 from the statement amount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Subtract any interest charges from the statement amount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Add winter and summer tax statements for the total property taxes for the total property taxes levied on the home (include admin fees)</a:t>
            </a:r>
          </a:p>
          <a:p>
            <a:endParaRPr lang="en-US" sz="2400" b="1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0695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9C6F5-B0B6-C547-34BB-9C4579676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A001CF26-6023-CC3F-BFC1-7FB4ADF15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D480577B-284E-227F-CA3A-18F65342A861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D8C7E58-F130-AF13-DC4E-0FBF3B90B8AB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HPTC for </a:t>
            </a:r>
            <a:r>
              <a:rPr lang="en-US" sz="3200" b="1" u="sng">
                <a:solidFill>
                  <a:schemeClr val="bg1"/>
                </a:solidFill>
                <a:latin typeface="Aptos Display"/>
              </a:rPr>
              <a:t>Renters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DE5A57EC-2192-78F9-C2FB-AC4CBB7953CA}"/>
              </a:ext>
            </a:extLst>
          </p:cNvPr>
          <p:cNvSpPr txBox="1"/>
          <p:nvPr/>
        </p:nvSpPr>
        <p:spPr>
          <a:xfrm>
            <a:off x="613519" y="2409887"/>
            <a:ext cx="10627197" cy="35086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In TaxSlayer, enter the rental address details along with the monthly rent amount and the number of months paid at that amount.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If the rent changed during the year, add the updated amount and months paid at that amount. 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You may have to use BS&amp;A Online to find the name of the landlord, or the locality the apartment is located in. </a:t>
            </a:r>
          </a:p>
          <a:p>
            <a:endParaRPr lang="en-US" sz="2400" b="1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52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B0E56-CE04-8F92-AF6E-FCED4D4D2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2855F6C0-6A7D-809B-FC13-39465F4DF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D4DCDE03-1E6D-9AD0-272D-4C385B9F6CA8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8DD8E1F4-6233-FA5F-2A60-80C714C348C6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Special Cases for HPTC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9F62C667-468D-B469-5DA2-399A351D9021}"/>
              </a:ext>
            </a:extLst>
          </p:cNvPr>
          <p:cNvSpPr txBox="1"/>
          <p:nvPr/>
        </p:nvSpPr>
        <p:spPr>
          <a:xfrm>
            <a:off x="613519" y="2240554"/>
            <a:ext cx="10627197" cy="57246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•Tax Exempt Housing:</a:t>
            </a:r>
            <a:r>
              <a:rPr lang="en-US" sz="2400"/>
              <a:t> These properties have agreements with their municipality and do not pay property taxes. If a client lives in tax exempt housing, they cannot claim the Homestead Property Tax Credit.</a:t>
            </a:r>
            <a:endParaRPr lang="en-US"/>
          </a:p>
          <a:p>
            <a:r>
              <a:rPr lang="en-US" sz="2400" b="1"/>
              <a:t>•Service Fee Housing:</a:t>
            </a:r>
            <a:r>
              <a:rPr lang="en-US" sz="2400"/>
              <a:t> These properties pay service fees instead of property taxes and need to be entered differently into TaxSlayer.</a:t>
            </a:r>
            <a:endParaRPr lang="en-US"/>
          </a:p>
          <a:p>
            <a:r>
              <a:rPr lang="en-US" sz="2400" b="1"/>
              <a:t>•Nursing/Care Homes:</a:t>
            </a:r>
            <a:r>
              <a:rPr lang="en-US" sz="2400"/>
              <a:t> The properties often charge tenants for other services, and clients will need information on their prorated portion of property taxes or an itemized bill with rent separated from other costs</a:t>
            </a:r>
            <a:endParaRPr lang="en-US"/>
          </a:p>
          <a:p>
            <a:r>
              <a:rPr lang="en-US" sz="2400" b="1"/>
              <a:t>•Co-operative Housing:</a:t>
            </a:r>
            <a:r>
              <a:rPr lang="en-US" sz="2400"/>
              <a:t> These properties operate similarly to rentals, but the residents own a portion of the co-operative system. </a:t>
            </a:r>
            <a:r>
              <a:rPr lang="en-US" sz="2400" b="1"/>
              <a:t>Clients will need to know the amount of shared property tax they paid during the tax year</a:t>
            </a:r>
            <a:endParaRPr lang="en-US" b="1"/>
          </a:p>
          <a:p>
            <a:endParaRPr lang="en-US" sz="2400"/>
          </a:p>
          <a:p>
            <a:endParaRPr lang="en-US" sz="2400" b="1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68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F0DFD-84F4-34F5-9E28-9B868D0C7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4476D-276E-8E22-9DA0-574670DC6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Home Heating Credit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7BF18-AC26-6501-883E-2E3EB14F0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A62E2B26-99F7-E345-D32E-A787B8A4D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A6ACB8A-B433-E2FE-0DB9-8752B0B26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52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C15B7-C3B1-DB63-C7FA-F2F28AEAB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BBC733EA-7057-D558-279D-FAC1E4FAC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5F8C803C-188B-FE44-2F90-0D23F55D96F3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642069D1-C805-FC7C-829C-0D6C7340F882}"/>
              </a:ext>
            </a:extLst>
          </p:cNvPr>
          <p:cNvSpPr txBox="1"/>
          <p:nvPr/>
        </p:nvSpPr>
        <p:spPr>
          <a:xfrm>
            <a:off x="1005720" y="1011896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Home Heating Credit (HHC)</a:t>
            </a:r>
          </a:p>
        </p:txBody>
      </p:sp>
      <p:sp>
        <p:nvSpPr>
          <p:cNvPr id="6404" name="TextBox 6403">
            <a:extLst>
              <a:ext uri="{FF2B5EF4-FFF2-40B4-BE49-F238E27FC236}">
                <a16:creationId xmlns:a16="http://schemas.microsoft.com/office/drawing/2014/main" id="{DEEECDF4-CAAD-EDFE-6919-DC5C61B3EE96}"/>
              </a:ext>
            </a:extLst>
          </p:cNvPr>
          <p:cNvSpPr txBox="1"/>
          <p:nvPr/>
        </p:nvSpPr>
        <p:spPr>
          <a:xfrm>
            <a:off x="619616" y="2407236"/>
            <a:ext cx="11376210" cy="43627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350">
                <a:latin typeface="Aptos"/>
                <a:cs typeface="Arial"/>
              </a:rPr>
              <a:t>Unliked most tax credits, the Home Heating Credit generally </a:t>
            </a:r>
            <a:r>
              <a:rPr lang="en-US" sz="2350" b="1">
                <a:latin typeface="Aptos"/>
                <a:cs typeface="Arial"/>
              </a:rPr>
              <a:t>does not</a:t>
            </a:r>
            <a:r>
              <a:rPr lang="en-US" sz="2350">
                <a:latin typeface="Aptos"/>
                <a:cs typeface="Arial"/>
              </a:rPr>
              <a:t> go to directly to the taxpayer who receives it. Instead, this credit will often go to the client's heat provider and reduce the cost of heating bills. </a:t>
            </a:r>
            <a:endParaRPr lang="en-US" sz="2350">
              <a:ea typeface="Calibri"/>
              <a:cs typeface="Calibri"/>
            </a:endParaRPr>
          </a:p>
          <a:p>
            <a:endParaRPr lang="en-US" sz="2350"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350">
                <a:cs typeface="Arial"/>
              </a:rPr>
              <a:t>In order to file a Home Heating Credit for your client, you will need to: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350">
                <a:cs typeface="Arial"/>
              </a:rPr>
              <a:t>Verify that their name is on the heat bill for their home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350">
                <a:ea typeface="+mn-lt"/>
                <a:cs typeface="+mn-lt"/>
              </a:rPr>
              <a:t>Meet the income thresholds required for this credit (shown on the next page).</a:t>
            </a:r>
            <a:endParaRPr lang="en-US" sz="2350"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sz="2350">
                <a:cs typeface="Arial"/>
              </a:rPr>
              <a:t>Determine the type of heat they have and their heat provider</a:t>
            </a:r>
          </a:p>
          <a:p>
            <a:pPr marL="1257300" lvl="2" indent="-342900">
              <a:buFont typeface="Wingdings"/>
              <a:buChar char="§"/>
            </a:pPr>
            <a:r>
              <a:rPr lang="en-US" sz="2350">
                <a:cs typeface="Arial"/>
              </a:rPr>
              <a:t>General rule of thumb: </a:t>
            </a:r>
            <a:r>
              <a:rPr lang="en-US" sz="2350" b="1">
                <a:cs typeface="Arial"/>
              </a:rPr>
              <a:t>Natural Gas → Consumers Energy; Electric → BWL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400">
                <a:cs typeface="Arial"/>
              </a:rPr>
              <a:t>Record the amount they paid for heat during the tax year, if amount is available</a:t>
            </a:r>
          </a:p>
          <a:p>
            <a:pPr marL="800100" lvl="1" indent="-342900">
              <a:buFont typeface="Courier New"/>
              <a:buChar char="o"/>
            </a:pPr>
            <a:endParaRPr lang="en-US" sz="2400">
              <a:cs typeface="Arial"/>
            </a:endParaRPr>
          </a:p>
          <a:p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2851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A4DCA-9BDB-4D94-CD5F-1CCFE436C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A2E05C32-A699-6B2D-5B24-A5488809B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5B0B06D9-E8E3-62D3-0507-0570174ED335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98FC685A-FFF8-57A3-E8D2-0B628B385CD3}"/>
              </a:ext>
            </a:extLst>
          </p:cNvPr>
          <p:cNvSpPr txBox="1"/>
          <p:nvPr/>
        </p:nvSpPr>
        <p:spPr>
          <a:xfrm>
            <a:off x="1005720" y="1011896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Home Heating Credit (HHC)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5AD9D25-1277-5BFD-CD55-B6D037B6B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434829"/>
              </p:ext>
            </p:extLst>
          </p:nvPr>
        </p:nvGraphicFramePr>
        <p:xfrm>
          <a:off x="618067" y="2494039"/>
          <a:ext cx="6553200" cy="3200400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437887">
                  <a:extLst>
                    <a:ext uri="{9D8B030D-6E8A-4147-A177-3AD203B41FA5}">
                      <a16:colId xmlns:a16="http://schemas.microsoft.com/office/drawing/2014/main" val="230290427"/>
                    </a:ext>
                  </a:extLst>
                </a:gridCol>
                <a:gridCol w="2354062">
                  <a:extLst>
                    <a:ext uri="{9D8B030D-6E8A-4147-A177-3AD203B41FA5}">
                      <a16:colId xmlns:a16="http://schemas.microsoft.com/office/drawing/2014/main" val="2287845505"/>
                    </a:ext>
                  </a:extLst>
                </a:gridCol>
                <a:gridCol w="2761251">
                  <a:extLst>
                    <a:ext uri="{9D8B030D-6E8A-4147-A177-3AD203B41FA5}">
                      <a16:colId xmlns:a16="http://schemas.microsoft.com/office/drawing/2014/main" val="3914343646"/>
                    </a:ext>
                  </a:extLst>
                </a:gridCol>
              </a:tblGrid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Exemptions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Standard Allowance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Max THR to Qualify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238589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0 or 1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$581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$16,586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696202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$788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$22,500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776465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$995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$28,414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797899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$1,202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$34,328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769453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$1,409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$40,243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024779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$1,616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$46,157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529817"/>
                  </a:ext>
                </a:extLst>
              </a:tr>
              <a:tr h="596519"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&gt;6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+$208 per extra exemption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rtl="0" fontAlgn="t" latinLnBrk="0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+$5,943 per extra exemption</a:t>
                      </a: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8803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900821A-A6C6-0AAF-696D-D59EDFCACC5F}"/>
              </a:ext>
            </a:extLst>
          </p:cNvPr>
          <p:cNvSpPr txBox="1"/>
          <p:nvPr/>
        </p:nvSpPr>
        <p:spPr>
          <a:xfrm>
            <a:off x="7583713" y="2267858"/>
            <a:ext cx="4342191" cy="4678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rtl="0"/>
            <a:r>
              <a:rPr lang="en-US" sz="2000" b="1">
                <a:latin typeface="Aptos"/>
                <a:ea typeface="Calibri"/>
                <a:cs typeface="Calibri"/>
              </a:rPr>
              <a:t>To qualify for the Home Heating Credit, the taxpayer:</a:t>
            </a:r>
          </a:p>
          <a:p>
            <a:pPr marL="347345" indent="-347345" rtl="0"/>
            <a:r>
              <a:rPr lang="en-US" sz="2400">
                <a:latin typeface="Aptos"/>
                <a:ea typeface="Arial"/>
                <a:cs typeface="Arial"/>
              </a:rPr>
              <a:t>•</a:t>
            </a:r>
            <a:r>
              <a:rPr lang="en-US">
                <a:latin typeface="Aptos"/>
                <a:ea typeface="Calibri"/>
                <a:cs typeface="Calibri"/>
              </a:rPr>
              <a:t>Must own a home or pay rent for a homestead in Michigan</a:t>
            </a:r>
          </a:p>
          <a:p>
            <a:pPr marL="347345" indent="-347345" rtl="0"/>
            <a:r>
              <a:rPr lang="en-US">
                <a:latin typeface="Aptos"/>
                <a:ea typeface="Arial"/>
                <a:cs typeface="Arial"/>
              </a:rPr>
              <a:t>•</a:t>
            </a:r>
            <a:r>
              <a:rPr lang="en-US">
                <a:latin typeface="Aptos"/>
                <a:ea typeface="Calibri"/>
                <a:cs typeface="Calibri"/>
              </a:rPr>
              <a:t>Must have total household resources within the limits allowed (See table)</a:t>
            </a:r>
          </a:p>
          <a:p>
            <a:pPr marL="347345" indent="-347345" rtl="0"/>
            <a:r>
              <a:rPr lang="en-US">
                <a:latin typeface="Aptos"/>
                <a:ea typeface="Arial"/>
                <a:cs typeface="Arial"/>
              </a:rPr>
              <a:t>•</a:t>
            </a:r>
            <a:r>
              <a:rPr lang="en-US">
                <a:latin typeface="Aptos"/>
                <a:ea typeface="Calibri"/>
                <a:cs typeface="Calibri"/>
              </a:rPr>
              <a:t>Must not live in college or university-operated housing</a:t>
            </a:r>
          </a:p>
          <a:p>
            <a:pPr marL="347345" indent="-347345" rtl="0"/>
            <a:r>
              <a:rPr lang="en-US">
                <a:latin typeface="Aptos"/>
                <a:ea typeface="Arial"/>
                <a:cs typeface="Arial"/>
              </a:rPr>
              <a:t>•</a:t>
            </a:r>
            <a:r>
              <a:rPr lang="en-US">
                <a:latin typeface="Aptos"/>
                <a:ea typeface="Calibri"/>
                <a:cs typeface="Calibri"/>
              </a:rPr>
              <a:t>Must not be a student claimed as a dependent by someone else</a:t>
            </a:r>
          </a:p>
          <a:p>
            <a:pPr marL="347345" indent="-347345"/>
            <a:r>
              <a:rPr lang="en-US">
                <a:latin typeface="Aptos"/>
                <a:ea typeface="Arial"/>
                <a:cs typeface="Arial"/>
              </a:rPr>
              <a:t>•</a:t>
            </a:r>
            <a:r>
              <a:rPr lang="en-US">
                <a:latin typeface="Aptos"/>
                <a:ea typeface="Calibri"/>
                <a:cs typeface="Calibri"/>
              </a:rPr>
              <a:t>Must not live in a licensed </a:t>
            </a:r>
            <a:r>
              <a:rPr lang="en-US">
                <a:latin typeface="Calibri"/>
                <a:ea typeface="Calibri"/>
                <a:cs typeface="Calibri"/>
              </a:rPr>
              <a:t>care facility for </a:t>
            </a:r>
            <a:r>
              <a:rPr lang="en-US">
                <a:latin typeface="Aptos"/>
                <a:ea typeface="Calibri"/>
                <a:cs typeface="Calibri"/>
              </a:rPr>
              <a:t>the entire year</a:t>
            </a:r>
          </a:p>
          <a:p>
            <a:pPr marL="347345" indent="-347345">
              <a:buFont typeface="Arial"/>
              <a:buChar char="•"/>
            </a:pPr>
            <a:r>
              <a:rPr lang="en-US" b="1" u="sng">
                <a:latin typeface="Aptos"/>
                <a:ea typeface="Calibri"/>
                <a:cs typeface="Calibri"/>
              </a:rPr>
              <a:t>General rule of thumb: if AGI &lt; $20,000; fill out the Home Heating Credit section on TaxSlayer</a:t>
            </a:r>
            <a:endParaRPr lang="en-US" u="sng"/>
          </a:p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82F6BC-067F-FF40-C186-18C112E322BE}"/>
              </a:ext>
            </a:extLst>
          </p:cNvPr>
          <p:cNvSpPr txBox="1"/>
          <p:nvPr/>
        </p:nvSpPr>
        <p:spPr>
          <a:xfrm>
            <a:off x="616857" y="5799667"/>
            <a:ext cx="673704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i="1">
                <a:latin typeface="Aptos"/>
              </a:rPr>
              <a:t>•You</a:t>
            </a:r>
            <a:r>
              <a:rPr lang="en-US" b="1" i="1">
                <a:latin typeface="Aptos"/>
                <a:ea typeface="Calibri"/>
                <a:cs typeface="Calibri"/>
              </a:rPr>
              <a:t> do not have to memorize this table and you will not be tested on it; the tax software calculates the HHC for you!</a:t>
            </a:r>
            <a:r>
              <a:rPr lang="en-US">
                <a:latin typeface="Calibri"/>
                <a:ea typeface="Calibri"/>
                <a:cs typeface="Calibri"/>
              </a:rPr>
              <a:t>*</a:t>
            </a:r>
            <a:endParaRPr lang="en-US"/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31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EDA14F-48F4-45F7-F48A-C93A1DE92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A8F0D834-86F3-B12B-479C-65229E34D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725CB4-0B94-782C-AC0B-B0D823C99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What's ahead?</a:t>
            </a:r>
            <a:endParaRPr lang="en-US" sz="32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8" name="Content Placeholder 7" descr="VOLUNTEERING | msu-vita">
            <a:extLst>
              <a:ext uri="{FF2B5EF4-FFF2-40B4-BE49-F238E27FC236}">
                <a16:creationId xmlns:a16="http://schemas.microsoft.com/office/drawing/2014/main" id="{ED2AFF1D-9980-DD24-8680-D3427539B4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368" name="TextBox 367">
            <a:extLst>
              <a:ext uri="{FF2B5EF4-FFF2-40B4-BE49-F238E27FC236}">
                <a16:creationId xmlns:a16="http://schemas.microsoft.com/office/drawing/2014/main" id="{E7257B19-F19D-0747-04E4-40CA2660F267}"/>
              </a:ext>
            </a:extLst>
          </p:cNvPr>
          <p:cNvSpPr txBox="1"/>
          <p:nvPr/>
        </p:nvSpPr>
        <p:spPr>
          <a:xfrm>
            <a:off x="4394476" y="1488109"/>
            <a:ext cx="7556562" cy="35282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Local Taxes (next week!)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Run-through of Tax Clinic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Tax Clinics begin </a:t>
            </a:r>
            <a:r>
              <a:rPr lang="en-US" sz="2400" b="1" u="sng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week of February 2nd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 b="1" i="1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Need help with the IRS Certification Exams? Please come see us!</a:t>
            </a:r>
          </a:p>
          <a:p>
            <a:pPr marL="685800" lvl="1" indent="-228600">
              <a:lnSpc>
                <a:spcPct val="200000"/>
              </a:lnSpc>
              <a:buFont typeface="Courier New"/>
              <a:buChar char="o"/>
            </a:pPr>
            <a:endParaRPr lang="en-US" sz="25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6186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DD302-8B1D-B24E-3689-A2D46E698CE9}"/>
              </a:ext>
            </a:extLst>
          </p:cNvPr>
          <p:cNvSpPr txBox="1"/>
          <p:nvPr/>
        </p:nvSpPr>
        <p:spPr>
          <a:xfrm>
            <a:off x="617331" y="2744860"/>
            <a:ext cx="3976876" cy="136145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6000" b="1">
                <a:solidFill>
                  <a:schemeClr val="bg1"/>
                </a:solidFill>
              </a:rPr>
              <a:t>Thank you!</a:t>
            </a:r>
          </a:p>
        </p:txBody>
      </p:sp>
      <p:pic>
        <p:nvPicPr>
          <p:cNvPr id="3" name="Picture 2" descr="VOLUNTEERING | msu-vita">
            <a:extLst>
              <a:ext uri="{FF2B5EF4-FFF2-40B4-BE49-F238E27FC236}">
                <a16:creationId xmlns:a16="http://schemas.microsoft.com/office/drawing/2014/main" id="{5748F10E-8ABE-0FFE-8815-01067F4E7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369040"/>
            <a:ext cx="4747547" cy="214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6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FC87E-2C20-8FF1-0ACF-332C2984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Agenda</a:t>
            </a:r>
            <a:endParaRPr lang="en-US" sz="32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8" name="Content Placeholder 7" descr="VOLUNTEERING | msu-vita">
            <a:extLst>
              <a:ext uri="{FF2B5EF4-FFF2-40B4-BE49-F238E27FC236}">
                <a16:creationId xmlns:a16="http://schemas.microsoft.com/office/drawing/2014/main" id="{34BFAD3F-AFE9-BB9E-27D9-78A9286A5D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9E32BF02-3438-D7F7-5986-580F5778A3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539062"/>
              </p:ext>
            </p:extLst>
          </p:nvPr>
        </p:nvGraphicFramePr>
        <p:xfrm>
          <a:off x="3046896" y="2300494"/>
          <a:ext cx="8715514" cy="4058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186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EF1E4-58E1-EE38-4B87-77CDD7EC5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A243C-E297-E1F5-F0D3-68C9FCD64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Introduction to State Tax Returns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7C4B7-9C4B-A805-B86D-E95ECD3BD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F01D0C8F-A639-7B5A-6DAC-32F752041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CE42E97-9453-50A2-5AD3-4AEF18DA5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2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575E7-85BC-CB8A-4025-984328CD5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D1306CB1-5DCC-4548-FCE0-1D8E3D069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E256484B-4943-1276-527B-F1F53FB531D1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2E44E44D-26D7-9F57-A849-D346C198B10F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Tax Rate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9F5566-50DE-0455-61C0-C37E8A19A193}"/>
              </a:ext>
            </a:extLst>
          </p:cNvPr>
          <p:cNvSpPr txBox="1"/>
          <p:nvPr/>
        </p:nvSpPr>
        <p:spPr>
          <a:xfrm>
            <a:off x="617647" y="2881236"/>
            <a:ext cx="5958573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ea typeface="+mn-lt"/>
                <a:cs typeface="+mn-lt"/>
              </a:rPr>
              <a:t>Michigan uses a </a:t>
            </a:r>
            <a:r>
              <a:rPr lang="en-US" sz="3200" b="1">
                <a:ea typeface="+mn-lt"/>
                <a:cs typeface="+mn-lt"/>
              </a:rPr>
              <a:t>flat income tax</a:t>
            </a:r>
            <a:r>
              <a:rPr lang="en-US" sz="3200">
                <a:ea typeface="+mn-lt"/>
                <a:cs typeface="+mn-lt"/>
              </a:rPr>
              <a:t>, meaning all taxable income is taxed at the same rate. The current individual income tax rate in Michigan is </a:t>
            </a:r>
            <a:r>
              <a:rPr lang="en-US" sz="3200" b="1">
                <a:ea typeface="+mn-lt"/>
                <a:cs typeface="+mn-lt"/>
              </a:rPr>
              <a:t>4.25%</a:t>
            </a:r>
            <a:r>
              <a:rPr lang="en-US" sz="3200">
                <a:ea typeface="+mn-lt"/>
                <a:cs typeface="+mn-lt"/>
              </a:rPr>
              <a:t>.</a:t>
            </a:r>
            <a:endParaRPr lang="en-US" sz="3200"/>
          </a:p>
        </p:txBody>
      </p:sp>
      <p:pic>
        <p:nvPicPr>
          <p:cNvPr id="2" name="Picture 1" descr="A map of michigan with text&#10;&#10;AI-generated content may be incorrect.">
            <a:extLst>
              <a:ext uri="{FF2B5EF4-FFF2-40B4-BE49-F238E27FC236}">
                <a16:creationId xmlns:a16="http://schemas.microsoft.com/office/drawing/2014/main" id="{9FC926E6-BFE8-B950-164D-981DAC5BE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295" y="1896341"/>
            <a:ext cx="4286250" cy="424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55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CFDD8-6C85-AD6B-FCFE-EF8F7B758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AE3B33E3-78BD-444D-1AF0-E757C7A40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346FD28D-E748-EBF2-5B8D-6AF864C038B0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B4A3DCF-3990-28BC-0C6C-6BE6E6DBDE0C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Taxable Income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CC4D7F-1DD6-ABB9-5809-433BA46AA5AE}"/>
              </a:ext>
            </a:extLst>
          </p:cNvPr>
          <p:cNvSpPr txBox="1"/>
          <p:nvPr/>
        </p:nvSpPr>
        <p:spPr>
          <a:xfrm>
            <a:off x="617647" y="2595486"/>
            <a:ext cx="4495187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Michigan calculates taxable income by starting with your federal </a:t>
            </a:r>
            <a:r>
              <a:rPr lang="en-US" sz="2400" b="1">
                <a:ea typeface="+mn-lt"/>
                <a:cs typeface="+mn-lt"/>
              </a:rPr>
              <a:t>Adjusted Gross Income (AGI)</a:t>
            </a:r>
            <a:r>
              <a:rPr lang="en-US" sz="2400">
                <a:ea typeface="+mn-lt"/>
                <a:cs typeface="+mn-lt"/>
              </a:rPr>
              <a:t>, then applying Michigan-specific additions and subtractions, as well as allowable deductions and credits. </a:t>
            </a:r>
          </a:p>
          <a:p>
            <a:r>
              <a:rPr lang="en-US" sz="2400">
                <a:ea typeface="+mn-lt"/>
                <a:cs typeface="+mn-lt"/>
              </a:rPr>
              <a:t>*</a:t>
            </a:r>
            <a:r>
              <a:rPr lang="en-US" sz="2400" err="1">
                <a:ea typeface="+mn-lt"/>
                <a:cs typeface="+mn-lt"/>
              </a:rPr>
              <a:t>Taxslayer</a:t>
            </a:r>
            <a:r>
              <a:rPr lang="en-US" sz="2400">
                <a:ea typeface="+mn-lt"/>
                <a:cs typeface="+mn-lt"/>
              </a:rPr>
              <a:t> Pro will automatically Calculate this for you!</a:t>
            </a:r>
            <a:endParaRPr lang="en-US" sz="2400"/>
          </a:p>
          <a:p>
            <a:endParaRPr lang="en-US" sz="4000"/>
          </a:p>
        </p:txBody>
      </p:sp>
      <p:pic>
        <p:nvPicPr>
          <p:cNvPr id="3" name="Picture 2" descr="A diagram of state tax return&#10;&#10;AI-generated content may be incorrect.">
            <a:extLst>
              <a:ext uri="{FF2B5EF4-FFF2-40B4-BE49-F238E27FC236}">
                <a16:creationId xmlns:a16="http://schemas.microsoft.com/office/drawing/2014/main" id="{45ADBA65-879B-0EC7-92AB-7C4197542C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278" t="15783" r="4665" b="14692"/>
          <a:stretch>
            <a:fillRect/>
          </a:stretch>
        </p:blipFill>
        <p:spPr>
          <a:xfrm>
            <a:off x="5160817" y="2268682"/>
            <a:ext cx="7213031" cy="42657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7112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7F2A1-6693-F406-8D36-D627503B4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E124F3C8-20EF-FD42-4E58-CA239B248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51BD832E-C6A2-DD77-0157-1DC0362FE073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C8902361-FFC5-0614-CB0D-E4174007F7FD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Exemptions</a:t>
            </a:r>
            <a:endParaRPr lang="en-US" sz="3200" b="1" u="sng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3F8B6150-90E9-91D6-A284-DD6D035651D8}"/>
              </a:ext>
            </a:extLst>
          </p:cNvPr>
          <p:cNvSpPr txBox="1"/>
          <p:nvPr/>
        </p:nvSpPr>
        <p:spPr>
          <a:xfrm>
            <a:off x="613519" y="2409887"/>
            <a:ext cx="10627197" cy="49859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ea typeface="+mn-lt"/>
                <a:cs typeface="+mn-lt"/>
              </a:rPr>
              <a:t>Exemptions:</a:t>
            </a:r>
            <a:r>
              <a:rPr lang="en-US" sz="2400">
                <a:ea typeface="+mn-lt"/>
                <a:cs typeface="+mn-lt"/>
              </a:rPr>
              <a:t> Represent the number of people you can claim on your tax return. This amount is based on your filing status and the number of dependents you are eligible to claim.</a:t>
            </a:r>
            <a:endParaRPr lang="en-US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For the Michigan state return, exemptions are used to calculate </a:t>
            </a:r>
            <a:r>
              <a:rPr lang="en-US" sz="2400" b="1">
                <a:ea typeface="+mn-lt"/>
                <a:cs typeface="+mn-lt"/>
              </a:rPr>
              <a:t>State Deductions</a:t>
            </a:r>
            <a:r>
              <a:rPr lang="en-US" sz="2400">
                <a:ea typeface="+mn-lt"/>
                <a:cs typeface="+mn-lt"/>
              </a:rPr>
              <a:t> (also called exemptions) and to determine </a:t>
            </a:r>
            <a:r>
              <a:rPr lang="en-US" sz="2400" b="1">
                <a:ea typeface="+mn-lt"/>
                <a:cs typeface="+mn-lt"/>
              </a:rPr>
              <a:t>Income Thresholds</a:t>
            </a:r>
            <a:r>
              <a:rPr lang="en-US" sz="2400">
                <a:ea typeface="+mn-lt"/>
                <a:cs typeface="+mn-lt"/>
              </a:rPr>
              <a:t> for certain credits.</a:t>
            </a:r>
            <a:endParaRPr lang="en-US"/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 i="1">
                <a:ea typeface="+mn-lt"/>
                <a:cs typeface="+mn-lt"/>
              </a:rPr>
              <a:t>Note: TaxSlayer automatically calculates your exemptions and applies them when preparing your Michigan state return.</a:t>
            </a:r>
            <a:endParaRPr lang="en-US" i="1">
              <a:ea typeface="+mn-lt"/>
              <a:cs typeface="+mn-lt"/>
            </a:endParaRPr>
          </a:p>
          <a:p>
            <a:endParaRPr lang="en-US" sz="2400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1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9FA74-C30E-976E-CE64-DEAD3C93F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BCB2FCC9-5510-F462-4B26-81F215F2B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3933D10-ACD2-012F-8C98-3C5F8C1CAF28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DC34AB60-06B4-609E-114F-2A48579A060B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Exemptions</a:t>
            </a:r>
            <a:endParaRPr lang="en-US" sz="3200" b="1" u="sng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38B8FDEF-8E79-193D-63A3-8152BAC43395}"/>
              </a:ext>
            </a:extLst>
          </p:cNvPr>
          <p:cNvSpPr txBox="1"/>
          <p:nvPr/>
        </p:nvSpPr>
        <p:spPr>
          <a:xfrm>
            <a:off x="613519" y="2198220"/>
            <a:ext cx="10627197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/>
              <a:t>$5,800 per individual</a:t>
            </a:r>
            <a:endParaRPr lang="en-US"/>
          </a:p>
          <a:p>
            <a:pPr marL="342900" indent="-342900">
              <a:buFont typeface="Arial"/>
              <a:buChar char="•"/>
            </a:pPr>
            <a:r>
              <a:rPr lang="en-US" sz="2400"/>
              <a:t>Additional $500 per qualified disabled veteran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$5,800 for stillbirth (per MDHHS certificate)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$1,500 on dependent's return </a:t>
            </a:r>
          </a:p>
          <a:p>
            <a:pPr marL="342900" indent="-342900">
              <a:buFont typeface="Arial"/>
              <a:buChar char="•"/>
            </a:pPr>
            <a:endParaRPr lang="en-US" sz="2400" b="1"/>
          </a:p>
          <a:p>
            <a:r>
              <a:rPr lang="en-US" sz="2400" b="1"/>
              <a:t>Special Exemptions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Disability Exemption of $3,400 per person can be applied if the taxpayer is deaf, blind, hemiplegic, paraplegic, </a:t>
            </a:r>
            <a:r>
              <a:rPr lang="en-US" sz="2400" err="1"/>
              <a:t>quadripelgic</a:t>
            </a:r>
            <a:r>
              <a:rPr lang="en-US" sz="2400"/>
              <a:t>, or 'Totally and Permanently Disabled'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The disability exemption cannot be claimed in 2025 if the individual is older than 66 years and 10 months (born before March 2nd, 1959)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Typically someone qualifies if they receive SSDI or SSI.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6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A526D-7313-E97C-F64D-C10E2BFCC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9D5DA301-11AF-3E00-4D98-31855931D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B93E6493-3CBE-4D38-557C-8C33527F7806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3FCE6D9F-C87D-87A9-7052-6D0F9FAF31D4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Total Household Resources</a:t>
            </a:r>
            <a:endParaRPr lang="en-US" err="1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9DCF23-078F-22EA-A755-842D3388C86B}"/>
              </a:ext>
            </a:extLst>
          </p:cNvPr>
          <p:cNvSpPr txBox="1"/>
          <p:nvPr/>
        </p:nvSpPr>
        <p:spPr>
          <a:xfrm>
            <a:off x="855291" y="2148100"/>
            <a:ext cx="5482323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 dirty="0">
                <a:ea typeface="+mn-lt"/>
                <a:cs typeface="+mn-lt"/>
              </a:rPr>
              <a:t>What is THR? </a:t>
            </a:r>
            <a:endParaRPr lang="en-US" sz="3000" dirty="0">
              <a:ea typeface="+mn-lt"/>
              <a:cs typeface="+mn-lt"/>
            </a:endParaRPr>
          </a:p>
          <a:p>
            <a:endParaRPr lang="en-US" sz="3000" dirty="0">
              <a:ea typeface="+mn-lt"/>
              <a:cs typeface="+mn-lt"/>
            </a:endParaRPr>
          </a:p>
          <a:p>
            <a:r>
              <a:rPr lang="en-US" sz="3000" dirty="0"/>
              <a:t>In Michigan, many tax credits are calculated using </a:t>
            </a:r>
            <a:r>
              <a:rPr lang="en-US" sz="3000" b="1" dirty="0"/>
              <a:t>Total Household Resources (THR)</a:t>
            </a:r>
            <a:r>
              <a:rPr lang="en-US" sz="3000" dirty="0"/>
              <a:t>, which includes federal adjusted gross income (AGI) plus certain types of income that are excluded from federal AGI.</a:t>
            </a:r>
          </a:p>
        </p:txBody>
      </p:sp>
      <p:sp>
        <p:nvSpPr>
          <p:cNvPr id="3" name="TextBox 22">
            <a:extLst>
              <a:ext uri="{FF2B5EF4-FFF2-40B4-BE49-F238E27FC236}">
                <a16:creationId xmlns:a16="http://schemas.microsoft.com/office/drawing/2014/main" id="{E0EF377A-30B9-9A68-8FCC-00ED7B1AF34F}"/>
              </a:ext>
            </a:extLst>
          </p:cNvPr>
          <p:cNvSpPr txBox="1"/>
          <p:nvPr/>
        </p:nvSpPr>
        <p:spPr>
          <a:xfrm>
            <a:off x="6100776" y="2148100"/>
            <a:ext cx="5958573" cy="458587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>
                <a:ea typeface="+mn-lt"/>
                <a:cs typeface="+mn-lt"/>
              </a:rPr>
              <a:t>Why is THR Important? </a:t>
            </a:r>
          </a:p>
          <a:p>
            <a:endParaRPr lang="en-US" sz="3000">
              <a:ea typeface="+mn-lt"/>
              <a:cs typeface="+mn-lt"/>
            </a:endParaRPr>
          </a:p>
          <a:p>
            <a:r>
              <a:rPr lang="en-US" sz="3000">
                <a:ea typeface="+mn-lt"/>
                <a:cs typeface="+mn-lt"/>
              </a:rPr>
              <a:t>Used to calculate the following Michigan credits: 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3000">
                <a:ea typeface="+mn-lt"/>
                <a:cs typeface="+mn-lt"/>
              </a:rPr>
              <a:t>Michigan Homestead Property Tax Credit 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3000">
                <a:ea typeface="+mn-lt"/>
                <a:cs typeface="+mn-lt"/>
              </a:rPr>
              <a:t>Michigan Home Heating Credit </a:t>
            </a:r>
            <a:endParaRPr lang="en-US"/>
          </a:p>
          <a:p>
            <a:endParaRPr lang="en-US" sz="3200"/>
          </a:p>
          <a:p>
            <a:endParaRPr lang="en-US"/>
          </a:p>
          <a:p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4227072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97FE8-790B-801C-B6D8-9CF2B3BB7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6E9C20E3-572B-472E-152A-F64C20A29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CE6839BA-1686-6832-6E1C-42A169D47C15}"/>
              </a:ext>
            </a:extLst>
          </p:cNvPr>
          <p:cNvSpPr/>
          <p:nvPr/>
        </p:nvSpPr>
        <p:spPr>
          <a:xfrm>
            <a:off x="618434" y="596349"/>
            <a:ext cx="6982107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116D17EA-82BF-29F6-67AE-00243B0A4C66}"/>
              </a:ext>
            </a:extLst>
          </p:cNvPr>
          <p:cNvSpPr txBox="1"/>
          <p:nvPr/>
        </p:nvSpPr>
        <p:spPr>
          <a:xfrm>
            <a:off x="843078" y="1013330"/>
            <a:ext cx="6532568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Total Household Resource Deduction </a:t>
            </a:r>
            <a:endParaRPr lang="en-US" err="1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73AFEF-75EF-6760-970B-321C749DE66F}"/>
              </a:ext>
            </a:extLst>
          </p:cNvPr>
          <p:cNvSpPr txBox="1"/>
          <p:nvPr/>
        </p:nvSpPr>
        <p:spPr>
          <a:xfrm>
            <a:off x="738874" y="2560850"/>
            <a:ext cx="11353186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dirty="0">
                <a:ea typeface="+mn-lt"/>
                <a:cs typeface="+mn-lt"/>
              </a:rPr>
              <a:t>Clients can deduct premiums paid out of pocket for the client and their family for:</a:t>
            </a:r>
            <a:endParaRPr lang="en-US" dirty="0"/>
          </a:p>
          <a:p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3000" dirty="0">
                <a:ea typeface="+mn-lt"/>
                <a:cs typeface="+mn-lt"/>
              </a:rPr>
              <a:t>Medical, Dental, and Vision Insurance (Includes Marketplace)</a:t>
            </a:r>
            <a:endParaRPr lang="en-US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000" dirty="0">
                <a:ea typeface="+mn-lt"/>
                <a:cs typeface="+mn-lt"/>
              </a:rPr>
              <a:t>Prescription drug plans</a:t>
            </a:r>
            <a:endParaRPr lang="en-US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000" dirty="0">
                <a:ea typeface="+mn-lt"/>
                <a:cs typeface="+mn-lt"/>
              </a:rPr>
              <a:t>Auto insurance* (only medical care portion)</a:t>
            </a:r>
            <a:endParaRPr lang="en-US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000" dirty="0">
                <a:ea typeface="+mn-lt"/>
                <a:cs typeface="+mn-lt"/>
              </a:rPr>
              <a:t>*TaxSlayer automatically deducts Medicare premiums paid if reported on the SSA-1099 in the federal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8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0C615427F41E4BA6DAEB88D5FB9B69" ma:contentTypeVersion="12" ma:contentTypeDescription="Create a new document." ma:contentTypeScope="" ma:versionID="0458a9df825db503f36af8c26722ffa0">
  <xsd:schema xmlns:xsd="http://www.w3.org/2001/XMLSchema" xmlns:xs="http://www.w3.org/2001/XMLSchema" xmlns:p="http://schemas.microsoft.com/office/2006/metadata/properties" xmlns:ns2="046fb55a-da1d-4a6a-a573-9b099793e01c" xmlns:ns3="54b36375-89e1-4433-8777-87c567d09b8b" targetNamespace="http://schemas.microsoft.com/office/2006/metadata/properties" ma:root="true" ma:fieldsID="8639653adcba2f1ad1348433cd41823a" ns2:_="" ns3:_="">
    <xsd:import namespace="046fb55a-da1d-4a6a-a573-9b099793e01c"/>
    <xsd:import namespace="54b36375-89e1-4433-8777-87c567d09b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fb55a-da1d-4a6a-a573-9b099793e0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36375-89e1-4433-8777-87c567d09b8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24da52f-608e-4f63-9dd7-ba52d545e0ee}" ma:internalName="TaxCatchAll" ma:showField="CatchAllData" ma:web="54b36375-89e1-4433-8777-87c567d09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6fb55a-da1d-4a6a-a573-9b099793e01c">
      <Terms xmlns="http://schemas.microsoft.com/office/infopath/2007/PartnerControls"/>
    </lcf76f155ced4ddcb4097134ff3c332f>
    <TaxCatchAll xmlns="54b36375-89e1-4433-8777-87c567d09b8b" xsi:nil="true"/>
  </documentManagement>
</p:properties>
</file>

<file path=customXml/itemProps1.xml><?xml version="1.0" encoding="utf-8"?>
<ds:datastoreItem xmlns:ds="http://schemas.openxmlformats.org/officeDocument/2006/customXml" ds:itemID="{E5BA205C-4B50-4BDC-9A4C-28582E1C251E}">
  <ds:schemaRefs>
    <ds:schemaRef ds:uri="046fb55a-da1d-4a6a-a573-9b099793e01c"/>
    <ds:schemaRef ds:uri="54b36375-89e1-4433-8777-87c567d09b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022194-9ED6-447E-B036-486BD1AAA8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6982E0-7C49-4985-8292-2BA12264AD3F}">
  <ds:schemaRefs>
    <ds:schemaRef ds:uri="046fb55a-da1d-4a6a-a573-9b099793e01c"/>
    <ds:schemaRef ds:uri="54b36375-89e1-4433-8777-87c567d09b8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</Words>
  <Application>Microsoft Office PowerPoint</Application>
  <PresentationFormat>Widescreen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Overview of State Tax Filing </vt:lpstr>
      <vt:lpstr>Agenda</vt:lpstr>
      <vt:lpstr>Introduction to State Tax Returns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Homestead Property Tax Credit</vt:lpstr>
      <vt:lpstr>PowerPoint Presentation</vt:lpstr>
      <vt:lpstr>PowerPoint Presentation</vt:lpstr>
      <vt:lpstr>PowerPoint Presentation</vt:lpstr>
      <vt:lpstr>PowerPoint Presentation</vt:lpstr>
      <vt:lpstr>Home Heating Credit</vt:lpstr>
      <vt:lpstr>PowerPoint Presentation</vt:lpstr>
      <vt:lpstr>PowerPoint Presentation</vt:lpstr>
      <vt:lpstr>What's ahead?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MSU VITA</dc:title>
  <dc:creator>Sloan, Tommy</dc:creator>
  <cp:lastModifiedBy>Eric Schroeder</cp:lastModifiedBy>
  <cp:revision>33</cp:revision>
  <dcterms:created xsi:type="dcterms:W3CDTF">2024-04-14T14:36:52Z</dcterms:created>
  <dcterms:modified xsi:type="dcterms:W3CDTF">2026-01-23T14:47:36Z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0x0101003D0C615427F41E4BA6DAEB88D5FB9B69</vt:lpwstr>
  </property>
  <property fmtid="{D5CDD505-2E9C-101B-9397-08002B2CF9AE}" pid="3" name="MediaServiceImageTags">
    <vt:lpwstr/>
  </property>
</Properties>
</file>