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sldIdLst>
    <p:sldId id="260" r:id="rId5"/>
    <p:sldId id="263" r:id="rId6"/>
    <p:sldId id="264" r:id="rId7"/>
    <p:sldId id="318" r:id="rId8"/>
    <p:sldId id="265" r:id="rId9"/>
    <p:sldId id="291" r:id="rId10"/>
    <p:sldId id="303" r:id="rId11"/>
    <p:sldId id="324" r:id="rId12"/>
    <p:sldId id="295" r:id="rId13"/>
    <p:sldId id="326" r:id="rId14"/>
    <p:sldId id="327" r:id="rId15"/>
    <p:sldId id="346" r:id="rId16"/>
    <p:sldId id="353" r:id="rId17"/>
    <p:sldId id="329" r:id="rId18"/>
    <p:sldId id="347" r:id="rId19"/>
    <p:sldId id="305" r:id="rId20"/>
    <p:sldId id="333" r:id="rId21"/>
    <p:sldId id="348" r:id="rId22"/>
    <p:sldId id="349" r:id="rId23"/>
    <p:sldId id="274" r:id="rId24"/>
    <p:sldId id="288" r:id="rId25"/>
    <p:sldId id="319" r:id="rId26"/>
    <p:sldId id="354" r:id="rId27"/>
    <p:sldId id="322" r:id="rId28"/>
    <p:sldId id="320" r:id="rId29"/>
    <p:sldId id="323" r:id="rId30"/>
    <p:sldId id="325" r:id="rId31"/>
    <p:sldId id="331" r:id="rId32"/>
    <p:sldId id="307" r:id="rId33"/>
    <p:sldId id="352" r:id="rId34"/>
    <p:sldId id="355" r:id="rId35"/>
    <p:sldId id="308" r:id="rId36"/>
    <p:sldId id="350" r:id="rId37"/>
    <p:sldId id="328" r:id="rId38"/>
    <p:sldId id="351" r:id="rId39"/>
    <p:sldId id="332" r:id="rId40"/>
    <p:sldId id="335" r:id="rId41"/>
    <p:sldId id="334" r:id="rId42"/>
    <p:sldId id="336" r:id="rId43"/>
    <p:sldId id="337" r:id="rId44"/>
    <p:sldId id="338" r:id="rId45"/>
    <p:sldId id="339" r:id="rId46"/>
    <p:sldId id="340" r:id="rId47"/>
    <p:sldId id="341" r:id="rId48"/>
    <p:sldId id="343" r:id="rId49"/>
    <p:sldId id="344" r:id="rId50"/>
    <p:sldId id="316" r:id="rId51"/>
    <p:sldId id="357" r:id="rId52"/>
    <p:sldId id="27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FE21F-A4CA-6A55-2099-A2071B948BCD}" v="4" dt="2025-11-12T19:35:46.579"/>
    <p1510:client id="{57E59280-2FF9-4A06-B54C-20798CA63216}" v="53" dt="2025-11-13T03:46:35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ppnick, Caiden" userId="S::kippnick@msu.edu::55014aa6-66eb-45ac-82fc-fafa5fa5097c" providerId="AD" clId="Web-{F3EC2F90-076F-FC1E-B6DF-ED2062B42186}"/>
    <pc:docChg chg="modSld">
      <pc:chgData name="Kippnick, Caiden" userId="S::kippnick@msu.edu::55014aa6-66eb-45ac-82fc-fafa5fa5097c" providerId="AD" clId="Web-{F3EC2F90-076F-FC1E-B6DF-ED2062B42186}" dt="2025-11-11T15:07:18.316" v="89" actId="1076"/>
      <pc:docMkLst>
        <pc:docMk/>
      </pc:docMkLst>
      <pc:sldChg chg="modSp">
        <pc:chgData name="Kippnick, Caiden" userId="S::kippnick@msu.edu::55014aa6-66eb-45ac-82fc-fafa5fa5097c" providerId="AD" clId="Web-{F3EC2F90-076F-FC1E-B6DF-ED2062B42186}" dt="2025-11-11T15:05:02.028" v="79" actId="20577"/>
        <pc:sldMkLst>
          <pc:docMk/>
          <pc:sldMk cId="4112128200" sldId="295"/>
        </pc:sldMkLst>
        <pc:spChg chg="mod">
          <ac:chgData name="Kippnick, Caiden" userId="S::kippnick@msu.edu::55014aa6-66eb-45ac-82fc-fafa5fa5097c" providerId="AD" clId="Web-{F3EC2F90-076F-FC1E-B6DF-ED2062B42186}" dt="2025-11-11T15:05:02.028" v="79" actId="20577"/>
          <ac:spMkLst>
            <pc:docMk/>
            <pc:sldMk cId="4112128200" sldId="295"/>
            <ac:spMk id="750" creationId="{D03E7332-8EBE-B8FD-30D2-DB8A9A11FB27}"/>
          </ac:spMkLst>
        </pc:spChg>
      </pc:sldChg>
      <pc:sldChg chg="modSp">
        <pc:chgData name="Kippnick, Caiden" userId="S::kippnick@msu.edu::55014aa6-66eb-45ac-82fc-fafa5fa5097c" providerId="AD" clId="Web-{F3EC2F90-076F-FC1E-B6DF-ED2062B42186}" dt="2025-11-11T15:07:18.316" v="89" actId="1076"/>
        <pc:sldMkLst>
          <pc:docMk/>
          <pc:sldMk cId="1058610332" sldId="346"/>
        </pc:sldMkLst>
        <pc:picChg chg="mod modCrop">
          <ac:chgData name="Kippnick, Caiden" userId="S::kippnick@msu.edu::55014aa6-66eb-45ac-82fc-fafa5fa5097c" providerId="AD" clId="Web-{F3EC2F90-076F-FC1E-B6DF-ED2062B42186}" dt="2025-11-11T15:07:18.316" v="89" actId="1076"/>
          <ac:picMkLst>
            <pc:docMk/>
            <pc:sldMk cId="1058610332" sldId="346"/>
            <ac:picMk id="6" creationId="{DE9C93F5-52C9-39AF-D75E-193A7DD7DF48}"/>
          </ac:picMkLst>
        </pc:picChg>
      </pc:sldChg>
    </pc:docChg>
  </pc:docChgLst>
  <pc:docChgLst>
    <pc:chgData name="Schroeder, Erich" userId="9f69529a-5779-4887-95de-07a58dd8abc4" providerId="ADAL" clId="{188E1B6F-FD4B-458F-A224-F79FED5F4FF4}"/>
    <pc:docChg chg="custSel addSld delSld modSld">
      <pc:chgData name="Schroeder, Erich" userId="9f69529a-5779-4887-95de-07a58dd8abc4" providerId="ADAL" clId="{188E1B6F-FD4B-458F-A224-F79FED5F4FF4}" dt="2025-11-13T03:46:35.074" v="52" actId="1076"/>
      <pc:docMkLst>
        <pc:docMk/>
      </pc:docMkLst>
      <pc:sldChg chg="addSp delSp modSp add del mod setBg delDesignElem">
        <pc:chgData name="Schroeder, Erich" userId="9f69529a-5779-4887-95de-07a58dd8abc4" providerId="ADAL" clId="{188E1B6F-FD4B-458F-A224-F79FED5F4FF4}" dt="2025-11-12T20:07:31.257" v="11" actId="47"/>
        <pc:sldMkLst>
          <pc:docMk/>
          <pc:sldMk cId="428878479" sldId="356"/>
        </pc:sldMkLst>
        <pc:spChg chg="del">
          <ac:chgData name="Schroeder, Erich" userId="9f69529a-5779-4887-95de-07a58dd8abc4" providerId="ADAL" clId="{188E1B6F-FD4B-458F-A224-F79FED5F4FF4}" dt="2025-11-12T20:04:12.623" v="2" actId="478"/>
          <ac:spMkLst>
            <pc:docMk/>
            <pc:sldMk cId="428878479" sldId="356"/>
            <ac:spMk id="19" creationId="{2DFF4FCA-0752-0926-E902-9496272F40E0}"/>
          </ac:spMkLst>
        </pc:spChg>
        <pc:spChg chg="del">
          <ac:chgData name="Schroeder, Erich" userId="9f69529a-5779-4887-95de-07a58dd8abc4" providerId="ADAL" clId="{188E1B6F-FD4B-458F-A224-F79FED5F4FF4}" dt="2025-11-12T20:04:07.379" v="1"/>
          <ac:spMkLst>
            <pc:docMk/>
            <pc:sldMk cId="428878479" sldId="356"/>
            <ac:spMk id="22" creationId="{F291F20E-C972-1111-7211-C15952C091A0}"/>
          </ac:spMkLst>
        </pc:spChg>
        <pc:picChg chg="add mod">
          <ac:chgData name="Schroeder, Erich" userId="9f69529a-5779-4887-95de-07a58dd8abc4" providerId="ADAL" clId="{188E1B6F-FD4B-458F-A224-F79FED5F4FF4}" dt="2025-11-12T20:07:06.673" v="6" actId="1076"/>
          <ac:picMkLst>
            <pc:docMk/>
            <pc:sldMk cId="428878479" sldId="356"/>
            <ac:picMk id="4" creationId="{650CC67F-8353-A93B-F2BC-5E120057F5D3}"/>
          </ac:picMkLst>
        </pc:picChg>
      </pc:sldChg>
      <pc:sldChg chg="addSp delSp modSp add mod">
        <pc:chgData name="Schroeder, Erich" userId="9f69529a-5779-4887-95de-07a58dd8abc4" providerId="ADAL" clId="{188E1B6F-FD4B-458F-A224-F79FED5F4FF4}" dt="2025-11-13T03:46:35.074" v="52" actId="1076"/>
        <pc:sldMkLst>
          <pc:docMk/>
          <pc:sldMk cId="1243817797" sldId="357"/>
        </pc:sldMkLst>
        <pc:spChg chg="mod">
          <ac:chgData name="Schroeder, Erich" userId="9f69529a-5779-4887-95de-07a58dd8abc4" providerId="ADAL" clId="{188E1B6F-FD4B-458F-A224-F79FED5F4FF4}" dt="2025-11-12T20:07:47.854" v="47" actId="20577"/>
          <ac:spMkLst>
            <pc:docMk/>
            <pc:sldMk cId="1243817797" sldId="357"/>
            <ac:spMk id="2" creationId="{295CE8C2-F814-535E-CD10-89F4162EA0E5}"/>
          </ac:spMkLst>
        </pc:spChg>
        <pc:spChg chg="del">
          <ac:chgData name="Schroeder, Erich" userId="9f69529a-5779-4887-95de-07a58dd8abc4" providerId="ADAL" clId="{188E1B6F-FD4B-458F-A224-F79FED5F4FF4}" dt="2025-11-12T20:07:27.441" v="8" actId="478"/>
          <ac:spMkLst>
            <pc:docMk/>
            <pc:sldMk cId="1243817797" sldId="357"/>
            <ac:spMk id="19" creationId="{2888A8B9-B720-5A43-FD7C-3B5988F58002}"/>
          </ac:spMkLst>
        </pc:spChg>
        <pc:picChg chg="add del mod">
          <ac:chgData name="Schroeder, Erich" userId="9f69529a-5779-4887-95de-07a58dd8abc4" providerId="ADAL" clId="{188E1B6F-FD4B-458F-A224-F79FED5F4FF4}" dt="2025-11-13T03:46:32.726" v="50" actId="478"/>
          <ac:picMkLst>
            <pc:docMk/>
            <pc:sldMk cId="1243817797" sldId="357"/>
            <ac:picMk id="3" creationId="{AF0CFB22-D94D-2C01-D1C6-2572AD0301DD}"/>
          </ac:picMkLst>
        </pc:picChg>
        <pc:picChg chg="add mod">
          <ac:chgData name="Schroeder, Erich" userId="9f69529a-5779-4887-95de-07a58dd8abc4" providerId="ADAL" clId="{188E1B6F-FD4B-458F-A224-F79FED5F4FF4}" dt="2025-11-13T03:46:35.074" v="52" actId="1076"/>
          <ac:picMkLst>
            <pc:docMk/>
            <pc:sldMk cId="1243817797" sldId="357"/>
            <ac:picMk id="5" creationId="{57A2E17F-3F1B-01CD-9552-D9A053FEB5B6}"/>
          </ac:picMkLst>
        </pc:picChg>
      </pc:sldChg>
    </pc:docChg>
  </pc:docChgLst>
  <pc:docChgLst>
    <pc:chgData name="Kippnick, Caiden" userId="S::kippnick@msu.edu::55014aa6-66eb-45ac-82fc-fafa5fa5097c" providerId="AD" clId="Web-{F368B979-9809-01DA-0E51-8BE9BD6F8E7E}"/>
    <pc:docChg chg="delSld modSld">
      <pc:chgData name="Kippnick, Caiden" userId="S::kippnick@msu.edu::55014aa6-66eb-45ac-82fc-fafa5fa5097c" providerId="AD" clId="Web-{F368B979-9809-01DA-0E51-8BE9BD6F8E7E}" dt="2025-11-09T16:52:32.290" v="52" actId="20577"/>
      <pc:docMkLst>
        <pc:docMk/>
      </pc:docMkLst>
      <pc:sldChg chg="modSp">
        <pc:chgData name="Kippnick, Caiden" userId="S::kippnick@msu.edu::55014aa6-66eb-45ac-82fc-fafa5fa5097c" providerId="AD" clId="Web-{F368B979-9809-01DA-0E51-8BE9BD6F8E7E}" dt="2025-11-09T15:31:14.128" v="10" actId="20577"/>
        <pc:sldMkLst>
          <pc:docMk/>
          <pc:sldMk cId="226222949" sldId="305"/>
        </pc:sldMkLst>
        <pc:spChg chg="mod">
          <ac:chgData name="Kippnick, Caiden" userId="S::kippnick@msu.edu::55014aa6-66eb-45ac-82fc-fafa5fa5097c" providerId="AD" clId="Web-{F368B979-9809-01DA-0E51-8BE9BD6F8E7E}" dt="2025-11-09T15:31:14.128" v="10" actId="20577"/>
          <ac:spMkLst>
            <pc:docMk/>
            <pc:sldMk cId="226222949" sldId="305"/>
            <ac:spMk id="6" creationId="{5EB63EC4-7A49-C96C-1849-6376BBACD1D6}"/>
          </ac:spMkLst>
        </pc:spChg>
      </pc:sldChg>
      <pc:sldChg chg="modSp">
        <pc:chgData name="Kippnick, Caiden" userId="S::kippnick@msu.edu::55014aa6-66eb-45ac-82fc-fafa5fa5097c" providerId="AD" clId="Web-{F368B979-9809-01DA-0E51-8BE9BD6F8E7E}" dt="2025-11-09T16:52:32.290" v="52" actId="20577"/>
        <pc:sldMkLst>
          <pc:docMk/>
          <pc:sldMk cId="1437238387" sldId="325"/>
        </pc:sldMkLst>
        <pc:spChg chg="mod">
          <ac:chgData name="Kippnick, Caiden" userId="S::kippnick@msu.edu::55014aa6-66eb-45ac-82fc-fafa5fa5097c" providerId="AD" clId="Web-{F368B979-9809-01DA-0E51-8BE9BD6F8E7E}" dt="2025-11-09T16:52:32.290" v="52" actId="20577"/>
          <ac:spMkLst>
            <pc:docMk/>
            <pc:sldMk cId="1437238387" sldId="325"/>
            <ac:spMk id="9" creationId="{02B5FDBF-EB80-A920-B9E4-0D4DEEC26AD2}"/>
          </ac:spMkLst>
        </pc:spChg>
      </pc:sldChg>
      <pc:sldChg chg="modSp">
        <pc:chgData name="Kippnick, Caiden" userId="S::kippnick@msu.edu::55014aa6-66eb-45ac-82fc-fafa5fa5097c" providerId="AD" clId="Web-{F368B979-9809-01DA-0E51-8BE9BD6F8E7E}" dt="2025-11-09T15:31:20.441" v="15" actId="20577"/>
        <pc:sldMkLst>
          <pc:docMk/>
          <pc:sldMk cId="3601576607" sldId="333"/>
        </pc:sldMkLst>
        <pc:spChg chg="mod">
          <ac:chgData name="Kippnick, Caiden" userId="S::kippnick@msu.edu::55014aa6-66eb-45ac-82fc-fafa5fa5097c" providerId="AD" clId="Web-{F368B979-9809-01DA-0E51-8BE9BD6F8E7E}" dt="2025-11-09T15:31:20.441" v="15" actId="20577"/>
          <ac:spMkLst>
            <pc:docMk/>
            <pc:sldMk cId="3601576607" sldId="333"/>
            <ac:spMk id="6" creationId="{52DAFD85-21F9-0F7D-12FC-0DF2BFB1BE0D}"/>
          </ac:spMkLst>
        </pc:spChg>
      </pc:sldChg>
    </pc:docChg>
  </pc:docChgLst>
  <pc:docChgLst>
    <pc:chgData name="Kippnick, Caiden" userId="55014aa6-66eb-45ac-82fc-fafa5fa5097c" providerId="ADAL" clId="{6B2B96F9-FC60-5046-B1D9-5852C80E66D7}"/>
    <pc:docChg chg="undo custSel addSld modSld sldOrd">
      <pc:chgData name="Kippnick, Caiden" userId="55014aa6-66eb-45ac-82fc-fafa5fa5097c" providerId="ADAL" clId="{6B2B96F9-FC60-5046-B1D9-5852C80E66D7}" dt="2025-11-12T01:26:14.883" v="2322" actId="20577"/>
      <pc:docMkLst>
        <pc:docMk/>
      </pc:docMkLst>
      <pc:sldChg chg="modSp mod">
        <pc:chgData name="Kippnick, Caiden" userId="55014aa6-66eb-45ac-82fc-fafa5fa5097c" providerId="ADAL" clId="{6B2B96F9-FC60-5046-B1D9-5852C80E66D7}" dt="2025-11-12T01:20:15.839" v="1944" actId="20577"/>
        <pc:sldMkLst>
          <pc:docMk/>
          <pc:sldMk cId="3601714071" sldId="308"/>
        </pc:sldMkLst>
        <pc:spChg chg="mod">
          <ac:chgData name="Kippnick, Caiden" userId="55014aa6-66eb-45ac-82fc-fafa5fa5097c" providerId="ADAL" clId="{6B2B96F9-FC60-5046-B1D9-5852C80E66D7}" dt="2025-11-12T01:20:15.839" v="1944" actId="20577"/>
          <ac:spMkLst>
            <pc:docMk/>
            <pc:sldMk cId="3601714071" sldId="308"/>
            <ac:spMk id="708" creationId="{115F27C0-5D70-A984-8005-690FD183DED9}"/>
          </ac:spMkLst>
        </pc:spChg>
      </pc:sldChg>
      <pc:sldChg chg="addSp delSp modSp mod">
        <pc:chgData name="Kippnick, Caiden" userId="55014aa6-66eb-45ac-82fc-fafa5fa5097c" providerId="ADAL" clId="{6B2B96F9-FC60-5046-B1D9-5852C80E66D7}" dt="2025-11-12T01:16:27.911" v="1514" actId="1076"/>
        <pc:sldMkLst>
          <pc:docMk/>
          <pc:sldMk cId="744926804" sldId="319"/>
        </pc:sldMkLst>
        <pc:picChg chg="del">
          <ac:chgData name="Kippnick, Caiden" userId="55014aa6-66eb-45ac-82fc-fafa5fa5097c" providerId="ADAL" clId="{6B2B96F9-FC60-5046-B1D9-5852C80E66D7}" dt="2025-11-12T01:16:16.694" v="1509" actId="478"/>
          <ac:picMkLst>
            <pc:docMk/>
            <pc:sldMk cId="744926804" sldId="319"/>
            <ac:picMk id="7" creationId="{2FCE6AB6-6A05-F7E5-E7F0-40755E59AEA8}"/>
          </ac:picMkLst>
        </pc:picChg>
        <pc:picChg chg="add mod">
          <ac:chgData name="Kippnick, Caiden" userId="55014aa6-66eb-45ac-82fc-fafa5fa5097c" providerId="ADAL" clId="{6B2B96F9-FC60-5046-B1D9-5852C80E66D7}" dt="2025-11-12T01:16:27.911" v="1514" actId="1076"/>
          <ac:picMkLst>
            <pc:docMk/>
            <pc:sldMk cId="744926804" sldId="319"/>
            <ac:picMk id="3074" creationId="{F75FD5EB-31DC-BD93-7AD2-322CACAB32F9}"/>
          </ac:picMkLst>
        </pc:picChg>
      </pc:sldChg>
      <pc:sldChg chg="modSp mod">
        <pc:chgData name="Kippnick, Caiden" userId="55014aa6-66eb-45ac-82fc-fafa5fa5097c" providerId="ADAL" clId="{6B2B96F9-FC60-5046-B1D9-5852C80E66D7}" dt="2025-11-11T23:04:06.104" v="34" actId="20577"/>
        <pc:sldMkLst>
          <pc:docMk/>
          <pc:sldMk cId="3886330251" sldId="327"/>
        </pc:sldMkLst>
        <pc:spChg chg="mod">
          <ac:chgData name="Kippnick, Caiden" userId="55014aa6-66eb-45ac-82fc-fafa5fa5097c" providerId="ADAL" clId="{6B2B96F9-FC60-5046-B1D9-5852C80E66D7}" dt="2025-11-11T23:04:06.104" v="34" actId="20577"/>
          <ac:spMkLst>
            <pc:docMk/>
            <pc:sldMk cId="3886330251" sldId="327"/>
            <ac:spMk id="750" creationId="{45052FEC-8BD1-D91D-8BBE-CF26B2EC53DD}"/>
          </ac:spMkLst>
        </pc:spChg>
      </pc:sldChg>
      <pc:sldChg chg="modSp mod">
        <pc:chgData name="Kippnick, Caiden" userId="55014aa6-66eb-45ac-82fc-fafa5fa5097c" providerId="ADAL" clId="{6B2B96F9-FC60-5046-B1D9-5852C80E66D7}" dt="2025-11-11T23:21:07.467" v="1093" actId="20577"/>
        <pc:sldMkLst>
          <pc:docMk/>
          <pc:sldMk cId="1899247079" sldId="329"/>
        </pc:sldMkLst>
        <pc:spChg chg="mod">
          <ac:chgData name="Kippnick, Caiden" userId="55014aa6-66eb-45ac-82fc-fafa5fa5097c" providerId="ADAL" clId="{6B2B96F9-FC60-5046-B1D9-5852C80E66D7}" dt="2025-11-11T23:21:07.467" v="1093" actId="20577"/>
          <ac:spMkLst>
            <pc:docMk/>
            <pc:sldMk cId="1899247079" sldId="329"/>
            <ac:spMk id="750" creationId="{224B80A5-E73C-D13F-95B2-D4E944A8A1A5}"/>
          </ac:spMkLst>
        </pc:spChg>
      </pc:sldChg>
      <pc:sldChg chg="modSp mod">
        <pc:chgData name="Kippnick, Caiden" userId="55014aa6-66eb-45ac-82fc-fafa5fa5097c" providerId="ADAL" clId="{6B2B96F9-FC60-5046-B1D9-5852C80E66D7}" dt="2025-11-12T01:26:14.883" v="2322" actId="20577"/>
        <pc:sldMkLst>
          <pc:docMk/>
          <pc:sldMk cId="3601576607" sldId="333"/>
        </pc:sldMkLst>
        <pc:spChg chg="mod">
          <ac:chgData name="Kippnick, Caiden" userId="55014aa6-66eb-45ac-82fc-fafa5fa5097c" providerId="ADAL" clId="{6B2B96F9-FC60-5046-B1D9-5852C80E66D7}" dt="2025-11-12T01:26:14.883" v="2322" actId="20577"/>
          <ac:spMkLst>
            <pc:docMk/>
            <pc:sldMk cId="3601576607" sldId="333"/>
            <ac:spMk id="6" creationId="{52DAFD85-21F9-0F7D-12FC-0DF2BFB1BE0D}"/>
          </ac:spMkLst>
        </pc:spChg>
      </pc:sldChg>
      <pc:sldChg chg="modSp mod ord">
        <pc:chgData name="Kippnick, Caiden" userId="55014aa6-66eb-45ac-82fc-fafa5fa5097c" providerId="ADAL" clId="{6B2B96F9-FC60-5046-B1D9-5852C80E66D7}" dt="2025-11-12T01:20:05.212" v="1927" actId="20578"/>
        <pc:sldMkLst>
          <pc:docMk/>
          <pc:sldMk cId="1461435430" sldId="350"/>
        </pc:sldMkLst>
        <pc:spChg chg="mod">
          <ac:chgData name="Kippnick, Caiden" userId="55014aa6-66eb-45ac-82fc-fafa5fa5097c" providerId="ADAL" clId="{6B2B96F9-FC60-5046-B1D9-5852C80E66D7}" dt="2025-11-11T16:20:54.324" v="3" actId="20577"/>
          <ac:spMkLst>
            <pc:docMk/>
            <pc:sldMk cId="1461435430" sldId="350"/>
            <ac:spMk id="708" creationId="{AE2DFE7D-54B8-E751-FA34-2B2528FEE34F}"/>
          </ac:spMkLst>
        </pc:spChg>
      </pc:sldChg>
      <pc:sldChg chg="ord">
        <pc:chgData name="Kippnick, Caiden" userId="55014aa6-66eb-45ac-82fc-fafa5fa5097c" providerId="ADAL" clId="{6B2B96F9-FC60-5046-B1D9-5852C80E66D7}" dt="2025-11-12T01:19:54.837" v="1926" actId="20578"/>
        <pc:sldMkLst>
          <pc:docMk/>
          <pc:sldMk cId="472646079" sldId="352"/>
        </pc:sldMkLst>
      </pc:sldChg>
      <pc:sldChg chg="addSp modSp add mod ord">
        <pc:chgData name="Kippnick, Caiden" userId="55014aa6-66eb-45ac-82fc-fafa5fa5097c" providerId="ADAL" clId="{6B2B96F9-FC60-5046-B1D9-5852C80E66D7}" dt="2025-11-11T23:19:55.194" v="1029" actId="20577"/>
        <pc:sldMkLst>
          <pc:docMk/>
          <pc:sldMk cId="3245273044" sldId="353"/>
        </pc:sldMkLst>
        <pc:spChg chg="mod">
          <ac:chgData name="Kippnick, Caiden" userId="55014aa6-66eb-45ac-82fc-fafa5fa5097c" providerId="ADAL" clId="{6B2B96F9-FC60-5046-B1D9-5852C80E66D7}" dt="2025-11-11T23:17:38.152" v="880" actId="20577"/>
          <ac:spMkLst>
            <pc:docMk/>
            <pc:sldMk cId="3245273044" sldId="353"/>
            <ac:spMk id="708" creationId="{D1B9E9EF-C0FE-4F9D-3631-0173864394D6}"/>
          </ac:spMkLst>
        </pc:spChg>
        <pc:spChg chg="mod">
          <ac:chgData name="Kippnick, Caiden" userId="55014aa6-66eb-45ac-82fc-fafa5fa5097c" providerId="ADAL" clId="{6B2B96F9-FC60-5046-B1D9-5852C80E66D7}" dt="2025-11-11T23:19:55.194" v="1029" actId="20577"/>
          <ac:spMkLst>
            <pc:docMk/>
            <pc:sldMk cId="3245273044" sldId="353"/>
            <ac:spMk id="750" creationId="{943A9A1F-62A0-8D54-C9C7-7B4A7D6BE929}"/>
          </ac:spMkLst>
        </pc:spChg>
        <pc:picChg chg="add mod">
          <ac:chgData name="Kippnick, Caiden" userId="55014aa6-66eb-45ac-82fc-fafa5fa5097c" providerId="ADAL" clId="{6B2B96F9-FC60-5046-B1D9-5852C80E66D7}" dt="2025-11-11T23:19:07.492" v="1013" actId="14100"/>
          <ac:picMkLst>
            <pc:docMk/>
            <pc:sldMk cId="3245273044" sldId="353"/>
            <ac:picMk id="1026" creationId="{858B9B78-1CD9-B5EE-6639-83081BDD750E}"/>
          </ac:picMkLst>
        </pc:picChg>
      </pc:sldChg>
      <pc:sldChg chg="addSp delSp modSp add mod">
        <pc:chgData name="Kippnick, Caiden" userId="55014aa6-66eb-45ac-82fc-fafa5fa5097c" providerId="ADAL" clId="{6B2B96F9-FC60-5046-B1D9-5852C80E66D7}" dt="2025-11-12T01:19:31.212" v="1925" actId="20577"/>
        <pc:sldMkLst>
          <pc:docMk/>
          <pc:sldMk cId="3310711573" sldId="354"/>
        </pc:sldMkLst>
        <pc:spChg chg="mod">
          <ac:chgData name="Kippnick, Caiden" userId="55014aa6-66eb-45ac-82fc-fafa5fa5097c" providerId="ADAL" clId="{6B2B96F9-FC60-5046-B1D9-5852C80E66D7}" dt="2025-11-12T01:19:31.212" v="1925" actId="20577"/>
          <ac:spMkLst>
            <pc:docMk/>
            <pc:sldMk cId="3310711573" sldId="354"/>
            <ac:spMk id="5" creationId="{C658B45A-F4B2-C6D4-5C2B-E88D306EA643}"/>
          </ac:spMkLst>
        </pc:spChg>
        <pc:spChg chg="mod">
          <ac:chgData name="Kippnick, Caiden" userId="55014aa6-66eb-45ac-82fc-fafa5fa5097c" providerId="ADAL" clId="{6B2B96F9-FC60-5046-B1D9-5852C80E66D7}" dt="2025-11-12T01:12:42.162" v="1096" actId="20577"/>
          <ac:spMkLst>
            <pc:docMk/>
            <pc:sldMk cId="3310711573" sldId="354"/>
            <ac:spMk id="6" creationId="{7AD8BAE2-DCC0-2FC9-9AB9-9367FE399015}"/>
          </ac:spMkLst>
        </pc:spChg>
        <pc:picChg chg="del">
          <ac:chgData name="Kippnick, Caiden" userId="55014aa6-66eb-45ac-82fc-fafa5fa5097c" providerId="ADAL" clId="{6B2B96F9-FC60-5046-B1D9-5852C80E66D7}" dt="2025-11-12T01:15:49.521" v="1503" actId="478"/>
          <ac:picMkLst>
            <pc:docMk/>
            <pc:sldMk cId="3310711573" sldId="354"/>
            <ac:picMk id="7" creationId="{D648AEDE-7EC6-EC92-F6FB-A40505EBE88D}"/>
          </ac:picMkLst>
        </pc:picChg>
        <pc:picChg chg="add mod">
          <ac:chgData name="Kippnick, Caiden" userId="55014aa6-66eb-45ac-82fc-fafa5fa5097c" providerId="ADAL" clId="{6B2B96F9-FC60-5046-B1D9-5852C80E66D7}" dt="2025-11-12T01:15:56.344" v="1508" actId="1076"/>
          <ac:picMkLst>
            <pc:docMk/>
            <pc:sldMk cId="3310711573" sldId="354"/>
            <ac:picMk id="2050" creationId="{70C27890-E162-2322-A420-28A2717B560B}"/>
          </ac:picMkLst>
        </pc:picChg>
      </pc:sldChg>
      <pc:sldChg chg="modSp add mod">
        <pc:chgData name="Kippnick, Caiden" userId="55014aa6-66eb-45ac-82fc-fafa5fa5097c" providerId="ADAL" clId="{6B2B96F9-FC60-5046-B1D9-5852C80E66D7}" dt="2025-11-12T01:25:38.276" v="2319" actId="20577"/>
        <pc:sldMkLst>
          <pc:docMk/>
          <pc:sldMk cId="1461432458" sldId="355"/>
        </pc:sldMkLst>
        <pc:spChg chg="mod">
          <ac:chgData name="Kippnick, Caiden" userId="55014aa6-66eb-45ac-82fc-fafa5fa5097c" providerId="ADAL" clId="{6B2B96F9-FC60-5046-B1D9-5852C80E66D7}" dt="2025-11-12T01:25:38.276" v="2319" actId="20577"/>
          <ac:spMkLst>
            <pc:docMk/>
            <pc:sldMk cId="1461432458" sldId="355"/>
            <ac:spMk id="5" creationId="{9BD2E2BC-D157-295E-DBF3-FE9CFF402A59}"/>
          </ac:spMkLst>
        </pc:spChg>
        <pc:spChg chg="mod">
          <ac:chgData name="Kippnick, Caiden" userId="55014aa6-66eb-45ac-82fc-fafa5fa5097c" providerId="ADAL" clId="{6B2B96F9-FC60-5046-B1D9-5852C80E66D7}" dt="2025-11-12T01:20:31.931" v="1947" actId="20577"/>
          <ac:spMkLst>
            <pc:docMk/>
            <pc:sldMk cId="1461432458" sldId="355"/>
            <ac:spMk id="708" creationId="{07EDB6E3-0F7E-E5C2-705B-416CAC7F6770}"/>
          </ac:spMkLst>
        </pc:spChg>
      </pc:sldChg>
    </pc:docChg>
  </pc:docChgLst>
  <pc:docChgLst>
    <pc:chgData name="Shimon, Brayden" userId="S::shimonbr@msu.edu::c8743bc6-d251-4d0d-829a-abd227c63e87" providerId="AD" clId="Web-{1A4FE21F-A4CA-6A55-2099-A2071B948BCD}"/>
    <pc:docChg chg="modSld">
      <pc:chgData name="Shimon, Brayden" userId="S::shimonbr@msu.edu::c8743bc6-d251-4d0d-829a-abd227c63e87" providerId="AD" clId="Web-{1A4FE21F-A4CA-6A55-2099-A2071B948BCD}" dt="2025-11-12T19:35:45.095" v="0" actId="20577"/>
      <pc:docMkLst>
        <pc:docMk/>
      </pc:docMkLst>
      <pc:sldChg chg="modSp">
        <pc:chgData name="Shimon, Brayden" userId="S::shimonbr@msu.edu::c8743bc6-d251-4d0d-829a-abd227c63e87" providerId="AD" clId="Web-{1A4FE21F-A4CA-6A55-2099-A2071B948BCD}" dt="2025-11-12T19:35:45.095" v="0" actId="20577"/>
        <pc:sldMkLst>
          <pc:docMk/>
          <pc:sldMk cId="3886330251" sldId="327"/>
        </pc:sldMkLst>
        <pc:spChg chg="mod">
          <ac:chgData name="Shimon, Brayden" userId="S::shimonbr@msu.edu::c8743bc6-d251-4d0d-829a-abd227c63e87" providerId="AD" clId="Web-{1A4FE21F-A4CA-6A55-2099-A2071B948BCD}" dt="2025-11-12T19:35:45.095" v="0" actId="20577"/>
          <ac:spMkLst>
            <pc:docMk/>
            <pc:sldMk cId="3886330251" sldId="327"/>
            <ac:spMk id="750" creationId="{45052FEC-8BD1-D91D-8BBE-CF26B2EC53DD}"/>
          </ac:spMkLst>
        </pc:spChg>
      </pc:sldChg>
    </pc:docChg>
  </pc:docChgLst>
  <pc:docChgLst>
    <pc:chgData name="Schroeder, Erich" userId="S::schro354@msu.edu::9f69529a-5779-4887-95de-07a58dd8abc4" providerId="AD" clId="Web-{E86B552A-7C97-A3C4-3EAB-2B21539672C8}"/>
    <pc:docChg chg="addSld modSld">
      <pc:chgData name="Schroeder, Erich" userId="S::schro354@msu.edu::9f69529a-5779-4887-95de-07a58dd8abc4" providerId="AD" clId="Web-{E86B552A-7C97-A3C4-3EAB-2B21539672C8}" dt="2025-11-10T00:58:48.971" v="1462" actId="1076"/>
      <pc:docMkLst>
        <pc:docMk/>
      </pc:docMkLst>
      <pc:sldChg chg="modSp">
        <pc:chgData name="Schroeder, Erich" userId="S::schro354@msu.edu::9f69529a-5779-4887-95de-07a58dd8abc4" providerId="AD" clId="Web-{E86B552A-7C97-A3C4-3EAB-2B21539672C8}" dt="2025-11-09T23:38:47.653" v="1449" actId="1076"/>
        <pc:sldMkLst>
          <pc:docMk/>
          <pc:sldMk cId="2408851083" sldId="307"/>
        </pc:sldMkLst>
        <pc:spChg chg="mod">
          <ac:chgData name="Schroeder, Erich" userId="S::schro354@msu.edu::9f69529a-5779-4887-95de-07a58dd8abc4" providerId="AD" clId="Web-{E86B552A-7C97-A3C4-3EAB-2B21539672C8}" dt="2025-11-09T23:38:44.060" v="1447" actId="1076"/>
          <ac:spMkLst>
            <pc:docMk/>
            <pc:sldMk cId="2408851083" sldId="307"/>
            <ac:spMk id="5" creationId="{DDFF4E3C-2AD9-5CBF-C324-A69FDB578153}"/>
          </ac:spMkLst>
        </pc:spChg>
        <pc:spChg chg="mod">
          <ac:chgData name="Schroeder, Erich" userId="S::schro354@msu.edu::9f69529a-5779-4887-95de-07a58dd8abc4" providerId="AD" clId="Web-{E86B552A-7C97-A3C4-3EAB-2B21539672C8}" dt="2025-11-09T23:38:47.638" v="1448" actId="1076"/>
          <ac:spMkLst>
            <pc:docMk/>
            <pc:sldMk cId="2408851083" sldId="307"/>
            <ac:spMk id="707" creationId="{12C420B0-3287-4D47-01A3-0A62C3518987}"/>
          </ac:spMkLst>
        </pc:spChg>
        <pc:spChg chg="mod">
          <ac:chgData name="Schroeder, Erich" userId="S::schro354@msu.edu::9f69529a-5779-4887-95de-07a58dd8abc4" providerId="AD" clId="Web-{E86B552A-7C97-A3C4-3EAB-2B21539672C8}" dt="2025-11-09T23:38:47.653" v="1449" actId="1076"/>
          <ac:spMkLst>
            <pc:docMk/>
            <pc:sldMk cId="2408851083" sldId="307"/>
            <ac:spMk id="708" creationId="{C16150E2-0FE1-88C2-2903-5399606CB39F}"/>
          </ac:spMkLst>
        </pc:spChg>
      </pc:sldChg>
      <pc:sldChg chg="modSp">
        <pc:chgData name="Schroeder, Erich" userId="S::schro354@msu.edu::9f69529a-5779-4887-95de-07a58dd8abc4" providerId="AD" clId="Web-{E86B552A-7C97-A3C4-3EAB-2B21539672C8}" dt="2025-11-09T23:39:32.842" v="1452" actId="20577"/>
        <pc:sldMkLst>
          <pc:docMk/>
          <pc:sldMk cId="3601714071" sldId="308"/>
        </pc:sldMkLst>
        <pc:spChg chg="mod">
          <ac:chgData name="Schroeder, Erich" userId="S::schro354@msu.edu::9f69529a-5779-4887-95de-07a58dd8abc4" providerId="AD" clId="Web-{E86B552A-7C97-A3C4-3EAB-2B21539672C8}" dt="2025-11-09T23:39:32.842" v="1452" actId="20577"/>
          <ac:spMkLst>
            <pc:docMk/>
            <pc:sldMk cId="3601714071" sldId="308"/>
            <ac:spMk id="5" creationId="{1DF8A054-2D46-A623-FA78-20227DA80800}"/>
          </ac:spMkLst>
        </pc:spChg>
      </pc:sldChg>
      <pc:sldChg chg="modSp">
        <pc:chgData name="Schroeder, Erich" userId="S::schro354@msu.edu::9f69529a-5779-4887-95de-07a58dd8abc4" providerId="AD" clId="Web-{E86B552A-7C97-A3C4-3EAB-2B21539672C8}" dt="2025-11-09T22:35:19.985" v="740" actId="20577"/>
        <pc:sldMkLst>
          <pc:docMk/>
          <pc:sldMk cId="5955498" sldId="328"/>
        </pc:sldMkLst>
        <pc:spChg chg="mod">
          <ac:chgData name="Schroeder, Erich" userId="S::schro354@msu.edu::9f69529a-5779-4887-95de-07a58dd8abc4" providerId="AD" clId="Web-{E86B552A-7C97-A3C4-3EAB-2B21539672C8}" dt="2025-11-09T22:35:19.985" v="740" actId="20577"/>
          <ac:spMkLst>
            <pc:docMk/>
            <pc:sldMk cId="5955498" sldId="328"/>
            <ac:spMk id="5" creationId="{2D8C1699-BC2D-23D4-FB27-BB5D79C2EAC6}"/>
          </ac:spMkLst>
        </pc:spChg>
      </pc:sldChg>
      <pc:sldChg chg="modSp add mod replId setBg">
        <pc:chgData name="Schroeder, Erich" userId="S::schro354@msu.edu::9f69529a-5779-4887-95de-07a58dd8abc4" providerId="AD" clId="Web-{E86B552A-7C97-A3C4-3EAB-2B21539672C8}" dt="2025-11-09T22:36:19.205" v="746"/>
        <pc:sldMkLst>
          <pc:docMk/>
          <pc:sldMk cId="1461435430" sldId="350"/>
        </pc:sldMkLst>
        <pc:spChg chg="mod">
          <ac:chgData name="Schroeder, Erich" userId="S::schro354@msu.edu::9f69529a-5779-4887-95de-07a58dd8abc4" providerId="AD" clId="Web-{E86B552A-7C97-A3C4-3EAB-2B21539672C8}" dt="2025-11-09T22:35:51.673" v="743" actId="20577"/>
          <ac:spMkLst>
            <pc:docMk/>
            <pc:sldMk cId="1461435430" sldId="350"/>
            <ac:spMk id="5" creationId="{CFC03CD5-856B-DD96-FB30-C9ED5E228A59}"/>
          </ac:spMkLst>
        </pc:spChg>
        <pc:spChg chg="mod">
          <ac:chgData name="Schroeder, Erich" userId="S::schro354@msu.edu::9f69529a-5779-4887-95de-07a58dd8abc4" providerId="AD" clId="Web-{E86B552A-7C97-A3C4-3EAB-2B21539672C8}" dt="2025-11-09T22:36:11.142" v="745" actId="20577"/>
          <ac:spMkLst>
            <pc:docMk/>
            <pc:sldMk cId="1461435430" sldId="350"/>
            <ac:spMk id="708" creationId="{AE2DFE7D-54B8-E751-FA34-2B2528FEE34F}"/>
          </ac:spMkLst>
        </pc:spChg>
      </pc:sldChg>
      <pc:sldChg chg="modSp add mod replId setBg">
        <pc:chgData name="Schroeder, Erich" userId="S::schro354@msu.edu::9f69529a-5779-4887-95de-07a58dd8abc4" providerId="AD" clId="Web-{E86B552A-7C97-A3C4-3EAB-2B21539672C8}" dt="2025-11-10T00:58:48.971" v="1462" actId="1076"/>
        <pc:sldMkLst>
          <pc:docMk/>
          <pc:sldMk cId="1147856494" sldId="351"/>
        </pc:sldMkLst>
        <pc:spChg chg="mod">
          <ac:chgData name="Schroeder, Erich" userId="S::schro354@msu.edu::9f69529a-5779-4887-95de-07a58dd8abc4" providerId="AD" clId="Web-{E86B552A-7C97-A3C4-3EAB-2B21539672C8}" dt="2025-11-09T23:38:36.341" v="1446" actId="20577"/>
          <ac:spMkLst>
            <pc:docMk/>
            <pc:sldMk cId="1147856494" sldId="351"/>
            <ac:spMk id="5" creationId="{38C6A1D8-FBE7-FBBB-4C87-40EFA4ABA29D}"/>
          </ac:spMkLst>
        </pc:spChg>
        <pc:spChg chg="mod">
          <ac:chgData name="Schroeder, Erich" userId="S::schro354@msu.edu::9f69529a-5779-4887-95de-07a58dd8abc4" providerId="AD" clId="Web-{E86B552A-7C97-A3C4-3EAB-2B21539672C8}" dt="2025-11-10T00:58:48.971" v="1462" actId="1076"/>
          <ac:spMkLst>
            <pc:docMk/>
            <pc:sldMk cId="1147856494" sldId="351"/>
            <ac:spMk id="708" creationId="{191371CC-4755-2CED-A1A1-FFF31EA42FE3}"/>
          </ac:spMkLst>
        </pc:spChg>
      </pc:sldChg>
      <pc:sldChg chg="modSp add mod replId setBg">
        <pc:chgData name="Schroeder, Erich" userId="S::schro354@msu.edu::9f69529a-5779-4887-95de-07a58dd8abc4" providerId="AD" clId="Web-{E86B552A-7C97-A3C4-3EAB-2B21539672C8}" dt="2025-11-09T23:04:39.754" v="1017"/>
        <pc:sldMkLst>
          <pc:docMk/>
          <pc:sldMk cId="472646079" sldId="352"/>
        </pc:sldMkLst>
        <pc:spChg chg="mod">
          <ac:chgData name="Schroeder, Erich" userId="S::schro354@msu.edu::9f69529a-5779-4887-95de-07a58dd8abc4" providerId="AD" clId="Web-{E86B552A-7C97-A3C4-3EAB-2B21539672C8}" dt="2025-11-09T23:04:33.691" v="1014" actId="20577"/>
          <ac:spMkLst>
            <pc:docMk/>
            <pc:sldMk cId="472646079" sldId="352"/>
            <ac:spMk id="5" creationId="{78853566-629C-5087-C9C0-2B188705611E}"/>
          </ac:spMkLst>
        </pc:spChg>
        <pc:spChg chg="mod">
          <ac:chgData name="Schroeder, Erich" userId="S::schro354@msu.edu::9f69529a-5779-4887-95de-07a58dd8abc4" providerId="AD" clId="Web-{E86B552A-7C97-A3C4-3EAB-2B21539672C8}" dt="2025-11-09T23:04:36.363" v="1016" actId="20577"/>
          <ac:spMkLst>
            <pc:docMk/>
            <pc:sldMk cId="472646079" sldId="352"/>
            <ac:spMk id="708" creationId="{0297190A-5DA4-EE8C-AE89-52FF099C885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C0F29-2768-466F-9269-5B3A5C24E1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8E569B-F5AA-4761-A136-1A2EA43AA09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2500">
              <a:latin typeface="Aptos Display"/>
              <a:ea typeface="+mn-ea"/>
              <a:cs typeface="+mn-cs"/>
            </a:rPr>
            <a:t>Intake Process</a:t>
          </a:r>
        </a:p>
      </dgm:t>
    </dgm:pt>
    <dgm:pt modelId="{E56C77AD-6F86-4735-8E75-7A59FFE026A9}" type="parTrans" cxnId="{9E8E4E0E-0F45-42B3-8849-C286A2E63FAC}">
      <dgm:prSet/>
      <dgm:spPr/>
      <dgm:t>
        <a:bodyPr/>
        <a:lstStyle/>
        <a:p>
          <a:endParaRPr lang="en-US"/>
        </a:p>
      </dgm:t>
    </dgm:pt>
    <dgm:pt modelId="{781052A6-6A9D-4336-A8C0-2EE6FEF830E9}" type="sibTrans" cxnId="{9E8E4E0E-0F45-42B3-8849-C286A2E63FAC}">
      <dgm:prSet/>
      <dgm:spPr/>
      <dgm:t>
        <a:bodyPr/>
        <a:lstStyle/>
        <a:p>
          <a:endParaRPr lang="en-US"/>
        </a:p>
      </dgm:t>
    </dgm:pt>
    <dgm:pt modelId="{6DC681A8-64C2-4FBD-9707-28A309E1A1C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2500">
              <a:latin typeface="Aptos Display" panose="02110004020202020204"/>
              <a:ea typeface="+mn-ea"/>
              <a:cs typeface="+mn-cs"/>
            </a:rPr>
            <a:t>Basic Tax Forms</a:t>
          </a:r>
        </a:p>
      </dgm:t>
    </dgm:pt>
    <dgm:pt modelId="{C4163890-0C88-4CE9-B093-E8166C2C8671}" type="parTrans" cxnId="{E3B4431D-C382-4974-96EE-58C93EEB0A24}">
      <dgm:prSet/>
      <dgm:spPr/>
    </dgm:pt>
    <dgm:pt modelId="{8641F40F-50BB-4BD7-97C4-62A1D59B2225}" type="sibTrans" cxnId="{E3B4431D-C382-4974-96EE-58C93EEB0A24}">
      <dgm:prSet/>
      <dgm:spPr/>
    </dgm:pt>
    <dgm:pt modelId="{E6DC277A-9FD4-4690-A8F5-34ED6ADF558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100">
              <a:latin typeface="Arial"/>
              <a:ea typeface="+mn-ea"/>
              <a:cs typeface="Arial"/>
            </a:rPr>
            <a:t>How to input forms onto taxslayer </a:t>
          </a:r>
        </a:p>
      </dgm:t>
    </dgm:pt>
    <dgm:pt modelId="{BBFED8C0-9B77-42E1-8D55-5E9C3F0FF962}" type="parTrans" cxnId="{34C6493C-3D0D-4852-A59D-3BBB13CEA10E}">
      <dgm:prSet/>
      <dgm:spPr/>
    </dgm:pt>
    <dgm:pt modelId="{EE458C0C-B7B8-4207-B4FA-887C67481B68}" type="sibTrans" cxnId="{34C6493C-3D0D-4852-A59D-3BBB13CEA10E}">
      <dgm:prSet/>
      <dgm:spPr/>
    </dgm:pt>
    <dgm:pt modelId="{2A1A0DF7-23EC-499E-BFCC-5C69BE6B90EA}" type="pres">
      <dgm:prSet presAssocID="{431C0F29-2768-466F-9269-5B3A5C24E1D7}" presName="root" presStyleCnt="0">
        <dgm:presLayoutVars>
          <dgm:dir/>
          <dgm:resizeHandles val="exact"/>
        </dgm:presLayoutVars>
      </dgm:prSet>
      <dgm:spPr/>
    </dgm:pt>
    <dgm:pt modelId="{7BA2BB9E-5C9E-4B1E-BEAB-C66AA1EE41CC}" type="pres">
      <dgm:prSet presAssocID="{608E569B-F5AA-4761-A136-1A2EA43AA094}" presName="compNode" presStyleCnt="0"/>
      <dgm:spPr/>
    </dgm:pt>
    <dgm:pt modelId="{C60DF54C-49E5-4B17-9CD9-F3E4131C2E7A}" type="pres">
      <dgm:prSet presAssocID="{608E569B-F5AA-4761-A136-1A2EA43AA094}" presName="bgRect" presStyleLbl="bgShp" presStyleIdx="0" presStyleCnt="3"/>
      <dgm:spPr/>
    </dgm:pt>
    <dgm:pt modelId="{1109B3AA-CDF8-4CC1-A2B4-F934A230BD77}" type="pres">
      <dgm:prSet presAssocID="{608E569B-F5AA-4761-A136-1A2EA43AA0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8DE86740-7892-47CB-A7E3-47ACF703F85B}" type="pres">
      <dgm:prSet presAssocID="{608E569B-F5AA-4761-A136-1A2EA43AA094}" presName="spaceRect" presStyleCnt="0"/>
      <dgm:spPr/>
    </dgm:pt>
    <dgm:pt modelId="{F559C815-1B9A-4318-881D-231419207E85}" type="pres">
      <dgm:prSet presAssocID="{608E569B-F5AA-4761-A136-1A2EA43AA094}" presName="parTx" presStyleLbl="revTx" presStyleIdx="0" presStyleCnt="3">
        <dgm:presLayoutVars>
          <dgm:chMax val="0"/>
          <dgm:chPref val="0"/>
        </dgm:presLayoutVars>
      </dgm:prSet>
      <dgm:spPr/>
    </dgm:pt>
    <dgm:pt modelId="{13B754BB-AC5C-49A2-B831-E46865DE148C}" type="pres">
      <dgm:prSet presAssocID="{781052A6-6A9D-4336-A8C0-2EE6FEF830E9}" presName="sibTrans" presStyleCnt="0"/>
      <dgm:spPr/>
    </dgm:pt>
    <dgm:pt modelId="{AC5C1997-DC62-4645-BBC3-9EECCBFD5370}" type="pres">
      <dgm:prSet presAssocID="{6DC681A8-64C2-4FBD-9707-28A309E1A1CF}" presName="compNode" presStyleCnt="0"/>
      <dgm:spPr/>
    </dgm:pt>
    <dgm:pt modelId="{A74EE664-C371-4784-BDEC-DC57DCC899AE}" type="pres">
      <dgm:prSet presAssocID="{6DC681A8-64C2-4FBD-9707-28A309E1A1CF}" presName="bgRect" presStyleLbl="bgShp" presStyleIdx="1" presStyleCnt="3"/>
      <dgm:spPr/>
    </dgm:pt>
    <dgm:pt modelId="{A8047220-295A-4ADF-BBEE-901A474C2E57}" type="pres">
      <dgm:prSet presAssocID="{6DC681A8-64C2-4FBD-9707-28A309E1A1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1686EB3A-5084-476C-9D17-F2A6FD4E8CE2}" type="pres">
      <dgm:prSet presAssocID="{6DC681A8-64C2-4FBD-9707-28A309E1A1CF}" presName="spaceRect" presStyleCnt="0"/>
      <dgm:spPr/>
    </dgm:pt>
    <dgm:pt modelId="{C2F4FE0D-189D-40A9-AA80-303CFDE7BD04}" type="pres">
      <dgm:prSet presAssocID="{6DC681A8-64C2-4FBD-9707-28A309E1A1CF}" presName="parTx" presStyleLbl="revTx" presStyleIdx="1" presStyleCnt="3">
        <dgm:presLayoutVars>
          <dgm:chMax val="0"/>
          <dgm:chPref val="0"/>
        </dgm:presLayoutVars>
      </dgm:prSet>
      <dgm:spPr/>
    </dgm:pt>
    <dgm:pt modelId="{E07C0B40-D268-4630-AE9D-835543B218E0}" type="pres">
      <dgm:prSet presAssocID="{8641F40F-50BB-4BD7-97C4-62A1D59B2225}" presName="sibTrans" presStyleCnt="0"/>
      <dgm:spPr/>
    </dgm:pt>
    <dgm:pt modelId="{1CEE7FF6-6EEF-49ED-836C-D477BE05F883}" type="pres">
      <dgm:prSet presAssocID="{E6DC277A-9FD4-4690-A8F5-34ED6ADF5589}" presName="compNode" presStyleCnt="0"/>
      <dgm:spPr/>
    </dgm:pt>
    <dgm:pt modelId="{7A7C5648-CE0A-4DCE-BC90-D2C23823CED7}" type="pres">
      <dgm:prSet presAssocID="{E6DC277A-9FD4-4690-A8F5-34ED6ADF5589}" presName="bgRect" presStyleLbl="bgShp" presStyleIdx="2" presStyleCnt="3"/>
      <dgm:spPr/>
    </dgm:pt>
    <dgm:pt modelId="{43369E7C-2AC9-42B7-B60B-6AA83B4F209E}" type="pres">
      <dgm:prSet presAssocID="{E6DC277A-9FD4-4690-A8F5-34ED6ADF55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 with solid fill"/>
        </a:ext>
      </dgm:extLst>
    </dgm:pt>
    <dgm:pt modelId="{A352A0B3-AF0E-4D2F-A154-869F879BE0C1}" type="pres">
      <dgm:prSet presAssocID="{E6DC277A-9FD4-4690-A8F5-34ED6ADF5589}" presName="spaceRect" presStyleCnt="0"/>
      <dgm:spPr/>
    </dgm:pt>
    <dgm:pt modelId="{F0784AE1-8F16-42B7-B29D-15CAC7D8799E}" type="pres">
      <dgm:prSet presAssocID="{E6DC277A-9FD4-4690-A8F5-34ED6ADF558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8E4E0E-0F45-42B3-8849-C286A2E63FAC}" srcId="{431C0F29-2768-466F-9269-5B3A5C24E1D7}" destId="{608E569B-F5AA-4761-A136-1A2EA43AA094}" srcOrd="0" destOrd="0" parTransId="{E56C77AD-6F86-4735-8E75-7A59FFE026A9}" sibTransId="{781052A6-6A9D-4336-A8C0-2EE6FEF830E9}"/>
    <dgm:cxn modelId="{185A2813-B5D4-4E72-81AB-50A8EC5509CC}" type="presOf" srcId="{608E569B-F5AA-4761-A136-1A2EA43AA094}" destId="{F559C815-1B9A-4318-881D-231419207E85}" srcOrd="0" destOrd="0" presId="urn:microsoft.com/office/officeart/2018/2/layout/IconVerticalSolidList"/>
    <dgm:cxn modelId="{E3B4431D-C382-4974-96EE-58C93EEB0A24}" srcId="{431C0F29-2768-466F-9269-5B3A5C24E1D7}" destId="{6DC681A8-64C2-4FBD-9707-28A309E1A1CF}" srcOrd="1" destOrd="0" parTransId="{C4163890-0C88-4CE9-B093-E8166C2C8671}" sibTransId="{8641F40F-50BB-4BD7-97C4-62A1D59B2225}"/>
    <dgm:cxn modelId="{34C6493C-3D0D-4852-A59D-3BBB13CEA10E}" srcId="{431C0F29-2768-466F-9269-5B3A5C24E1D7}" destId="{E6DC277A-9FD4-4690-A8F5-34ED6ADF5589}" srcOrd="2" destOrd="0" parTransId="{BBFED8C0-9B77-42E1-8D55-5E9C3F0FF962}" sibTransId="{EE458C0C-B7B8-4207-B4FA-887C67481B68}"/>
    <dgm:cxn modelId="{60169988-DB97-4D08-945B-483AFD6CD367}" type="presOf" srcId="{E6DC277A-9FD4-4690-A8F5-34ED6ADF5589}" destId="{F0784AE1-8F16-42B7-B29D-15CAC7D8799E}" srcOrd="0" destOrd="0" presId="urn:microsoft.com/office/officeart/2018/2/layout/IconVerticalSolidList"/>
    <dgm:cxn modelId="{8D2B7A9F-BA85-4D7D-AB26-CEF322C56D72}" type="presOf" srcId="{6DC681A8-64C2-4FBD-9707-28A309E1A1CF}" destId="{C2F4FE0D-189D-40A9-AA80-303CFDE7BD04}" srcOrd="0" destOrd="0" presId="urn:microsoft.com/office/officeart/2018/2/layout/IconVerticalSolidList"/>
    <dgm:cxn modelId="{21D030E3-1633-4747-AA02-A742C79F9B16}" type="presOf" srcId="{431C0F29-2768-466F-9269-5B3A5C24E1D7}" destId="{2A1A0DF7-23EC-499E-BFCC-5C69BE6B90EA}" srcOrd="0" destOrd="0" presId="urn:microsoft.com/office/officeart/2018/2/layout/IconVerticalSolidList"/>
    <dgm:cxn modelId="{99524854-950D-43B4-B499-A366AFB0667A}" type="presParOf" srcId="{2A1A0DF7-23EC-499E-BFCC-5C69BE6B90EA}" destId="{7BA2BB9E-5C9E-4B1E-BEAB-C66AA1EE41CC}" srcOrd="0" destOrd="0" presId="urn:microsoft.com/office/officeart/2018/2/layout/IconVerticalSolidList"/>
    <dgm:cxn modelId="{A19E9501-C8C0-4DC7-9087-CEF75C699F1C}" type="presParOf" srcId="{7BA2BB9E-5C9E-4B1E-BEAB-C66AA1EE41CC}" destId="{C60DF54C-49E5-4B17-9CD9-F3E4131C2E7A}" srcOrd="0" destOrd="0" presId="urn:microsoft.com/office/officeart/2018/2/layout/IconVerticalSolidList"/>
    <dgm:cxn modelId="{455A7A9B-14DB-492F-BC01-B063EFD487AF}" type="presParOf" srcId="{7BA2BB9E-5C9E-4B1E-BEAB-C66AA1EE41CC}" destId="{1109B3AA-CDF8-4CC1-A2B4-F934A230BD77}" srcOrd="1" destOrd="0" presId="urn:microsoft.com/office/officeart/2018/2/layout/IconVerticalSolidList"/>
    <dgm:cxn modelId="{B842925C-3FB7-4033-AF76-B2167887CA36}" type="presParOf" srcId="{7BA2BB9E-5C9E-4B1E-BEAB-C66AA1EE41CC}" destId="{8DE86740-7892-47CB-A7E3-47ACF703F85B}" srcOrd="2" destOrd="0" presId="urn:microsoft.com/office/officeart/2018/2/layout/IconVerticalSolidList"/>
    <dgm:cxn modelId="{2F9B0DDE-4BCE-4036-ADA9-95E6AEC9D25E}" type="presParOf" srcId="{7BA2BB9E-5C9E-4B1E-BEAB-C66AA1EE41CC}" destId="{F559C815-1B9A-4318-881D-231419207E85}" srcOrd="3" destOrd="0" presId="urn:microsoft.com/office/officeart/2018/2/layout/IconVerticalSolidList"/>
    <dgm:cxn modelId="{7F4E5332-92F2-4126-AA66-468A800F3681}" type="presParOf" srcId="{2A1A0DF7-23EC-499E-BFCC-5C69BE6B90EA}" destId="{13B754BB-AC5C-49A2-B831-E46865DE148C}" srcOrd="1" destOrd="0" presId="urn:microsoft.com/office/officeart/2018/2/layout/IconVerticalSolidList"/>
    <dgm:cxn modelId="{5AE2D720-29F5-44A5-9948-0F897BCE537D}" type="presParOf" srcId="{2A1A0DF7-23EC-499E-BFCC-5C69BE6B90EA}" destId="{AC5C1997-DC62-4645-BBC3-9EECCBFD5370}" srcOrd="2" destOrd="0" presId="urn:microsoft.com/office/officeart/2018/2/layout/IconVerticalSolidList"/>
    <dgm:cxn modelId="{34E791E9-BC19-40D6-8CA7-A3ED42A50F81}" type="presParOf" srcId="{AC5C1997-DC62-4645-BBC3-9EECCBFD5370}" destId="{A74EE664-C371-4784-BDEC-DC57DCC899AE}" srcOrd="0" destOrd="0" presId="urn:microsoft.com/office/officeart/2018/2/layout/IconVerticalSolidList"/>
    <dgm:cxn modelId="{70FD5F85-F138-4F20-8B43-39993182B01F}" type="presParOf" srcId="{AC5C1997-DC62-4645-BBC3-9EECCBFD5370}" destId="{A8047220-295A-4ADF-BBEE-901A474C2E57}" srcOrd="1" destOrd="0" presId="urn:microsoft.com/office/officeart/2018/2/layout/IconVerticalSolidList"/>
    <dgm:cxn modelId="{12272F9B-19C2-4A4F-AB06-FBB386DD2A0D}" type="presParOf" srcId="{AC5C1997-DC62-4645-BBC3-9EECCBFD5370}" destId="{1686EB3A-5084-476C-9D17-F2A6FD4E8CE2}" srcOrd="2" destOrd="0" presId="urn:microsoft.com/office/officeart/2018/2/layout/IconVerticalSolidList"/>
    <dgm:cxn modelId="{21FCAAF6-1122-4EBE-947C-ED98596A7476}" type="presParOf" srcId="{AC5C1997-DC62-4645-BBC3-9EECCBFD5370}" destId="{C2F4FE0D-189D-40A9-AA80-303CFDE7BD04}" srcOrd="3" destOrd="0" presId="urn:microsoft.com/office/officeart/2018/2/layout/IconVerticalSolidList"/>
    <dgm:cxn modelId="{E33FD788-EF72-4931-93A3-117F84A7F947}" type="presParOf" srcId="{2A1A0DF7-23EC-499E-BFCC-5C69BE6B90EA}" destId="{E07C0B40-D268-4630-AE9D-835543B218E0}" srcOrd="3" destOrd="0" presId="urn:microsoft.com/office/officeart/2018/2/layout/IconVerticalSolidList"/>
    <dgm:cxn modelId="{5FB726D2-18BA-4248-8CE1-6D4E724979B7}" type="presParOf" srcId="{2A1A0DF7-23EC-499E-BFCC-5C69BE6B90EA}" destId="{1CEE7FF6-6EEF-49ED-836C-D477BE05F883}" srcOrd="4" destOrd="0" presId="urn:microsoft.com/office/officeart/2018/2/layout/IconVerticalSolidList"/>
    <dgm:cxn modelId="{7897322B-83BB-4F44-A0AF-55FF525CAB4D}" type="presParOf" srcId="{1CEE7FF6-6EEF-49ED-836C-D477BE05F883}" destId="{7A7C5648-CE0A-4DCE-BC90-D2C23823CED7}" srcOrd="0" destOrd="0" presId="urn:microsoft.com/office/officeart/2018/2/layout/IconVerticalSolidList"/>
    <dgm:cxn modelId="{915CE530-5038-40C6-AA91-C557C5A8772F}" type="presParOf" srcId="{1CEE7FF6-6EEF-49ED-836C-D477BE05F883}" destId="{43369E7C-2AC9-42B7-B60B-6AA83B4F209E}" srcOrd="1" destOrd="0" presId="urn:microsoft.com/office/officeart/2018/2/layout/IconVerticalSolidList"/>
    <dgm:cxn modelId="{FFADF4C9-0AF2-4CC5-AF75-FFBBE844877F}" type="presParOf" srcId="{1CEE7FF6-6EEF-49ED-836C-D477BE05F883}" destId="{A352A0B3-AF0E-4D2F-A154-869F879BE0C1}" srcOrd="2" destOrd="0" presId="urn:microsoft.com/office/officeart/2018/2/layout/IconVerticalSolidList"/>
    <dgm:cxn modelId="{3CDB742E-20AB-45BB-81FE-7EFAB56AC1C0}" type="presParOf" srcId="{1CEE7FF6-6EEF-49ED-836C-D477BE05F883}" destId="{F0784AE1-8F16-42B7-B29D-15CAC7D879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7B155-1B13-4B47-AD12-7B9C1E8B3EB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B4B74E3-A5F7-45AF-8808-662EB4A7AD23}">
      <dgm:prSet phldr="0"/>
      <dgm:spPr/>
      <dgm:t>
        <a:bodyPr/>
        <a:lstStyle/>
        <a:p>
          <a:pPr algn="l" rtl="0"/>
          <a:r>
            <a:rPr lang="en-US" sz="2000">
              <a:latin typeface="Aptos Display" panose="02110004020202020204"/>
            </a:rPr>
            <a:t>Volunteer Standards of Conduct</a:t>
          </a:r>
        </a:p>
      </dgm:t>
    </dgm:pt>
    <dgm:pt modelId="{299935E4-B4C2-4160-9CB6-B64972658801}" type="parTrans" cxnId="{443BD75E-0B82-46EF-9E1B-7F7DF6726640}">
      <dgm:prSet/>
      <dgm:spPr/>
    </dgm:pt>
    <dgm:pt modelId="{16723516-CFBB-41E5-A652-E0B35F26504F}" type="sibTrans" cxnId="{443BD75E-0B82-46EF-9E1B-7F7DF6726640}">
      <dgm:prSet/>
      <dgm:spPr/>
    </dgm:pt>
    <dgm:pt modelId="{E8549640-666D-4D14-BDF9-3FD68CB14FF1}">
      <dgm:prSet phldr="0"/>
      <dgm:spPr/>
      <dgm:t>
        <a:bodyPr/>
        <a:lstStyle/>
        <a:p>
          <a:pPr algn="l" rtl="0"/>
          <a:r>
            <a:rPr lang="en-US" sz="2000">
              <a:latin typeface="Aptos Display" panose="02110004020202020204"/>
            </a:rPr>
            <a:t>Intake/Interview &amp; Quality Review</a:t>
          </a:r>
        </a:p>
      </dgm:t>
    </dgm:pt>
    <dgm:pt modelId="{4AAD2C15-FA7D-4594-9921-019EE0FD11EA}" type="parTrans" cxnId="{C9655DC5-2AB8-4B19-82D1-66FCCC97019A}">
      <dgm:prSet/>
      <dgm:spPr/>
    </dgm:pt>
    <dgm:pt modelId="{4FCB2574-73AB-454A-B10D-B3E2446D8A36}" type="sibTrans" cxnId="{C9655DC5-2AB8-4B19-82D1-66FCCC97019A}">
      <dgm:prSet/>
      <dgm:spPr/>
    </dgm:pt>
    <dgm:pt modelId="{6132929B-1322-4E26-9A93-E3DE29A8CBFF}">
      <dgm:prSet phldr="0"/>
      <dgm:spPr/>
      <dgm:t>
        <a:bodyPr/>
        <a:lstStyle/>
        <a:p>
          <a:pPr algn="l" rtl="0"/>
          <a:r>
            <a:rPr lang="en-US" sz="2000">
              <a:latin typeface="Aptos Display" panose="02110004020202020204"/>
            </a:rPr>
            <a:t>Basic Tax Preparer</a:t>
          </a:r>
        </a:p>
      </dgm:t>
    </dgm:pt>
    <dgm:pt modelId="{C3FDDCC7-3DFD-405D-AF12-EC24F2AE0929}" type="parTrans" cxnId="{9D7B0754-5924-4701-A16F-1C11E777303B}">
      <dgm:prSet/>
      <dgm:spPr/>
    </dgm:pt>
    <dgm:pt modelId="{EAF1B52E-ED23-43D0-8646-22AB04E8D0D7}" type="sibTrans" cxnId="{9D7B0754-5924-4701-A16F-1C11E777303B}">
      <dgm:prSet/>
      <dgm:spPr/>
    </dgm:pt>
    <dgm:pt modelId="{A1F5D9D4-5874-4B29-AA8E-DCB47C56BFFD}">
      <dgm:prSet phldr="0"/>
      <dgm:spPr/>
      <dgm:t>
        <a:bodyPr/>
        <a:lstStyle/>
        <a:p>
          <a:pPr algn="l" rtl="0"/>
          <a:r>
            <a:rPr lang="en-US" sz="2000">
              <a:latin typeface="Aptos Display" panose="02110004020202020204"/>
            </a:rPr>
            <a:t>Advanced Tax Preparer</a:t>
          </a:r>
        </a:p>
      </dgm:t>
    </dgm:pt>
    <dgm:pt modelId="{C3B41D24-4DDF-4683-AEE1-F2D3708A0515}" type="parTrans" cxnId="{1147BD92-3D31-4D24-94BE-9E6655346435}">
      <dgm:prSet/>
      <dgm:spPr/>
    </dgm:pt>
    <dgm:pt modelId="{841AA77F-6C98-427F-86AA-24273F904586}" type="sibTrans" cxnId="{1147BD92-3D31-4D24-94BE-9E6655346435}">
      <dgm:prSet/>
      <dgm:spPr/>
    </dgm:pt>
    <dgm:pt modelId="{A9A84881-05A2-4742-B4C8-A5D2DF768017}" type="pres">
      <dgm:prSet presAssocID="{F817B155-1B13-4B47-AD12-7B9C1E8B3EBC}" presName="diagram" presStyleCnt="0">
        <dgm:presLayoutVars>
          <dgm:dir/>
          <dgm:resizeHandles val="exact"/>
        </dgm:presLayoutVars>
      </dgm:prSet>
      <dgm:spPr/>
    </dgm:pt>
    <dgm:pt modelId="{EBAC5B1E-00B4-4643-B677-7A64AE7A1F51}" type="pres">
      <dgm:prSet presAssocID="{8B4B74E3-A5F7-45AF-8808-662EB4A7AD23}" presName="node" presStyleLbl="node1" presStyleIdx="0" presStyleCnt="4">
        <dgm:presLayoutVars>
          <dgm:bulletEnabled val="1"/>
        </dgm:presLayoutVars>
      </dgm:prSet>
      <dgm:spPr/>
    </dgm:pt>
    <dgm:pt modelId="{C4CF55F1-242E-428D-83F8-A0EEDDDADE16}" type="pres">
      <dgm:prSet presAssocID="{16723516-CFBB-41E5-A652-E0B35F26504F}" presName="sibTrans" presStyleCnt="0"/>
      <dgm:spPr/>
    </dgm:pt>
    <dgm:pt modelId="{D64C5353-1E3D-4E16-9F7E-F3AE942B2E9E}" type="pres">
      <dgm:prSet presAssocID="{E8549640-666D-4D14-BDF9-3FD68CB14FF1}" presName="node" presStyleLbl="node1" presStyleIdx="1" presStyleCnt="4">
        <dgm:presLayoutVars>
          <dgm:bulletEnabled val="1"/>
        </dgm:presLayoutVars>
      </dgm:prSet>
      <dgm:spPr/>
    </dgm:pt>
    <dgm:pt modelId="{4D25F267-D327-4DDB-BF35-600BACB56514}" type="pres">
      <dgm:prSet presAssocID="{4FCB2574-73AB-454A-B10D-B3E2446D8A36}" presName="sibTrans" presStyleCnt="0"/>
      <dgm:spPr/>
    </dgm:pt>
    <dgm:pt modelId="{DFAFDC63-F4E9-4388-AAE8-969AEDFF46BD}" type="pres">
      <dgm:prSet presAssocID="{6132929B-1322-4E26-9A93-E3DE29A8CBFF}" presName="node" presStyleLbl="node1" presStyleIdx="2" presStyleCnt="4">
        <dgm:presLayoutVars>
          <dgm:bulletEnabled val="1"/>
        </dgm:presLayoutVars>
      </dgm:prSet>
      <dgm:spPr/>
    </dgm:pt>
    <dgm:pt modelId="{B0A38090-01EF-4C9D-B91A-463CE122EE1C}" type="pres">
      <dgm:prSet presAssocID="{EAF1B52E-ED23-43D0-8646-22AB04E8D0D7}" presName="sibTrans" presStyleCnt="0"/>
      <dgm:spPr/>
    </dgm:pt>
    <dgm:pt modelId="{8123A76A-856D-48DC-AE89-83A6E2F622E6}" type="pres">
      <dgm:prSet presAssocID="{A1F5D9D4-5874-4B29-AA8E-DCB47C56BFFD}" presName="node" presStyleLbl="node1" presStyleIdx="3" presStyleCnt="4">
        <dgm:presLayoutVars>
          <dgm:bulletEnabled val="1"/>
        </dgm:presLayoutVars>
      </dgm:prSet>
      <dgm:spPr/>
    </dgm:pt>
  </dgm:ptLst>
  <dgm:cxnLst>
    <dgm:cxn modelId="{8622281A-B346-4014-BFD3-6BD901D6C7A8}" type="presOf" srcId="{F817B155-1B13-4B47-AD12-7B9C1E8B3EBC}" destId="{A9A84881-05A2-4742-B4C8-A5D2DF768017}" srcOrd="0" destOrd="0" presId="urn:microsoft.com/office/officeart/2005/8/layout/default"/>
    <dgm:cxn modelId="{6698B62B-FA0D-46E3-AE7E-3F4D325DAC89}" type="presOf" srcId="{8B4B74E3-A5F7-45AF-8808-662EB4A7AD23}" destId="{EBAC5B1E-00B4-4643-B677-7A64AE7A1F51}" srcOrd="0" destOrd="0" presId="urn:microsoft.com/office/officeart/2005/8/layout/default"/>
    <dgm:cxn modelId="{52E0C030-B912-4771-9DD3-88EB9B2E2DB9}" type="presOf" srcId="{E8549640-666D-4D14-BDF9-3FD68CB14FF1}" destId="{D64C5353-1E3D-4E16-9F7E-F3AE942B2E9E}" srcOrd="0" destOrd="0" presId="urn:microsoft.com/office/officeart/2005/8/layout/default"/>
    <dgm:cxn modelId="{443BD75E-0B82-46EF-9E1B-7F7DF6726640}" srcId="{F817B155-1B13-4B47-AD12-7B9C1E8B3EBC}" destId="{8B4B74E3-A5F7-45AF-8808-662EB4A7AD23}" srcOrd="0" destOrd="0" parTransId="{299935E4-B4C2-4160-9CB6-B64972658801}" sibTransId="{16723516-CFBB-41E5-A652-E0B35F26504F}"/>
    <dgm:cxn modelId="{9D7B0754-5924-4701-A16F-1C11E777303B}" srcId="{F817B155-1B13-4B47-AD12-7B9C1E8B3EBC}" destId="{6132929B-1322-4E26-9A93-E3DE29A8CBFF}" srcOrd="2" destOrd="0" parTransId="{C3FDDCC7-3DFD-405D-AF12-EC24F2AE0929}" sibTransId="{EAF1B52E-ED23-43D0-8646-22AB04E8D0D7}"/>
    <dgm:cxn modelId="{C732C180-33D0-40D5-908C-65C3326A1384}" type="presOf" srcId="{A1F5D9D4-5874-4B29-AA8E-DCB47C56BFFD}" destId="{8123A76A-856D-48DC-AE89-83A6E2F622E6}" srcOrd="0" destOrd="0" presId="urn:microsoft.com/office/officeart/2005/8/layout/default"/>
    <dgm:cxn modelId="{1147BD92-3D31-4D24-94BE-9E6655346435}" srcId="{F817B155-1B13-4B47-AD12-7B9C1E8B3EBC}" destId="{A1F5D9D4-5874-4B29-AA8E-DCB47C56BFFD}" srcOrd="3" destOrd="0" parTransId="{C3B41D24-4DDF-4683-AEE1-F2D3708A0515}" sibTransId="{841AA77F-6C98-427F-86AA-24273F904586}"/>
    <dgm:cxn modelId="{C9655DC5-2AB8-4B19-82D1-66FCCC97019A}" srcId="{F817B155-1B13-4B47-AD12-7B9C1E8B3EBC}" destId="{E8549640-666D-4D14-BDF9-3FD68CB14FF1}" srcOrd="1" destOrd="0" parTransId="{4AAD2C15-FA7D-4594-9921-019EE0FD11EA}" sibTransId="{4FCB2574-73AB-454A-B10D-B3E2446D8A36}"/>
    <dgm:cxn modelId="{1E6B5AE8-4AAF-41BE-8F28-D66FB69013E2}" type="presOf" srcId="{6132929B-1322-4E26-9A93-E3DE29A8CBFF}" destId="{DFAFDC63-F4E9-4388-AAE8-969AEDFF46BD}" srcOrd="0" destOrd="0" presId="urn:microsoft.com/office/officeart/2005/8/layout/default"/>
    <dgm:cxn modelId="{B942984A-04C0-4EE4-98C5-A4FD75F5FE1F}" type="presParOf" srcId="{A9A84881-05A2-4742-B4C8-A5D2DF768017}" destId="{EBAC5B1E-00B4-4643-B677-7A64AE7A1F51}" srcOrd="0" destOrd="0" presId="urn:microsoft.com/office/officeart/2005/8/layout/default"/>
    <dgm:cxn modelId="{E14E2F24-71A3-4BD5-9911-D185FC43FF15}" type="presParOf" srcId="{A9A84881-05A2-4742-B4C8-A5D2DF768017}" destId="{C4CF55F1-242E-428D-83F8-A0EEDDDADE16}" srcOrd="1" destOrd="0" presId="urn:microsoft.com/office/officeart/2005/8/layout/default"/>
    <dgm:cxn modelId="{22ABC44B-7C3F-468E-BCF6-6C1D52F1E450}" type="presParOf" srcId="{A9A84881-05A2-4742-B4C8-A5D2DF768017}" destId="{D64C5353-1E3D-4E16-9F7E-F3AE942B2E9E}" srcOrd="2" destOrd="0" presId="urn:microsoft.com/office/officeart/2005/8/layout/default"/>
    <dgm:cxn modelId="{A2FA9609-D341-4297-A18C-5E38748DE7FD}" type="presParOf" srcId="{A9A84881-05A2-4742-B4C8-A5D2DF768017}" destId="{4D25F267-D327-4DDB-BF35-600BACB56514}" srcOrd="3" destOrd="0" presId="urn:microsoft.com/office/officeart/2005/8/layout/default"/>
    <dgm:cxn modelId="{BD403D5B-8F10-46B0-B9F5-8B91FCB36977}" type="presParOf" srcId="{A9A84881-05A2-4742-B4C8-A5D2DF768017}" destId="{DFAFDC63-F4E9-4388-AAE8-969AEDFF46BD}" srcOrd="4" destOrd="0" presId="urn:microsoft.com/office/officeart/2005/8/layout/default"/>
    <dgm:cxn modelId="{A92EED3D-636A-47AF-B526-043E53410FDC}" type="presParOf" srcId="{A9A84881-05A2-4742-B4C8-A5D2DF768017}" destId="{B0A38090-01EF-4C9D-B91A-463CE122EE1C}" srcOrd="5" destOrd="0" presId="urn:microsoft.com/office/officeart/2005/8/layout/default"/>
    <dgm:cxn modelId="{DC7972B6-7EB1-48AC-B74A-499BB06F0E62}" type="presParOf" srcId="{A9A84881-05A2-4742-B4C8-A5D2DF768017}" destId="{8123A76A-856D-48DC-AE89-83A6E2F622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C0F29-2768-466F-9269-5B3A5C24E1D7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8E569B-F5AA-4761-A136-1A2EA43AA094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500">
              <a:latin typeface="Aptos Display"/>
              <a:ea typeface="+mn-ea"/>
              <a:cs typeface="+mn-cs"/>
            </a:rPr>
            <a:t>Form 13614-C, Intake, Interview, &amp; Quality Review</a:t>
          </a:r>
        </a:p>
      </dgm:t>
    </dgm:pt>
    <dgm:pt modelId="{E56C77AD-6F86-4735-8E75-7A59FFE026A9}" type="parTrans" cxnId="{9E8E4E0E-0F45-42B3-8849-C286A2E63FAC}">
      <dgm:prSet/>
      <dgm:spPr/>
      <dgm:t>
        <a:bodyPr/>
        <a:lstStyle/>
        <a:p>
          <a:endParaRPr lang="en-US"/>
        </a:p>
      </dgm:t>
    </dgm:pt>
    <dgm:pt modelId="{781052A6-6A9D-4336-A8C0-2EE6FEF830E9}" type="sibTrans" cxnId="{9E8E4E0E-0F45-42B3-8849-C286A2E63FAC}">
      <dgm:prSet/>
      <dgm:spPr/>
      <dgm:t>
        <a:bodyPr/>
        <a:lstStyle/>
        <a:p>
          <a:endParaRPr lang="en-US"/>
        </a:p>
      </dgm:t>
    </dgm:pt>
    <dgm:pt modelId="{F62232C0-CCA3-4686-B851-8BB350EFE0BB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500">
              <a:latin typeface="Aptos Display"/>
              <a:ea typeface="+mn-ea"/>
              <a:cs typeface="+mn-cs"/>
            </a:rPr>
            <a:t>Form 13614-C is :</a:t>
          </a:r>
        </a:p>
      </dgm:t>
    </dgm:pt>
    <dgm:pt modelId="{6A30CCD2-CBC9-4826-8068-633DA80CAE1F}" type="parTrans" cxnId="{E49143C3-6A37-492B-9961-A0C1EE63EAF2}">
      <dgm:prSet/>
      <dgm:spPr/>
      <dgm:t>
        <a:bodyPr/>
        <a:lstStyle/>
        <a:p>
          <a:endParaRPr lang="en-US"/>
        </a:p>
      </dgm:t>
    </dgm:pt>
    <dgm:pt modelId="{E687FF4B-4F41-4782-9C49-741A46C24366}" type="sibTrans" cxnId="{E49143C3-6A37-492B-9961-A0C1EE63EAF2}">
      <dgm:prSet/>
      <dgm:spPr/>
      <dgm:t>
        <a:bodyPr/>
        <a:lstStyle/>
        <a:p>
          <a:endParaRPr lang="en-US"/>
        </a:p>
      </dgm:t>
    </dgm:pt>
    <dgm:pt modelId="{3CD81461-3456-4782-8769-09C1C1D9A748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000">
              <a:latin typeface="Aptos Display"/>
              <a:ea typeface="+mn-ea"/>
              <a:cs typeface="+mn-cs"/>
            </a:rPr>
            <a:t>The intake form developed by the IRS-SPEC office – the part of IRS that administers the VITA program</a:t>
          </a:r>
        </a:p>
      </dgm:t>
    </dgm:pt>
    <dgm:pt modelId="{0DF1627E-D41E-4B8E-A8BF-562E4C98D3AA}" type="parTrans" cxnId="{DEFF3FCB-935C-4F10-9B9D-0352D5D39887}">
      <dgm:prSet/>
      <dgm:spPr/>
    </dgm:pt>
    <dgm:pt modelId="{D6835A46-A1D8-4392-A7DF-E7A031912CC6}" type="sibTrans" cxnId="{DEFF3FCB-935C-4F10-9B9D-0352D5D39887}">
      <dgm:prSet/>
      <dgm:spPr/>
    </dgm:pt>
    <dgm:pt modelId="{CB49ACB9-A3BD-4676-AF40-D5A6EC097715}">
      <dgm:prSet phldr="0"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1600">
              <a:latin typeface="Aptos Display"/>
              <a:ea typeface="+mn-ea"/>
              <a:cs typeface="+mn-cs"/>
            </a:rPr>
            <a:t>Designed to capture the information that is needed to prepare a complete and accurate tax return</a:t>
          </a:r>
        </a:p>
      </dgm:t>
    </dgm:pt>
    <dgm:pt modelId="{440DDB24-C94C-4E58-A8E0-CE8AAD4E6FA4}" type="parTrans" cxnId="{FBA13C92-445A-4D40-8742-4B9BD9629ADE}">
      <dgm:prSet/>
      <dgm:spPr/>
    </dgm:pt>
    <dgm:pt modelId="{F2E3C73B-3F22-4D39-AD90-15DFE8564907}" type="sibTrans" cxnId="{FBA13C92-445A-4D40-8742-4B9BD9629ADE}">
      <dgm:prSet/>
      <dgm:spPr/>
    </dgm:pt>
    <dgm:pt modelId="{EC407B46-E5FA-4836-B652-22DAA3A942F4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500">
              <a:latin typeface="Aptos Display"/>
              <a:ea typeface="+mn-ea"/>
              <a:cs typeface="+mn-cs"/>
            </a:rPr>
            <a:t>Note*</a:t>
          </a:r>
        </a:p>
      </dgm:t>
    </dgm:pt>
    <dgm:pt modelId="{BE037F99-491B-4ED0-A445-0121A6271FA9}" type="parTrans" cxnId="{0ADDD2BC-63A1-49E4-804A-CBD6A1951E1B}">
      <dgm:prSet/>
      <dgm:spPr/>
    </dgm:pt>
    <dgm:pt modelId="{08EBB3AE-DBDA-4226-89C5-1B9E6AC3470A}" type="sibTrans" cxnId="{0ADDD2BC-63A1-49E4-804A-CBD6A1951E1B}">
      <dgm:prSet/>
      <dgm:spPr/>
    </dgm:pt>
    <dgm:pt modelId="{D9D8A724-750F-4DC1-B2CC-048639C28B56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000">
              <a:latin typeface="Aptos Display"/>
              <a:ea typeface="+mn-ea"/>
              <a:cs typeface="+mn-cs"/>
            </a:rPr>
            <a:t>The form 13614-C is not used for non-Resident Alien returns. These returns are captured through the Form 13614-NR</a:t>
          </a:r>
        </a:p>
      </dgm:t>
    </dgm:pt>
    <dgm:pt modelId="{96E175FD-B614-405B-827F-7CC2569B7A26}" type="parTrans" cxnId="{0213F74F-5895-4043-9628-2A6F1D3D4D3F}">
      <dgm:prSet/>
      <dgm:spPr/>
    </dgm:pt>
    <dgm:pt modelId="{1BAF2F9C-F0A2-479F-B315-C4F80F58EB64}" type="sibTrans" cxnId="{0213F74F-5895-4043-9628-2A6F1D3D4D3F}">
      <dgm:prSet/>
      <dgm:spPr/>
    </dgm:pt>
    <dgm:pt modelId="{EC5CFA95-458B-4278-AE9E-F95F7041A107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1600">
              <a:latin typeface="Aptos Display"/>
              <a:ea typeface="+mn-ea"/>
              <a:cs typeface="+mn-cs"/>
            </a:rPr>
            <a:t>Updated every year to reflect procedural and tax law changes</a:t>
          </a:r>
        </a:p>
      </dgm:t>
    </dgm:pt>
    <dgm:pt modelId="{9642B128-ACC7-408B-BC22-86F132075E15}" type="parTrans" cxnId="{7F3CEF01-0FC0-492F-908E-B8C71CFFE5CA}">
      <dgm:prSet/>
      <dgm:spPr/>
    </dgm:pt>
    <dgm:pt modelId="{8983051F-DEEA-4057-9C12-BC90A2C2099B}" type="sibTrans" cxnId="{7F3CEF01-0FC0-492F-908E-B8C71CFFE5CA}">
      <dgm:prSet/>
      <dgm:spPr/>
    </dgm:pt>
    <dgm:pt modelId="{C3159FA4-1E87-482A-8898-29291EFD733E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1600">
              <a:latin typeface="Aptos Display"/>
              <a:ea typeface="+mn-ea"/>
              <a:cs typeface="+mn-cs"/>
            </a:rPr>
            <a:t>Designed to help preparers avoid common errors that have been observed at many VITA sites</a:t>
          </a:r>
        </a:p>
      </dgm:t>
    </dgm:pt>
    <dgm:pt modelId="{AA6CE45A-0559-465A-8018-7339F032ED07}" type="parTrans" cxnId="{48A258DB-3F30-495C-9E50-857A2BAC4230}">
      <dgm:prSet/>
      <dgm:spPr/>
    </dgm:pt>
    <dgm:pt modelId="{2C351623-A6F7-4F1D-B4AC-FBBA947553D8}" type="sibTrans" cxnId="{48A258DB-3F30-495C-9E50-857A2BAC4230}">
      <dgm:prSet/>
      <dgm:spPr/>
    </dgm:pt>
    <dgm:pt modelId="{8FBC791D-F84C-4B50-8263-0981295E9B76}" type="pres">
      <dgm:prSet presAssocID="{431C0F29-2768-466F-9269-5B3A5C24E1D7}" presName="Name0" presStyleCnt="0">
        <dgm:presLayoutVars>
          <dgm:dir/>
          <dgm:animLvl val="lvl"/>
          <dgm:resizeHandles val="exact"/>
        </dgm:presLayoutVars>
      </dgm:prSet>
      <dgm:spPr/>
    </dgm:pt>
    <dgm:pt modelId="{4D5C0FBA-7F97-4827-9132-FB81B02198B3}" type="pres">
      <dgm:prSet presAssocID="{608E569B-F5AA-4761-A136-1A2EA43AA094}" presName="composite" presStyleCnt="0"/>
      <dgm:spPr/>
    </dgm:pt>
    <dgm:pt modelId="{63D99FEF-4587-401A-9A25-1F728E10957C}" type="pres">
      <dgm:prSet presAssocID="{608E569B-F5AA-4761-A136-1A2EA43AA0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6A013B3-4DEC-4A38-AB90-4F670DD9DF23}" type="pres">
      <dgm:prSet presAssocID="{608E569B-F5AA-4761-A136-1A2EA43AA094}" presName="desTx" presStyleLbl="alignAccFollowNode1" presStyleIdx="0" presStyleCnt="3">
        <dgm:presLayoutVars>
          <dgm:bulletEnabled val="1"/>
        </dgm:presLayoutVars>
      </dgm:prSet>
      <dgm:spPr/>
    </dgm:pt>
    <dgm:pt modelId="{3222ED46-FC7F-4F5E-AF3A-EF5E559F8E02}" type="pres">
      <dgm:prSet presAssocID="{781052A6-6A9D-4336-A8C0-2EE6FEF830E9}" presName="space" presStyleCnt="0"/>
      <dgm:spPr/>
    </dgm:pt>
    <dgm:pt modelId="{7BAFAD90-4D4E-4939-A38B-087709EE5CFB}" type="pres">
      <dgm:prSet presAssocID="{F62232C0-CCA3-4686-B851-8BB350EFE0BB}" presName="composite" presStyleCnt="0"/>
      <dgm:spPr/>
    </dgm:pt>
    <dgm:pt modelId="{22E76A5A-2FDB-4C60-ABEF-DC9DE26F8FA4}" type="pres">
      <dgm:prSet presAssocID="{F62232C0-CCA3-4686-B851-8BB350EFE0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CBFA285-DB2E-454F-BB23-6B97049631F7}" type="pres">
      <dgm:prSet presAssocID="{F62232C0-CCA3-4686-B851-8BB350EFE0BB}" presName="desTx" presStyleLbl="alignAccFollowNode1" presStyleIdx="1" presStyleCnt="3">
        <dgm:presLayoutVars>
          <dgm:bulletEnabled val="1"/>
        </dgm:presLayoutVars>
      </dgm:prSet>
      <dgm:spPr/>
    </dgm:pt>
    <dgm:pt modelId="{99565E1B-7797-4E9F-8D2F-A6084BA16DA7}" type="pres">
      <dgm:prSet presAssocID="{E687FF4B-4F41-4782-9C49-741A46C24366}" presName="space" presStyleCnt="0"/>
      <dgm:spPr/>
    </dgm:pt>
    <dgm:pt modelId="{A2A5074F-5664-4971-8721-DAFAAE0799A6}" type="pres">
      <dgm:prSet presAssocID="{EC407B46-E5FA-4836-B652-22DAA3A942F4}" presName="composite" presStyleCnt="0"/>
      <dgm:spPr/>
    </dgm:pt>
    <dgm:pt modelId="{12B8AD8C-6D94-43D2-8CF3-6B3E73E16343}" type="pres">
      <dgm:prSet presAssocID="{EC407B46-E5FA-4836-B652-22DAA3A942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844E2D5-EE8D-41B3-9425-4FA7B1CF70E2}" type="pres">
      <dgm:prSet presAssocID="{EC407B46-E5FA-4836-B652-22DAA3A942F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D49E001-E091-46D3-B381-377C615B290B}" type="presOf" srcId="{EC407B46-E5FA-4836-B652-22DAA3A942F4}" destId="{12B8AD8C-6D94-43D2-8CF3-6B3E73E16343}" srcOrd="0" destOrd="0" presId="urn:microsoft.com/office/officeart/2005/8/layout/hList1"/>
    <dgm:cxn modelId="{7F3CEF01-0FC0-492F-908E-B8C71CFFE5CA}" srcId="{F62232C0-CCA3-4686-B851-8BB350EFE0BB}" destId="{EC5CFA95-458B-4278-AE9E-F95F7041A107}" srcOrd="1" destOrd="0" parTransId="{9642B128-ACC7-408B-BC22-86F132075E15}" sibTransId="{8983051F-DEEA-4057-9C12-BC90A2C2099B}"/>
    <dgm:cxn modelId="{9E8E4E0E-0F45-42B3-8849-C286A2E63FAC}" srcId="{431C0F29-2768-466F-9269-5B3A5C24E1D7}" destId="{608E569B-F5AA-4761-A136-1A2EA43AA094}" srcOrd="0" destOrd="0" parTransId="{E56C77AD-6F86-4735-8E75-7A59FFE026A9}" sibTransId="{781052A6-6A9D-4336-A8C0-2EE6FEF830E9}"/>
    <dgm:cxn modelId="{29960C24-A37D-4CEF-A67B-43943AB3C0BE}" type="presOf" srcId="{431C0F29-2768-466F-9269-5B3A5C24E1D7}" destId="{8FBC791D-F84C-4B50-8263-0981295E9B76}" srcOrd="0" destOrd="0" presId="urn:microsoft.com/office/officeart/2005/8/layout/hList1"/>
    <dgm:cxn modelId="{3A5F8135-7A9D-4FFC-A897-FE4C803EF677}" type="presOf" srcId="{C3159FA4-1E87-482A-8898-29291EFD733E}" destId="{3CBFA285-DB2E-454F-BB23-6B97049631F7}" srcOrd="0" destOrd="2" presId="urn:microsoft.com/office/officeart/2005/8/layout/hList1"/>
    <dgm:cxn modelId="{0213F74F-5895-4043-9628-2A6F1D3D4D3F}" srcId="{EC407B46-E5FA-4836-B652-22DAA3A942F4}" destId="{D9D8A724-750F-4DC1-B2CC-048639C28B56}" srcOrd="0" destOrd="0" parTransId="{96E175FD-B614-405B-827F-7CC2569B7A26}" sibTransId="{1BAF2F9C-F0A2-479F-B315-C4F80F58EB64}"/>
    <dgm:cxn modelId="{B688CB74-868E-4D5A-A2E4-40E8544FD3A4}" type="presOf" srcId="{3CD81461-3456-4782-8769-09C1C1D9A748}" destId="{A6A013B3-4DEC-4A38-AB90-4F670DD9DF23}" srcOrd="0" destOrd="0" presId="urn:microsoft.com/office/officeart/2005/8/layout/hList1"/>
    <dgm:cxn modelId="{95CF4178-FCF4-4C94-B231-5F9E79F72461}" type="presOf" srcId="{D9D8A724-750F-4DC1-B2CC-048639C28B56}" destId="{3844E2D5-EE8D-41B3-9425-4FA7B1CF70E2}" srcOrd="0" destOrd="0" presId="urn:microsoft.com/office/officeart/2005/8/layout/hList1"/>
    <dgm:cxn modelId="{3E700D7C-7F28-4BEB-8141-7213B305C912}" type="presOf" srcId="{CB49ACB9-A3BD-4676-AF40-D5A6EC097715}" destId="{3CBFA285-DB2E-454F-BB23-6B97049631F7}" srcOrd="0" destOrd="0" presId="urn:microsoft.com/office/officeart/2005/8/layout/hList1"/>
    <dgm:cxn modelId="{FBA13C92-445A-4D40-8742-4B9BD9629ADE}" srcId="{F62232C0-CCA3-4686-B851-8BB350EFE0BB}" destId="{CB49ACB9-A3BD-4676-AF40-D5A6EC097715}" srcOrd="0" destOrd="0" parTransId="{440DDB24-C94C-4E58-A8E0-CE8AAD4E6FA4}" sibTransId="{F2E3C73B-3F22-4D39-AD90-15DFE8564907}"/>
    <dgm:cxn modelId="{6E5D00A9-9231-4DDF-9808-4954F7483700}" type="presOf" srcId="{F62232C0-CCA3-4686-B851-8BB350EFE0BB}" destId="{22E76A5A-2FDB-4C60-ABEF-DC9DE26F8FA4}" srcOrd="0" destOrd="0" presId="urn:microsoft.com/office/officeart/2005/8/layout/hList1"/>
    <dgm:cxn modelId="{0ADDD2BC-63A1-49E4-804A-CBD6A1951E1B}" srcId="{431C0F29-2768-466F-9269-5B3A5C24E1D7}" destId="{EC407B46-E5FA-4836-B652-22DAA3A942F4}" srcOrd="2" destOrd="0" parTransId="{BE037F99-491B-4ED0-A445-0121A6271FA9}" sibTransId="{08EBB3AE-DBDA-4226-89C5-1B9E6AC3470A}"/>
    <dgm:cxn modelId="{E49143C3-6A37-492B-9961-A0C1EE63EAF2}" srcId="{431C0F29-2768-466F-9269-5B3A5C24E1D7}" destId="{F62232C0-CCA3-4686-B851-8BB350EFE0BB}" srcOrd="1" destOrd="0" parTransId="{6A30CCD2-CBC9-4826-8068-633DA80CAE1F}" sibTransId="{E687FF4B-4F41-4782-9C49-741A46C24366}"/>
    <dgm:cxn modelId="{DEFF3FCB-935C-4F10-9B9D-0352D5D39887}" srcId="{608E569B-F5AA-4761-A136-1A2EA43AA094}" destId="{3CD81461-3456-4782-8769-09C1C1D9A748}" srcOrd="0" destOrd="0" parTransId="{0DF1627E-D41E-4B8E-A8BF-562E4C98D3AA}" sibTransId="{D6835A46-A1D8-4392-A7DF-E7A031912CC6}"/>
    <dgm:cxn modelId="{48A258DB-3F30-495C-9E50-857A2BAC4230}" srcId="{F62232C0-CCA3-4686-B851-8BB350EFE0BB}" destId="{C3159FA4-1E87-482A-8898-29291EFD733E}" srcOrd="2" destOrd="0" parTransId="{AA6CE45A-0559-465A-8018-7339F032ED07}" sibTransId="{2C351623-A6F7-4F1D-B4AC-FBBA947553D8}"/>
    <dgm:cxn modelId="{DB2665E3-1194-40E8-B87A-E9E1ACBCF95A}" type="presOf" srcId="{608E569B-F5AA-4761-A136-1A2EA43AA094}" destId="{63D99FEF-4587-401A-9A25-1F728E10957C}" srcOrd="0" destOrd="0" presId="urn:microsoft.com/office/officeart/2005/8/layout/hList1"/>
    <dgm:cxn modelId="{9A8376E6-2BAC-48CE-B962-558591FC7B6C}" type="presOf" srcId="{EC5CFA95-458B-4278-AE9E-F95F7041A107}" destId="{3CBFA285-DB2E-454F-BB23-6B97049631F7}" srcOrd="0" destOrd="1" presId="urn:microsoft.com/office/officeart/2005/8/layout/hList1"/>
    <dgm:cxn modelId="{9F47116B-1D52-4CCC-A879-2329B105A0EB}" type="presParOf" srcId="{8FBC791D-F84C-4B50-8263-0981295E9B76}" destId="{4D5C0FBA-7F97-4827-9132-FB81B02198B3}" srcOrd="0" destOrd="0" presId="urn:microsoft.com/office/officeart/2005/8/layout/hList1"/>
    <dgm:cxn modelId="{4CB7930E-FF35-47C4-A41C-01858471726C}" type="presParOf" srcId="{4D5C0FBA-7F97-4827-9132-FB81B02198B3}" destId="{63D99FEF-4587-401A-9A25-1F728E10957C}" srcOrd="0" destOrd="0" presId="urn:microsoft.com/office/officeart/2005/8/layout/hList1"/>
    <dgm:cxn modelId="{6B97E715-EBBD-4979-B62C-7A3CBB517FD7}" type="presParOf" srcId="{4D5C0FBA-7F97-4827-9132-FB81B02198B3}" destId="{A6A013B3-4DEC-4A38-AB90-4F670DD9DF23}" srcOrd="1" destOrd="0" presId="urn:microsoft.com/office/officeart/2005/8/layout/hList1"/>
    <dgm:cxn modelId="{B1FBF041-48E9-4347-8ED7-E2B2DF94D77E}" type="presParOf" srcId="{8FBC791D-F84C-4B50-8263-0981295E9B76}" destId="{3222ED46-FC7F-4F5E-AF3A-EF5E559F8E02}" srcOrd="1" destOrd="0" presId="urn:microsoft.com/office/officeart/2005/8/layout/hList1"/>
    <dgm:cxn modelId="{D0C4AE21-8F50-47D0-B721-016CC38E9301}" type="presParOf" srcId="{8FBC791D-F84C-4B50-8263-0981295E9B76}" destId="{7BAFAD90-4D4E-4939-A38B-087709EE5CFB}" srcOrd="2" destOrd="0" presId="urn:microsoft.com/office/officeart/2005/8/layout/hList1"/>
    <dgm:cxn modelId="{4DB1E705-0FE0-48D3-BF12-FFD9542C4260}" type="presParOf" srcId="{7BAFAD90-4D4E-4939-A38B-087709EE5CFB}" destId="{22E76A5A-2FDB-4C60-ABEF-DC9DE26F8FA4}" srcOrd="0" destOrd="0" presId="urn:microsoft.com/office/officeart/2005/8/layout/hList1"/>
    <dgm:cxn modelId="{012D055F-D918-4CFD-9D32-3EFC283CFEE6}" type="presParOf" srcId="{7BAFAD90-4D4E-4939-A38B-087709EE5CFB}" destId="{3CBFA285-DB2E-454F-BB23-6B97049631F7}" srcOrd="1" destOrd="0" presId="urn:microsoft.com/office/officeart/2005/8/layout/hList1"/>
    <dgm:cxn modelId="{C0DBC2FA-2548-4781-8614-6A4DCEDF2248}" type="presParOf" srcId="{8FBC791D-F84C-4B50-8263-0981295E9B76}" destId="{99565E1B-7797-4E9F-8D2F-A6084BA16DA7}" srcOrd="3" destOrd="0" presId="urn:microsoft.com/office/officeart/2005/8/layout/hList1"/>
    <dgm:cxn modelId="{6F82AE29-146B-4408-945F-ED7332B1FB67}" type="presParOf" srcId="{8FBC791D-F84C-4B50-8263-0981295E9B76}" destId="{A2A5074F-5664-4971-8721-DAFAAE0799A6}" srcOrd="4" destOrd="0" presId="urn:microsoft.com/office/officeart/2005/8/layout/hList1"/>
    <dgm:cxn modelId="{5E1842EC-8994-48B6-A56C-5530B9B1C232}" type="presParOf" srcId="{A2A5074F-5664-4971-8721-DAFAAE0799A6}" destId="{12B8AD8C-6D94-43D2-8CF3-6B3E73E16343}" srcOrd="0" destOrd="0" presId="urn:microsoft.com/office/officeart/2005/8/layout/hList1"/>
    <dgm:cxn modelId="{118E3758-4A25-4CB8-B02C-6A15FDAFCA0A}" type="presParOf" srcId="{A2A5074F-5664-4971-8721-DAFAAE0799A6}" destId="{3844E2D5-EE8D-41B3-9425-4FA7B1CF70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D478F-A7A8-43BA-A292-4D27AD649E1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B74AC7-BCD1-4BE0-9583-EB44C7BD5764}">
      <dgm:prSet phldr="0"/>
      <dgm:spPr/>
      <dgm:t>
        <a:bodyPr/>
        <a:lstStyle/>
        <a:p>
          <a:pPr algn="l" rtl="0"/>
          <a:r>
            <a:rPr lang="en-US" sz="2400">
              <a:latin typeface="Aptos Display" panose="02110004020202020204"/>
            </a:rPr>
            <a:t>The entire form must be completed, either by the taxpayer or by VITA staff </a:t>
          </a:r>
        </a:p>
      </dgm:t>
    </dgm:pt>
    <dgm:pt modelId="{1B8DE38C-9518-4E8C-B653-B86671F9DAC3}" type="parTrans" cxnId="{5951AC4D-C24F-4447-9711-BCE3C961DDC8}">
      <dgm:prSet/>
      <dgm:spPr/>
    </dgm:pt>
    <dgm:pt modelId="{26D584DD-0D86-427E-9B9B-B27A535C8D2B}" type="sibTrans" cxnId="{5951AC4D-C24F-4447-9711-BCE3C961DDC8}">
      <dgm:prSet/>
      <dgm:spPr/>
    </dgm:pt>
    <dgm:pt modelId="{D2BD51EA-7E6F-487A-92AD-2CCBF894E925}">
      <dgm:prSet phldr="0"/>
      <dgm:spPr/>
      <dgm:t>
        <a:bodyPr/>
        <a:lstStyle/>
        <a:p>
          <a:pPr algn="l"/>
          <a:endParaRPr lang="en-US" sz="2000">
            <a:latin typeface="Aptos Display" panose="02110004020202020204"/>
          </a:endParaRPr>
        </a:p>
      </dgm:t>
    </dgm:pt>
    <dgm:pt modelId="{1A8E225A-7C90-4C2A-ABC5-D58E759B7123}" type="parTrans" cxnId="{39229A4C-6293-4E7A-8F7F-E10E1B428C8D}">
      <dgm:prSet/>
      <dgm:spPr/>
    </dgm:pt>
    <dgm:pt modelId="{81CCC279-4039-4073-A6EC-7CAD4128ED63}" type="sibTrans" cxnId="{39229A4C-6293-4E7A-8F7F-E10E1B428C8D}">
      <dgm:prSet/>
      <dgm:spPr/>
    </dgm:pt>
    <dgm:pt modelId="{16A67251-ECB3-458A-92FE-FBF228DC8634}">
      <dgm:prSet phldr="0"/>
      <dgm:spPr/>
      <dgm:t>
        <a:bodyPr/>
        <a:lstStyle/>
        <a:p>
          <a:pPr algn="l" rtl="0"/>
          <a:r>
            <a:rPr lang="en-US" sz="2400">
              <a:latin typeface="Aptos Display" panose="02110004020202020204"/>
            </a:rPr>
            <a:t>Every question must be answered "yes" or "no", ask questions to clarify any "unsure" answers</a:t>
          </a:r>
        </a:p>
      </dgm:t>
    </dgm:pt>
    <dgm:pt modelId="{D182CAD9-42D3-457F-9C8B-8A0A03C414EC}" type="parTrans" cxnId="{4349F3B7-D9E9-42F5-9D56-0AEF66B87AB9}">
      <dgm:prSet/>
      <dgm:spPr/>
    </dgm:pt>
    <dgm:pt modelId="{1127976A-F86C-472B-A2B0-4885989DCAA2}" type="sibTrans" cxnId="{4349F3B7-D9E9-42F5-9D56-0AEF66B87AB9}">
      <dgm:prSet/>
      <dgm:spPr/>
    </dgm:pt>
    <dgm:pt modelId="{287DFB62-D10B-4E9D-AA75-F8F51D12F8E3}">
      <dgm:prSet phldr="0"/>
      <dgm:spPr/>
      <dgm:t>
        <a:bodyPr/>
        <a:lstStyle/>
        <a:p>
          <a:pPr algn="l"/>
          <a:endParaRPr lang="en-US" sz="2000">
            <a:latin typeface="Aptos Display" panose="02110004020202020204"/>
          </a:endParaRPr>
        </a:p>
      </dgm:t>
    </dgm:pt>
    <dgm:pt modelId="{3142A64E-09E3-4BFA-86A0-165C0A476ABF}" type="parTrans" cxnId="{CE3A63A2-154A-464C-A1D5-A1DC6D85568F}">
      <dgm:prSet/>
      <dgm:spPr/>
    </dgm:pt>
    <dgm:pt modelId="{EF5AA78F-2A09-47DF-9E64-BBAA76EDB480}" type="sibTrans" cxnId="{CE3A63A2-154A-464C-A1D5-A1DC6D85568F}">
      <dgm:prSet/>
      <dgm:spPr/>
    </dgm:pt>
    <dgm:pt modelId="{1AE21CA5-E328-4030-A9F3-32B07E9386DF}">
      <dgm:prSet phldr="0"/>
      <dgm:spPr/>
      <dgm:t>
        <a:bodyPr/>
        <a:lstStyle/>
        <a:p>
          <a:pPr algn="l" rtl="0"/>
          <a:r>
            <a:rPr lang="en-US" sz="2400">
              <a:latin typeface="Aptos Display" panose="02110004020202020204"/>
            </a:rPr>
            <a:t>VITA staff must review and discuss Form 13614-C with every taxpayer</a:t>
          </a:r>
        </a:p>
      </dgm:t>
    </dgm:pt>
    <dgm:pt modelId="{2728AF55-7D51-4B3F-9FF1-D8770D10D390}" type="parTrans" cxnId="{FCB4D4F6-0AED-44E6-8543-07CF097FA14A}">
      <dgm:prSet/>
      <dgm:spPr/>
    </dgm:pt>
    <dgm:pt modelId="{382B0B71-266C-453F-B032-3071B659E151}" type="sibTrans" cxnId="{FCB4D4F6-0AED-44E6-8543-07CF097FA14A}">
      <dgm:prSet/>
      <dgm:spPr/>
    </dgm:pt>
    <dgm:pt modelId="{EC050453-ACDB-4B5F-8AD6-A151C6B7FE29}">
      <dgm:prSet phldr="0"/>
      <dgm:spPr/>
      <dgm:t>
        <a:bodyPr/>
        <a:lstStyle/>
        <a:p>
          <a:pPr algn="l"/>
          <a:endParaRPr lang="en-US" sz="2000">
            <a:latin typeface="Aptos Display" panose="02110004020202020204"/>
          </a:endParaRPr>
        </a:p>
      </dgm:t>
    </dgm:pt>
    <dgm:pt modelId="{20A8051B-3E1C-4F2D-9ADF-0F07D57302E4}" type="parTrans" cxnId="{9CD24F77-9AB2-4734-84B7-E77DB0A3B7C2}">
      <dgm:prSet/>
      <dgm:spPr/>
    </dgm:pt>
    <dgm:pt modelId="{4431E0DB-0952-46AF-8902-D1049CB4A378}" type="sibTrans" cxnId="{9CD24F77-9AB2-4734-84B7-E77DB0A3B7C2}">
      <dgm:prSet/>
      <dgm:spPr/>
    </dgm:pt>
    <dgm:pt modelId="{FA1D6535-F375-4C3F-AEB3-B3ECE52AB482}" type="pres">
      <dgm:prSet presAssocID="{9D3D478F-A7A8-43BA-A292-4D27AD649E1D}" presName="linear" presStyleCnt="0">
        <dgm:presLayoutVars>
          <dgm:animLvl val="lvl"/>
          <dgm:resizeHandles val="exact"/>
        </dgm:presLayoutVars>
      </dgm:prSet>
      <dgm:spPr/>
    </dgm:pt>
    <dgm:pt modelId="{73E7909A-A457-44E3-A303-35B617F7374A}" type="pres">
      <dgm:prSet presAssocID="{B0B74AC7-BCD1-4BE0-9583-EB44C7BD57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9FD9DE-1371-400B-8980-A75497368733}" type="pres">
      <dgm:prSet presAssocID="{B0B74AC7-BCD1-4BE0-9583-EB44C7BD5764}" presName="childText" presStyleLbl="revTx" presStyleIdx="0" presStyleCnt="3">
        <dgm:presLayoutVars>
          <dgm:bulletEnabled val="1"/>
        </dgm:presLayoutVars>
      </dgm:prSet>
      <dgm:spPr/>
    </dgm:pt>
    <dgm:pt modelId="{CA868D42-EB30-4886-BBF6-B8517A0F9844}" type="pres">
      <dgm:prSet presAssocID="{16A67251-ECB3-458A-92FE-FBF228DC86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DE062B-D0C9-42F9-906B-91C29D63BFBE}" type="pres">
      <dgm:prSet presAssocID="{16A67251-ECB3-458A-92FE-FBF228DC8634}" presName="childText" presStyleLbl="revTx" presStyleIdx="1" presStyleCnt="3">
        <dgm:presLayoutVars>
          <dgm:bulletEnabled val="1"/>
        </dgm:presLayoutVars>
      </dgm:prSet>
      <dgm:spPr/>
    </dgm:pt>
    <dgm:pt modelId="{5C036527-87EE-4181-97B9-572D038D4F09}" type="pres">
      <dgm:prSet presAssocID="{1AE21CA5-E328-4030-A9F3-32B07E9386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08BA2BD-2CBD-410D-B257-12F00BF8011B}" type="pres">
      <dgm:prSet presAssocID="{1AE21CA5-E328-4030-A9F3-32B07E9386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6151810-C9EE-40AE-B9EA-24A5CB2F74CD}" type="presOf" srcId="{9D3D478F-A7A8-43BA-A292-4D27AD649E1D}" destId="{FA1D6535-F375-4C3F-AEB3-B3ECE52AB482}" srcOrd="0" destOrd="0" presId="urn:microsoft.com/office/officeart/2005/8/layout/vList2"/>
    <dgm:cxn modelId="{E70C3617-B690-4118-B937-CAFEBA50C8D3}" type="presOf" srcId="{1AE21CA5-E328-4030-A9F3-32B07E9386DF}" destId="{5C036527-87EE-4181-97B9-572D038D4F09}" srcOrd="0" destOrd="0" presId="urn:microsoft.com/office/officeart/2005/8/layout/vList2"/>
    <dgm:cxn modelId="{A40E2F61-FE3B-4A6A-8192-D1FD9C2BAFB4}" type="presOf" srcId="{EC050453-ACDB-4B5F-8AD6-A151C6B7FE29}" destId="{508BA2BD-2CBD-410D-B257-12F00BF8011B}" srcOrd="0" destOrd="0" presId="urn:microsoft.com/office/officeart/2005/8/layout/vList2"/>
    <dgm:cxn modelId="{39229A4C-6293-4E7A-8F7F-E10E1B428C8D}" srcId="{B0B74AC7-BCD1-4BE0-9583-EB44C7BD5764}" destId="{D2BD51EA-7E6F-487A-92AD-2CCBF894E925}" srcOrd="0" destOrd="0" parTransId="{1A8E225A-7C90-4C2A-ABC5-D58E759B7123}" sibTransId="{81CCC279-4039-4073-A6EC-7CAD4128ED63}"/>
    <dgm:cxn modelId="{5951AC4D-C24F-4447-9711-BCE3C961DDC8}" srcId="{9D3D478F-A7A8-43BA-A292-4D27AD649E1D}" destId="{B0B74AC7-BCD1-4BE0-9583-EB44C7BD5764}" srcOrd="0" destOrd="0" parTransId="{1B8DE38C-9518-4E8C-B653-B86671F9DAC3}" sibTransId="{26D584DD-0D86-427E-9B9B-B27A535C8D2B}"/>
    <dgm:cxn modelId="{98CF3756-2F0A-4B22-AC76-0FB757BEDD4A}" type="presOf" srcId="{B0B74AC7-BCD1-4BE0-9583-EB44C7BD5764}" destId="{73E7909A-A457-44E3-A303-35B617F7374A}" srcOrd="0" destOrd="0" presId="urn:microsoft.com/office/officeart/2005/8/layout/vList2"/>
    <dgm:cxn modelId="{9CD24F77-9AB2-4734-84B7-E77DB0A3B7C2}" srcId="{1AE21CA5-E328-4030-A9F3-32B07E9386DF}" destId="{EC050453-ACDB-4B5F-8AD6-A151C6B7FE29}" srcOrd="0" destOrd="0" parTransId="{20A8051B-3E1C-4F2D-9ADF-0F07D57302E4}" sibTransId="{4431E0DB-0952-46AF-8902-D1049CB4A378}"/>
    <dgm:cxn modelId="{21AF688A-40BE-4DF3-BE9E-AE303E1A5CC0}" type="presOf" srcId="{16A67251-ECB3-458A-92FE-FBF228DC8634}" destId="{CA868D42-EB30-4886-BBF6-B8517A0F9844}" srcOrd="0" destOrd="0" presId="urn:microsoft.com/office/officeart/2005/8/layout/vList2"/>
    <dgm:cxn modelId="{0B039E9F-6C0B-4438-B9F6-4B85CB1EC1FE}" type="presOf" srcId="{D2BD51EA-7E6F-487A-92AD-2CCBF894E925}" destId="{E99FD9DE-1371-400B-8980-A75497368733}" srcOrd="0" destOrd="0" presId="urn:microsoft.com/office/officeart/2005/8/layout/vList2"/>
    <dgm:cxn modelId="{CE3A63A2-154A-464C-A1D5-A1DC6D85568F}" srcId="{16A67251-ECB3-458A-92FE-FBF228DC8634}" destId="{287DFB62-D10B-4E9D-AA75-F8F51D12F8E3}" srcOrd="0" destOrd="0" parTransId="{3142A64E-09E3-4BFA-86A0-165C0A476ABF}" sibTransId="{EF5AA78F-2A09-47DF-9E64-BBAA76EDB480}"/>
    <dgm:cxn modelId="{4349F3B7-D9E9-42F5-9D56-0AEF66B87AB9}" srcId="{9D3D478F-A7A8-43BA-A292-4D27AD649E1D}" destId="{16A67251-ECB3-458A-92FE-FBF228DC8634}" srcOrd="1" destOrd="0" parTransId="{D182CAD9-42D3-457F-9C8B-8A0A03C414EC}" sibTransId="{1127976A-F86C-472B-A2B0-4885989DCAA2}"/>
    <dgm:cxn modelId="{F4FE4DE2-6B62-46BB-88A5-E8F5938BAB46}" type="presOf" srcId="{287DFB62-D10B-4E9D-AA75-F8F51D12F8E3}" destId="{36DE062B-D0C9-42F9-906B-91C29D63BFBE}" srcOrd="0" destOrd="0" presId="urn:microsoft.com/office/officeart/2005/8/layout/vList2"/>
    <dgm:cxn modelId="{FCB4D4F6-0AED-44E6-8543-07CF097FA14A}" srcId="{9D3D478F-A7A8-43BA-A292-4D27AD649E1D}" destId="{1AE21CA5-E328-4030-A9F3-32B07E9386DF}" srcOrd="2" destOrd="0" parTransId="{2728AF55-7D51-4B3F-9FF1-D8770D10D390}" sibTransId="{382B0B71-266C-453F-B032-3071B659E151}"/>
    <dgm:cxn modelId="{2D161031-46AF-4702-89B6-BA9CC404E2D1}" type="presParOf" srcId="{FA1D6535-F375-4C3F-AEB3-B3ECE52AB482}" destId="{73E7909A-A457-44E3-A303-35B617F7374A}" srcOrd="0" destOrd="0" presId="urn:microsoft.com/office/officeart/2005/8/layout/vList2"/>
    <dgm:cxn modelId="{5A5C1A49-0642-4A16-8E0E-BAEE10E88A1F}" type="presParOf" srcId="{FA1D6535-F375-4C3F-AEB3-B3ECE52AB482}" destId="{E99FD9DE-1371-400B-8980-A75497368733}" srcOrd="1" destOrd="0" presId="urn:microsoft.com/office/officeart/2005/8/layout/vList2"/>
    <dgm:cxn modelId="{0C2335E1-FE35-4869-BBB0-2B1B2C1B548C}" type="presParOf" srcId="{FA1D6535-F375-4C3F-AEB3-B3ECE52AB482}" destId="{CA868D42-EB30-4886-BBF6-B8517A0F9844}" srcOrd="2" destOrd="0" presId="urn:microsoft.com/office/officeart/2005/8/layout/vList2"/>
    <dgm:cxn modelId="{77FBE148-AC55-4EFC-953E-482D28601549}" type="presParOf" srcId="{FA1D6535-F375-4C3F-AEB3-B3ECE52AB482}" destId="{36DE062B-D0C9-42F9-906B-91C29D63BFBE}" srcOrd="3" destOrd="0" presId="urn:microsoft.com/office/officeart/2005/8/layout/vList2"/>
    <dgm:cxn modelId="{A227E882-53BA-4265-92F2-E2BA4A2242F9}" type="presParOf" srcId="{FA1D6535-F375-4C3F-AEB3-B3ECE52AB482}" destId="{5C036527-87EE-4181-97B9-572D038D4F09}" srcOrd="4" destOrd="0" presId="urn:microsoft.com/office/officeart/2005/8/layout/vList2"/>
    <dgm:cxn modelId="{DE3D1629-3EB5-4CEC-97FC-1E859A8387FC}" type="presParOf" srcId="{FA1D6535-F375-4C3F-AEB3-B3ECE52AB482}" destId="{508BA2BD-2CBD-410D-B257-12F00BF801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DF54C-49E5-4B17-9CD9-F3E4131C2E7A}">
      <dsp:nvSpPr>
        <dsp:cNvPr id="0" name=""/>
        <dsp:cNvSpPr/>
      </dsp:nvSpPr>
      <dsp:spPr>
        <a:xfrm>
          <a:off x="0" y="495"/>
          <a:ext cx="8715514" cy="115934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9B3AA-CDF8-4CC1-A2B4-F934A230BD77}">
      <dsp:nvSpPr>
        <dsp:cNvPr id="0" name=""/>
        <dsp:cNvSpPr/>
      </dsp:nvSpPr>
      <dsp:spPr>
        <a:xfrm>
          <a:off x="350700" y="261347"/>
          <a:ext cx="637637" cy="6376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9C815-1B9A-4318-881D-231419207E85}">
      <dsp:nvSpPr>
        <dsp:cNvPr id="0" name=""/>
        <dsp:cNvSpPr/>
      </dsp:nvSpPr>
      <dsp:spPr>
        <a:xfrm>
          <a:off x="1339039" y="495"/>
          <a:ext cx="7376474" cy="115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97" tIns="122697" rIns="122697" bIns="1226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ptos Display"/>
              <a:ea typeface="+mn-ea"/>
              <a:cs typeface="+mn-cs"/>
            </a:rPr>
            <a:t>Intake Process</a:t>
          </a:r>
        </a:p>
      </dsp:txBody>
      <dsp:txXfrm>
        <a:off x="1339039" y="495"/>
        <a:ext cx="7376474" cy="1159341"/>
      </dsp:txXfrm>
    </dsp:sp>
    <dsp:sp modelId="{A74EE664-C371-4784-BDEC-DC57DCC899AE}">
      <dsp:nvSpPr>
        <dsp:cNvPr id="0" name=""/>
        <dsp:cNvSpPr/>
      </dsp:nvSpPr>
      <dsp:spPr>
        <a:xfrm>
          <a:off x="0" y="1449672"/>
          <a:ext cx="8715514" cy="115934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47220-295A-4ADF-BBEE-901A474C2E57}">
      <dsp:nvSpPr>
        <dsp:cNvPr id="0" name=""/>
        <dsp:cNvSpPr/>
      </dsp:nvSpPr>
      <dsp:spPr>
        <a:xfrm>
          <a:off x="350700" y="1710524"/>
          <a:ext cx="637637" cy="6376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4FE0D-189D-40A9-AA80-303CFDE7BD04}">
      <dsp:nvSpPr>
        <dsp:cNvPr id="0" name=""/>
        <dsp:cNvSpPr/>
      </dsp:nvSpPr>
      <dsp:spPr>
        <a:xfrm>
          <a:off x="1339039" y="1449672"/>
          <a:ext cx="7376474" cy="115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97" tIns="122697" rIns="122697" bIns="1226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ptos Display" panose="02110004020202020204"/>
              <a:ea typeface="+mn-ea"/>
              <a:cs typeface="+mn-cs"/>
            </a:rPr>
            <a:t>Basic Tax Forms</a:t>
          </a:r>
        </a:p>
      </dsp:txBody>
      <dsp:txXfrm>
        <a:off x="1339039" y="1449672"/>
        <a:ext cx="7376474" cy="1159341"/>
      </dsp:txXfrm>
    </dsp:sp>
    <dsp:sp modelId="{7A7C5648-CE0A-4DCE-BC90-D2C23823CED7}">
      <dsp:nvSpPr>
        <dsp:cNvPr id="0" name=""/>
        <dsp:cNvSpPr/>
      </dsp:nvSpPr>
      <dsp:spPr>
        <a:xfrm>
          <a:off x="0" y="2898849"/>
          <a:ext cx="8715514" cy="115934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69E7C-2AC9-42B7-B60B-6AA83B4F209E}">
      <dsp:nvSpPr>
        <dsp:cNvPr id="0" name=""/>
        <dsp:cNvSpPr/>
      </dsp:nvSpPr>
      <dsp:spPr>
        <a:xfrm>
          <a:off x="350700" y="3159700"/>
          <a:ext cx="637637" cy="6376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84AE1-8F16-42B7-B29D-15CAC7D8799E}">
      <dsp:nvSpPr>
        <dsp:cNvPr id="0" name=""/>
        <dsp:cNvSpPr/>
      </dsp:nvSpPr>
      <dsp:spPr>
        <a:xfrm>
          <a:off x="1339039" y="2898849"/>
          <a:ext cx="7376474" cy="115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97" tIns="122697" rIns="122697" bIns="1226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/>
              <a:ea typeface="+mn-ea"/>
              <a:cs typeface="Arial"/>
            </a:rPr>
            <a:t>How to input forms onto taxslayer </a:t>
          </a:r>
        </a:p>
      </dsp:txBody>
      <dsp:txXfrm>
        <a:off x="1339039" y="2898849"/>
        <a:ext cx="7376474" cy="1159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C5B1E-00B4-4643-B677-7A64AE7A1F51}">
      <dsp:nvSpPr>
        <dsp:cNvPr id="0" name=""/>
        <dsp:cNvSpPr/>
      </dsp:nvSpPr>
      <dsp:spPr>
        <a:xfrm>
          <a:off x="3135" y="728492"/>
          <a:ext cx="2487285" cy="1492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ptos Display" panose="02110004020202020204"/>
            </a:rPr>
            <a:t>Volunteer Standards of Conduct</a:t>
          </a:r>
        </a:p>
      </dsp:txBody>
      <dsp:txXfrm>
        <a:off x="3135" y="728492"/>
        <a:ext cx="2487285" cy="1492371"/>
      </dsp:txXfrm>
    </dsp:sp>
    <dsp:sp modelId="{D64C5353-1E3D-4E16-9F7E-F3AE942B2E9E}">
      <dsp:nvSpPr>
        <dsp:cNvPr id="0" name=""/>
        <dsp:cNvSpPr/>
      </dsp:nvSpPr>
      <dsp:spPr>
        <a:xfrm>
          <a:off x="2739148" y="728492"/>
          <a:ext cx="2487285" cy="1492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ptos Display" panose="02110004020202020204"/>
            </a:rPr>
            <a:t>Intake/Interview &amp; Quality Review</a:t>
          </a:r>
        </a:p>
      </dsp:txBody>
      <dsp:txXfrm>
        <a:off x="2739148" y="728492"/>
        <a:ext cx="2487285" cy="1492371"/>
      </dsp:txXfrm>
    </dsp:sp>
    <dsp:sp modelId="{DFAFDC63-F4E9-4388-AAE8-969AEDFF46BD}">
      <dsp:nvSpPr>
        <dsp:cNvPr id="0" name=""/>
        <dsp:cNvSpPr/>
      </dsp:nvSpPr>
      <dsp:spPr>
        <a:xfrm>
          <a:off x="5475162" y="728492"/>
          <a:ext cx="2487285" cy="1492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ptos Display" panose="02110004020202020204"/>
            </a:rPr>
            <a:t>Basic Tax Preparer</a:t>
          </a:r>
        </a:p>
      </dsp:txBody>
      <dsp:txXfrm>
        <a:off x="5475162" y="728492"/>
        <a:ext cx="2487285" cy="1492371"/>
      </dsp:txXfrm>
    </dsp:sp>
    <dsp:sp modelId="{8123A76A-856D-48DC-AE89-83A6E2F622E6}">
      <dsp:nvSpPr>
        <dsp:cNvPr id="0" name=""/>
        <dsp:cNvSpPr/>
      </dsp:nvSpPr>
      <dsp:spPr>
        <a:xfrm>
          <a:off x="8211176" y="728492"/>
          <a:ext cx="2487285" cy="1492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ptos Display" panose="02110004020202020204"/>
            </a:rPr>
            <a:t>Advanced Tax Preparer</a:t>
          </a:r>
        </a:p>
      </dsp:txBody>
      <dsp:txXfrm>
        <a:off x="8211176" y="728492"/>
        <a:ext cx="2487285" cy="1492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99FEF-4587-401A-9A25-1F728E10957C}">
      <dsp:nvSpPr>
        <dsp:cNvPr id="0" name=""/>
        <dsp:cNvSpPr/>
      </dsp:nvSpPr>
      <dsp:spPr>
        <a:xfrm>
          <a:off x="3388" y="196804"/>
          <a:ext cx="3303710" cy="1321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/>
              <a:ea typeface="+mn-ea"/>
              <a:cs typeface="+mn-cs"/>
            </a:rPr>
            <a:t>Form 13614-C, Intake, Interview, &amp; Quality Review</a:t>
          </a:r>
        </a:p>
      </dsp:txBody>
      <dsp:txXfrm>
        <a:off x="3388" y="196804"/>
        <a:ext cx="3303710" cy="1321484"/>
      </dsp:txXfrm>
    </dsp:sp>
    <dsp:sp modelId="{A6A013B3-4DEC-4A38-AB90-4F670DD9DF23}">
      <dsp:nvSpPr>
        <dsp:cNvPr id="0" name=""/>
        <dsp:cNvSpPr/>
      </dsp:nvSpPr>
      <dsp:spPr>
        <a:xfrm>
          <a:off x="3388" y="1518288"/>
          <a:ext cx="3303710" cy="2305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ptos Display"/>
              <a:ea typeface="+mn-ea"/>
              <a:cs typeface="+mn-cs"/>
            </a:rPr>
            <a:t>The intake form developed by the IRS-SPEC office – the part of IRS that administers the VITA program</a:t>
          </a:r>
        </a:p>
      </dsp:txBody>
      <dsp:txXfrm>
        <a:off x="3388" y="1518288"/>
        <a:ext cx="3303710" cy="2305800"/>
      </dsp:txXfrm>
    </dsp:sp>
    <dsp:sp modelId="{22E76A5A-2FDB-4C60-ABEF-DC9DE26F8FA4}">
      <dsp:nvSpPr>
        <dsp:cNvPr id="0" name=""/>
        <dsp:cNvSpPr/>
      </dsp:nvSpPr>
      <dsp:spPr>
        <a:xfrm>
          <a:off x="3769617" y="196804"/>
          <a:ext cx="3303710" cy="1321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/>
              <a:ea typeface="+mn-ea"/>
              <a:cs typeface="+mn-cs"/>
            </a:rPr>
            <a:t>Form 13614-C is :</a:t>
          </a:r>
        </a:p>
      </dsp:txBody>
      <dsp:txXfrm>
        <a:off x="3769617" y="196804"/>
        <a:ext cx="3303710" cy="1321484"/>
      </dsp:txXfrm>
    </dsp:sp>
    <dsp:sp modelId="{3CBFA285-DB2E-454F-BB23-6B97049631F7}">
      <dsp:nvSpPr>
        <dsp:cNvPr id="0" name=""/>
        <dsp:cNvSpPr/>
      </dsp:nvSpPr>
      <dsp:spPr>
        <a:xfrm>
          <a:off x="3769617" y="1518288"/>
          <a:ext cx="3303710" cy="2305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ptos Display"/>
              <a:ea typeface="+mn-ea"/>
              <a:cs typeface="+mn-cs"/>
            </a:rPr>
            <a:t>Designed to capture the information that is needed to prepare a complete and accurate tax return</a:t>
          </a: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ptos Display"/>
              <a:ea typeface="+mn-ea"/>
              <a:cs typeface="+mn-cs"/>
            </a:rPr>
            <a:t>Updated every year to reflect procedural and tax law changes</a:t>
          </a: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ptos Display"/>
              <a:ea typeface="+mn-ea"/>
              <a:cs typeface="+mn-cs"/>
            </a:rPr>
            <a:t>Designed to help preparers avoid common errors that have been observed at many VITA sites</a:t>
          </a:r>
        </a:p>
      </dsp:txBody>
      <dsp:txXfrm>
        <a:off x="3769617" y="1518288"/>
        <a:ext cx="3303710" cy="2305800"/>
      </dsp:txXfrm>
    </dsp:sp>
    <dsp:sp modelId="{12B8AD8C-6D94-43D2-8CF3-6B3E73E16343}">
      <dsp:nvSpPr>
        <dsp:cNvPr id="0" name=""/>
        <dsp:cNvSpPr/>
      </dsp:nvSpPr>
      <dsp:spPr>
        <a:xfrm>
          <a:off x="7535847" y="196804"/>
          <a:ext cx="3303710" cy="1321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/>
              <a:ea typeface="+mn-ea"/>
              <a:cs typeface="+mn-cs"/>
            </a:rPr>
            <a:t>Note*</a:t>
          </a:r>
        </a:p>
      </dsp:txBody>
      <dsp:txXfrm>
        <a:off x="7535847" y="196804"/>
        <a:ext cx="3303710" cy="1321484"/>
      </dsp:txXfrm>
    </dsp:sp>
    <dsp:sp modelId="{3844E2D5-EE8D-41B3-9425-4FA7B1CF70E2}">
      <dsp:nvSpPr>
        <dsp:cNvPr id="0" name=""/>
        <dsp:cNvSpPr/>
      </dsp:nvSpPr>
      <dsp:spPr>
        <a:xfrm>
          <a:off x="7535847" y="1518288"/>
          <a:ext cx="3303710" cy="2305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ptos Display"/>
              <a:ea typeface="+mn-ea"/>
              <a:cs typeface="+mn-cs"/>
            </a:rPr>
            <a:t>The form 13614-C is not used for non-Resident Alien returns. These returns are captured through the Form 13614-NR</a:t>
          </a:r>
        </a:p>
      </dsp:txBody>
      <dsp:txXfrm>
        <a:off x="7535847" y="1518288"/>
        <a:ext cx="3303710" cy="2305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7909A-A457-44E3-A303-35B617F7374A}">
      <dsp:nvSpPr>
        <dsp:cNvPr id="0" name=""/>
        <dsp:cNvSpPr/>
      </dsp:nvSpPr>
      <dsp:spPr>
        <a:xfrm>
          <a:off x="0" y="7522"/>
          <a:ext cx="9104019" cy="954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 panose="02110004020202020204"/>
            </a:rPr>
            <a:t>The entire form must be completed, either by the taxpayer or by VITA staff </a:t>
          </a:r>
        </a:p>
      </dsp:txBody>
      <dsp:txXfrm>
        <a:off x="46606" y="54128"/>
        <a:ext cx="9010807" cy="861507"/>
      </dsp:txXfrm>
    </dsp:sp>
    <dsp:sp modelId="{E99FD9DE-1371-400B-8980-A75497368733}">
      <dsp:nvSpPr>
        <dsp:cNvPr id="0" name=""/>
        <dsp:cNvSpPr/>
      </dsp:nvSpPr>
      <dsp:spPr>
        <a:xfrm>
          <a:off x="0" y="962242"/>
          <a:ext cx="910401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>
            <a:latin typeface="Aptos Display" panose="02110004020202020204"/>
          </a:endParaRPr>
        </a:p>
      </dsp:txBody>
      <dsp:txXfrm>
        <a:off x="0" y="962242"/>
        <a:ext cx="9104019" cy="397440"/>
      </dsp:txXfrm>
    </dsp:sp>
    <dsp:sp modelId="{CA868D42-EB30-4886-BBF6-B8517A0F9844}">
      <dsp:nvSpPr>
        <dsp:cNvPr id="0" name=""/>
        <dsp:cNvSpPr/>
      </dsp:nvSpPr>
      <dsp:spPr>
        <a:xfrm>
          <a:off x="0" y="1359682"/>
          <a:ext cx="9104019" cy="954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 panose="02110004020202020204"/>
            </a:rPr>
            <a:t>Every question must be answered "yes" or "no", ask questions to clarify any "unsure" answers</a:t>
          </a:r>
        </a:p>
      </dsp:txBody>
      <dsp:txXfrm>
        <a:off x="46606" y="1406288"/>
        <a:ext cx="9010807" cy="861507"/>
      </dsp:txXfrm>
    </dsp:sp>
    <dsp:sp modelId="{36DE062B-D0C9-42F9-906B-91C29D63BFBE}">
      <dsp:nvSpPr>
        <dsp:cNvPr id="0" name=""/>
        <dsp:cNvSpPr/>
      </dsp:nvSpPr>
      <dsp:spPr>
        <a:xfrm>
          <a:off x="0" y="2314402"/>
          <a:ext cx="910401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>
            <a:latin typeface="Aptos Display" panose="02110004020202020204"/>
          </a:endParaRPr>
        </a:p>
      </dsp:txBody>
      <dsp:txXfrm>
        <a:off x="0" y="2314402"/>
        <a:ext cx="9104019" cy="397440"/>
      </dsp:txXfrm>
    </dsp:sp>
    <dsp:sp modelId="{5C036527-87EE-4181-97B9-572D038D4F09}">
      <dsp:nvSpPr>
        <dsp:cNvPr id="0" name=""/>
        <dsp:cNvSpPr/>
      </dsp:nvSpPr>
      <dsp:spPr>
        <a:xfrm>
          <a:off x="0" y="2711842"/>
          <a:ext cx="9104019" cy="954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 panose="02110004020202020204"/>
            </a:rPr>
            <a:t>VITA staff must review and discuss Form 13614-C with every taxpayer</a:t>
          </a:r>
        </a:p>
      </dsp:txBody>
      <dsp:txXfrm>
        <a:off x="46606" y="2758448"/>
        <a:ext cx="9010807" cy="861507"/>
      </dsp:txXfrm>
    </dsp:sp>
    <dsp:sp modelId="{508BA2BD-2CBD-410D-B257-12F00BF8011B}">
      <dsp:nvSpPr>
        <dsp:cNvPr id="0" name=""/>
        <dsp:cNvSpPr/>
      </dsp:nvSpPr>
      <dsp:spPr>
        <a:xfrm>
          <a:off x="0" y="3666562"/>
          <a:ext cx="910401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>
            <a:latin typeface="Aptos Display" panose="02110004020202020204"/>
          </a:endParaRPr>
        </a:p>
      </dsp:txBody>
      <dsp:txXfrm>
        <a:off x="0" y="3666562"/>
        <a:ext cx="9104019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F9433-15B2-4F09-8F0C-F152FA11E9F2}" type="datetimeFigureOut"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83EE-AC00-4DD7-AC65-B4F4D0F2CC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 for Jacob: What do we do if the taxpayer does not match the photo 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83EE-AC00-4DD7-AC65-B4F4D0F2CC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83EE-AC00-4DD7-AC65-B4F4D0F2C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596E-58ED-7AAD-1233-A91368F9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A6B9F-DEFB-C699-9041-B604B1DB8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79B06-FF5C-212F-B863-891F9B75B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238C9-D317-A209-025A-C1EAC02DD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83EE-AC00-4DD7-AC65-B4F4D0F2CC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EE95-7980-54FE-A774-6C26E2742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1EF57-E21D-D504-4435-30624330D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50B86-474C-418F-7D8B-420A6C84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9049-D146-7239-383E-D552F72D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B1D10-5BA6-4867-8767-478F46E0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0AD7-EBAA-032B-4397-67D47923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6B39D-87AE-E7D1-A78B-8531E2D6A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4825-CDDC-CBEB-E620-6EA2DD0C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CD14-EEC7-3684-DED7-A29E90D6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9E6A-7BE1-DBEE-E246-EEEC6446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5B6EB-7025-4AB7-4BD2-77C42C2C4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BC807-158C-1842-B910-DA6DD4C73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B484-9E4C-7D7A-8AE7-FAD68C27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F27BE-82F2-27E7-3FA4-21B41E26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75E92-7E4C-4E99-330B-D44AEBD3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5DEF-D692-3CC1-C9D2-1AEDC1F4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437D-4954-7661-F9D3-AA73BCBAD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08E0-BC75-BAC2-9B96-0340A48D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89DE5-01D6-38FE-16C2-A141FF14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C7815-9D1C-583E-46CF-82D80EF4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0F4B-C6EB-320B-D8B7-5713D4DC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E7177-3B23-B72C-5B5F-C0B437F33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9301E-627B-67FF-33FE-95270A1F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F74B-7D4F-2D6A-903E-C8AC0345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CE13-B393-F8F6-0CAA-0FBB789E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5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881-8213-A2BB-F871-0E9E4379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9796-65C4-D7C8-8040-CB7FE658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8F773-5575-4A13-4151-F306AFB9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AB0D7-F027-2B7E-1F92-42948839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5A0E7-21EB-6C18-3CD3-3639E777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FF805-5714-6339-481C-B8DA1599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DAC-DB87-DE16-D02B-3C955F7E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1BC37-3105-E072-DEFD-9769ED09F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57551-6BC9-0ABA-D3D0-985DCCA7E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A2533-23E9-8C88-45E4-D3887D94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4883C-D145-B88C-F4CA-39309D049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77376-342B-C6BD-E083-938CFC8F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52FEC-4CDF-5908-B9CF-5A84802E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5FA92-7D63-AB57-8B6E-4C1F57D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3E09-CF0E-4990-0A81-459C4BBA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07330-E649-AB5D-004E-D1E77075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54465-49F0-5554-97EE-02652F4A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C85C2-DE88-81B8-CC25-A12DCE19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BFFF1-F21A-0332-76C3-82C6FE1A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0A400-AEDD-DCC6-4A54-E757F412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E16CA-0C7D-6930-30B1-02319CA2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1747-AF39-9E1A-1888-C6E4F54A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F08E-86D0-4944-6E93-F65B4CED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8E53C-434E-870C-1375-455186816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26B13-B328-F706-2F26-1B48C814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D2AD-B0D2-CCA2-3C7A-5E0B1E93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A8EF7-0CB4-BA2B-5D4C-CD63BF26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7C16-5782-8419-9D48-A536C759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92B12-66C3-F9AE-A100-414A35B33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2B221-D745-01D6-660D-831E709E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7DF17-FEBD-2357-F487-3CC7F0A6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A664-15DF-6078-7A55-A381D39F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6E437-22B6-2CC4-02CD-0EA2CE63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EB2E6-2BE5-0D44-2AF8-15448C7B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E73D1-317D-BFB8-B79B-55732D04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7F0C-7A91-6B20-9EBD-3F75546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DBE08-41C9-47B9-B1FD-A15182B983D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D7E5-69FA-7F32-7CC3-9A9943BE6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735D-B6DE-58DA-AB7D-C52787D39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573DF-EC18-EA18-2955-2DB865E49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Intake Process &amp; Basic US Tax Forms</a:t>
            </a:r>
            <a:endParaRPr lang="en-US" sz="26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 descr="VOLUNTEERING | msu-vita">
            <a:extLst>
              <a:ext uri="{FF2B5EF4-FFF2-40B4-BE49-F238E27FC236}">
                <a16:creationId xmlns:a16="http://schemas.microsoft.com/office/drawing/2014/main" id="{6D4D0D79-2831-C76D-FABC-68FBF243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00975"/>
            <a:ext cx="7188199" cy="32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58137-5D56-32B7-946D-D7063C2D7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E6C0D829-30B0-8AB4-3F90-0D3A8E39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91463861-A930-75B4-A071-37AD1666DF8E}"/>
              </a:ext>
            </a:extLst>
          </p:cNvPr>
          <p:cNvSpPr/>
          <p:nvPr/>
        </p:nvSpPr>
        <p:spPr>
          <a:xfrm>
            <a:off x="618434" y="596349"/>
            <a:ext cx="6209483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6DF043FD-922B-0D30-478E-1075EABDD961}"/>
              </a:ext>
            </a:extLst>
          </p:cNvPr>
          <p:cNvSpPr txBox="1"/>
          <p:nvPr/>
        </p:nvSpPr>
        <p:spPr>
          <a:xfrm>
            <a:off x="934278" y="1003005"/>
            <a:ext cx="549533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Social Security Card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6250053B-4826-935F-BC94-24EFAB63424D}"/>
              </a:ext>
            </a:extLst>
          </p:cNvPr>
          <p:cNvSpPr txBox="1"/>
          <p:nvPr/>
        </p:nvSpPr>
        <p:spPr>
          <a:xfrm>
            <a:off x="616226" y="2266438"/>
            <a:ext cx="10568384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Taxpayers should provide original or copies of Social Security Cards for all individuals who will be on the return</a:t>
            </a:r>
          </a:p>
          <a:p>
            <a:endParaRPr lang="en-US" sz="2400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The tax return must be prepared using the </a:t>
            </a:r>
            <a:r>
              <a:rPr lang="en-US" sz="2400" b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correct Social Security Number</a:t>
            </a: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 and the person's </a:t>
            </a:r>
            <a:r>
              <a:rPr lang="en-US" sz="2400" b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correct name</a:t>
            </a: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 as shown on one of these: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Social Security Card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Form 1099-SSA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Letter or verification document issued by the Social Security Administration</a:t>
            </a:r>
          </a:p>
          <a:p>
            <a:pPr lvl="1"/>
            <a:endParaRPr lang="en-US" sz="2400" b="1">
              <a:solidFill>
                <a:srgbClr val="FF0000"/>
              </a:solidFill>
              <a:latin typeface="Aptos Display"/>
              <a:ea typeface="Source Sans Pro"/>
              <a:cs typeface="Arial"/>
            </a:endParaRPr>
          </a:p>
          <a:p>
            <a:pPr lvl="1"/>
            <a:r>
              <a:rPr lang="en-US" sz="2400" b="1">
                <a:solidFill>
                  <a:srgbClr val="FF0000"/>
                </a:solidFill>
                <a:latin typeface="Aptos Display"/>
                <a:ea typeface="Source Sans Pro"/>
                <a:cs typeface="Arial"/>
              </a:rPr>
              <a:t>*</a:t>
            </a:r>
            <a:r>
              <a:rPr lang="en-US" sz="2400" b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Entering name and numbers sounds easy. But incorrect names or Social Security Numbers is a big cause for rejected tax returns and delayed refunds</a:t>
            </a:r>
            <a:endParaRPr lang="en-US" sz="2400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endParaRPr lang="en-US">
              <a:solidFill>
                <a:srgbClr val="000000"/>
              </a:solidFill>
              <a:latin typeface="Aptos" panose="02110004020202020204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93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C9C50-C05D-22F7-F500-F5C11A16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32D242C5-40A4-2B2D-F69E-E1381D71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4B193F11-80DE-8933-D988-AAFA55DCE760}"/>
              </a:ext>
            </a:extLst>
          </p:cNvPr>
          <p:cNvSpPr/>
          <p:nvPr/>
        </p:nvSpPr>
        <p:spPr>
          <a:xfrm>
            <a:off x="618434" y="596349"/>
            <a:ext cx="6209483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9747988E-9AA1-784F-86A1-2C2F27CBD8C3}"/>
              </a:ext>
            </a:extLst>
          </p:cNvPr>
          <p:cNvSpPr txBox="1"/>
          <p:nvPr/>
        </p:nvSpPr>
        <p:spPr>
          <a:xfrm>
            <a:off x="978452" y="1130005"/>
            <a:ext cx="549533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ITIN Letter or Card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45052FEC-8BD1-D91D-8BBE-CF26B2EC53DD}"/>
              </a:ext>
            </a:extLst>
          </p:cNvPr>
          <p:cNvSpPr txBox="1"/>
          <p:nvPr/>
        </p:nvSpPr>
        <p:spPr>
          <a:xfrm>
            <a:off x="616226" y="2266438"/>
            <a:ext cx="10568384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No Social Security Card or Number?</a:t>
            </a:r>
          </a:p>
          <a:p>
            <a:endParaRPr lang="en-US" sz="2400" b="1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If the taxpayer does not have a social security number, </a:t>
            </a: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ask to see their ITIN (Individual Taxpayer Identification Number) letter or card.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An ITIN is a tax identification number issued by IRS to taxpayers who do not qualify to get a social security number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ITINs are issued by the IRS when the taxpayer is an international student/fellow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ITINs are permanent</a:t>
            </a:r>
          </a:p>
          <a:p>
            <a:pPr marL="800100" lvl="1" indent="-342900">
              <a:buFont typeface="Arial"/>
              <a:buChar char="•"/>
            </a:pPr>
            <a:endParaRPr lang="en-US" sz="2400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  <a:p>
            <a:r>
              <a:rPr lang="en-US" sz="2400">
                <a:solidFill>
                  <a:srgbClr val="FF0000"/>
                </a:solidFill>
                <a:latin typeface="Aptos Display"/>
                <a:ea typeface="Source Sans Pro"/>
                <a:cs typeface="Arial"/>
              </a:rPr>
              <a:t>*</a:t>
            </a:r>
            <a:r>
              <a:rPr lang="en-US" sz="2400" b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ONLY site coordinators are allowed to approve exceptions to ID requirements</a:t>
            </a:r>
          </a:p>
          <a:p>
            <a:pPr marL="685800" lvl="1" indent="-228600">
              <a:buFont typeface="Courier New"/>
              <a:buChar char="o"/>
            </a:pPr>
            <a:endParaRPr lang="en-US">
              <a:solidFill>
                <a:srgbClr val="000000"/>
              </a:solidFill>
              <a:latin typeface="Aptos" panose="02110004020202020204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3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07B9B-FB22-5947-8741-3001B5896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TIN | PDF">
            <a:extLst>
              <a:ext uri="{FF2B5EF4-FFF2-40B4-BE49-F238E27FC236}">
                <a16:creationId xmlns:a16="http://schemas.microsoft.com/office/drawing/2014/main" id="{DE9C93F5-52C9-39AF-D75E-193A7DD7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7" r="145" b="35505"/>
          <a:stretch>
            <a:fillRect/>
          </a:stretch>
        </p:blipFill>
        <p:spPr bwMode="auto">
          <a:xfrm>
            <a:off x="1345899" y="1393372"/>
            <a:ext cx="9240158" cy="40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1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697CA-D256-22D5-688A-A53E7698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5B397240-7023-A410-2BA6-CCB9F574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B4650A79-822B-1E41-C906-5B378BEF0C45}"/>
              </a:ext>
            </a:extLst>
          </p:cNvPr>
          <p:cNvSpPr/>
          <p:nvPr/>
        </p:nvSpPr>
        <p:spPr>
          <a:xfrm>
            <a:off x="618434" y="596349"/>
            <a:ext cx="6209483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D1B9E9EF-C0FE-4F9D-3631-0173864394D6}"/>
              </a:ext>
            </a:extLst>
          </p:cNvPr>
          <p:cNvSpPr txBox="1"/>
          <p:nvPr/>
        </p:nvSpPr>
        <p:spPr>
          <a:xfrm>
            <a:off x="978452" y="1130005"/>
            <a:ext cx="549533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IP (Identity Protection) PIN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943A9A1F-62A0-8D54-C9C7-7B4A7D6BE929}"/>
              </a:ext>
            </a:extLst>
          </p:cNvPr>
          <p:cNvSpPr txBox="1"/>
          <p:nvPr/>
        </p:nvSpPr>
        <p:spPr>
          <a:xfrm>
            <a:off x="616227" y="2266438"/>
            <a:ext cx="6209484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An IP PIN is a six-digit number issued by the IRS to help prevent someone else from filing a fraudulent tax return using the taxpayer’s SSN or ITIN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Taxpayers typically receive IP PINs if they were confirmed victims of identity theft</a:t>
            </a:r>
          </a:p>
          <a:p>
            <a:pPr marL="800100" lvl="1" indent="-342900">
              <a:buFont typeface="Arial"/>
              <a:buChar char="•"/>
            </a:pPr>
            <a:endParaRPr lang="en-US" sz="2000" b="1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IP PINs are temporary and confidential between the taxpayer and the IRS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If the taxpayer receives an IP PIN, the IRS will automatically reject their return if the IP PIN is not included in the tax return. </a:t>
            </a:r>
          </a:p>
        </p:txBody>
      </p:sp>
      <p:pic>
        <p:nvPicPr>
          <p:cNvPr id="1026" name="Picture 2" descr="How to Understand Your CP01a Notice (Assignment of Identity Protection  Personal ID Number)">
            <a:extLst>
              <a:ext uri="{FF2B5EF4-FFF2-40B4-BE49-F238E27FC236}">
                <a16:creationId xmlns:a16="http://schemas.microsoft.com/office/drawing/2014/main" id="{858B9B78-1CD9-B5EE-6639-83081BDD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67" y="2266439"/>
            <a:ext cx="4753842" cy="26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7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C12C4-2BDF-27C0-18B4-3419C2C6D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77ED362A-D317-59E2-D217-FEF1E862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1F8DB823-82DA-02EF-568F-B8020ED566B0}"/>
              </a:ext>
            </a:extLst>
          </p:cNvPr>
          <p:cNvSpPr/>
          <p:nvPr/>
        </p:nvSpPr>
        <p:spPr>
          <a:xfrm>
            <a:off x="618434" y="596349"/>
            <a:ext cx="6607048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1880045F-942A-BB11-D334-2A705423AD7E}"/>
              </a:ext>
            </a:extLst>
          </p:cNvPr>
          <p:cNvSpPr txBox="1"/>
          <p:nvPr/>
        </p:nvSpPr>
        <p:spPr>
          <a:xfrm>
            <a:off x="978452" y="1130005"/>
            <a:ext cx="602542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Common Out-of-Scope Situations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224B80A5-E73C-D13F-95B2-D4E944A8A1A5}"/>
              </a:ext>
            </a:extLst>
          </p:cNvPr>
          <p:cNvSpPr txBox="1"/>
          <p:nvPr/>
        </p:nvSpPr>
        <p:spPr>
          <a:xfrm>
            <a:off x="616226" y="2266438"/>
            <a:ext cx="10568384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Cancellation of debt if...</a:t>
            </a:r>
          </a:p>
          <a:p>
            <a:pPr marL="800100" lvl="1">
              <a:buFont typeface="Courier New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Other than qualified principal residence </a:t>
            </a:r>
            <a:r>
              <a:rPr lang="en-US" sz="2400" err="1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indebtness</a:t>
            </a: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 or nonbusiness credit card debt</a:t>
            </a:r>
          </a:p>
          <a:p>
            <a:endParaRPr lang="en-US" sz="2400" b="1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  <a:p>
            <a:pPr marL="342900">
              <a:buFont typeface="Arial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Income – Wages, interest, etc.</a:t>
            </a:r>
          </a:p>
          <a:p>
            <a:pPr marL="800100" lvl="1">
              <a:buFont typeface="Courier New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Farm income</a:t>
            </a:r>
          </a:p>
          <a:p>
            <a:pPr marL="800100" lvl="1">
              <a:buFont typeface="Courier New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Tax returns for ministers and members of the clergy</a:t>
            </a:r>
          </a:p>
          <a:p>
            <a:pPr marL="800100" lvl="1">
              <a:buFont typeface="Courier New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Any sale of digital assets (i.e. cryptocurrency, NFTs) throughout the tax year</a:t>
            </a:r>
          </a:p>
          <a:p>
            <a:pPr marL="342900">
              <a:buFont typeface="Arial"/>
              <a:buChar char="•"/>
            </a:pPr>
            <a:endParaRPr lang="en-US" sz="1600">
              <a:solidFill>
                <a:srgbClr val="000000"/>
              </a:solidFill>
              <a:latin typeface="Aptos" panose="02110004020202020204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24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81C2F-30E1-26BF-536C-EC2FFCF82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C1E59202-A41E-C633-60E1-88D3B5B55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AD82C931-388A-8C70-FD3C-E453E68E7B0C}"/>
              </a:ext>
            </a:extLst>
          </p:cNvPr>
          <p:cNvSpPr/>
          <p:nvPr/>
        </p:nvSpPr>
        <p:spPr>
          <a:xfrm>
            <a:off x="618434" y="596349"/>
            <a:ext cx="6607048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1272E09E-09FE-2FBF-700C-6DB593B42700}"/>
              </a:ext>
            </a:extLst>
          </p:cNvPr>
          <p:cNvSpPr txBox="1"/>
          <p:nvPr/>
        </p:nvSpPr>
        <p:spPr>
          <a:xfrm>
            <a:off x="978452" y="1130005"/>
            <a:ext cx="602542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Common Out-of-Scope Situations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D4A630D9-56FA-6198-95F6-97783EAFDDBD}"/>
              </a:ext>
            </a:extLst>
          </p:cNvPr>
          <p:cNvSpPr txBox="1"/>
          <p:nvPr/>
        </p:nvSpPr>
        <p:spPr>
          <a:xfrm>
            <a:off x="616226" y="2266438"/>
            <a:ext cx="10568384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285750">
              <a:buFont typeface="Arial,Sans-Serif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Income – Business (most common out of scope items)</a:t>
            </a:r>
          </a:p>
          <a:p>
            <a:pPr marL="800100" lvl="1" indent="-285750">
              <a:buFont typeface="Courier New,monospace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Net losses</a:t>
            </a:r>
          </a:p>
          <a:p>
            <a:pPr marL="800100" lvl="1" indent="-285750">
              <a:buFont typeface="Courier New,monospace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Expenses over $10,000</a:t>
            </a:r>
          </a:p>
          <a:p>
            <a:pPr marL="800100" lvl="1" indent="-285750">
              <a:buFont typeface="Courier New,monospace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Cost of goods sold (inventory)</a:t>
            </a:r>
          </a:p>
          <a:p>
            <a:pPr marL="800100" lvl="1" indent="-285750">
              <a:buFont typeface="Courier New,monospace"/>
              <a:buChar char="o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Business use of home</a:t>
            </a:r>
          </a:p>
          <a:p>
            <a:pPr marL="342900" indent="-285750">
              <a:buFont typeface="Arial,Sans-Serif"/>
              <a:buChar char="•"/>
            </a:pPr>
            <a:endParaRPr lang="en-US" sz="2400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  <a:p>
            <a:pPr marL="342900" indent="-285750">
              <a:buFont typeface="Arial,Sans-Serif"/>
              <a:buChar char="•"/>
            </a:pPr>
            <a:r>
              <a:rPr lang="en-US" sz="2400">
                <a:solidFill>
                  <a:srgbClr val="1B1B1B"/>
                </a:solidFill>
                <a:latin typeface="Aptos Display"/>
                <a:ea typeface="Source Sans Pro"/>
                <a:cs typeface="Arial"/>
              </a:rPr>
              <a:t>Income from Partnerships and Rentals</a:t>
            </a:r>
          </a:p>
          <a:p>
            <a:pPr marL="685800" lvl="1" indent="-285750">
              <a:buFont typeface="Courier New,monospace"/>
              <a:buChar char="o"/>
            </a:pPr>
            <a:r>
              <a:rPr lang="en-US" sz="2400">
                <a:solidFill>
                  <a:srgbClr val="000000"/>
                </a:solidFill>
                <a:latin typeface="Aptos"/>
                <a:ea typeface="Source Sans Pro"/>
                <a:cs typeface="Arial"/>
              </a:rPr>
              <a:t>Any Schedule K-1</a:t>
            </a:r>
            <a:endParaRPr lang="en-US" sz="2400">
              <a:solidFill>
                <a:srgbClr val="1B1B1B"/>
              </a:solidFill>
              <a:latin typeface="Aptos"/>
              <a:ea typeface="Source Sans Pro"/>
              <a:cs typeface="Arial"/>
            </a:endParaRPr>
          </a:p>
          <a:p>
            <a:pPr marL="685800" lvl="1" indent="-285750">
              <a:buFont typeface="Courier New,monospace"/>
              <a:buChar char="o"/>
            </a:pPr>
            <a:r>
              <a:rPr lang="en-US" sz="2400">
                <a:solidFill>
                  <a:srgbClr val="000000"/>
                </a:solidFill>
                <a:latin typeface="Aptos"/>
                <a:ea typeface="Source Sans Pro"/>
                <a:cs typeface="Arial"/>
              </a:rPr>
              <a:t>Royalty income reported on Form 1099-MISC with associated expenses</a:t>
            </a:r>
            <a:endParaRPr lang="en-US" sz="2400">
              <a:solidFill>
                <a:srgbClr val="1B1B1B"/>
              </a:solidFill>
              <a:latin typeface="Aptos"/>
              <a:ea typeface="Source Sans Pro"/>
              <a:cs typeface="Arial"/>
            </a:endParaRPr>
          </a:p>
          <a:p>
            <a:pPr marL="685800" lvl="1" indent="-285750">
              <a:buFont typeface="Courier New,monospace"/>
              <a:buChar char="o"/>
            </a:pPr>
            <a:r>
              <a:rPr lang="en-US" sz="2400">
                <a:solidFill>
                  <a:srgbClr val="000000"/>
                </a:solidFill>
                <a:latin typeface="Aptos"/>
                <a:ea typeface="Source Sans Pro"/>
                <a:cs typeface="Arial"/>
              </a:rPr>
              <a:t>Rental income (including Airbnb) and expenses for non-military taxpayers</a:t>
            </a:r>
            <a:endParaRPr lang="en-US" sz="2400">
              <a:solidFill>
                <a:srgbClr val="1B1B1B"/>
              </a:solidFill>
              <a:latin typeface="Aptos"/>
              <a:ea typeface="Source Sans Pro"/>
              <a:cs typeface="Arial"/>
            </a:endParaRPr>
          </a:p>
          <a:p>
            <a:pPr marL="342900">
              <a:buFont typeface="Arial"/>
              <a:buChar char="•"/>
            </a:pPr>
            <a:endParaRPr lang="en-US" sz="1600">
              <a:solidFill>
                <a:srgbClr val="1B1B1B"/>
              </a:solidFill>
              <a:latin typeface="Aptos Display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19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78907-ADDA-6E81-DADE-275D354C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1DC5FB2-E795-6FC2-BA3D-C3C0DF7C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8ADAF85A-DCDD-BA94-ED53-C2D729B67427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E529525F-3094-4E9A-26E8-B925252784AB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Pop Quiz!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3EC4-7A49-C96C-1849-6376BBACD1D6}"/>
              </a:ext>
            </a:extLst>
          </p:cNvPr>
          <p:cNvSpPr txBox="1"/>
          <p:nvPr/>
        </p:nvSpPr>
        <p:spPr>
          <a:xfrm>
            <a:off x="620889" y="2512161"/>
            <a:ext cx="647229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If a taxpayer sells cryptocurrency during the tax year, is that out of scope for the VITA program? </a:t>
            </a:r>
          </a:p>
          <a:p>
            <a:endParaRPr lang="en-US" sz="2400"/>
          </a:p>
          <a:p>
            <a:r>
              <a:rPr lang="en-US" sz="2400"/>
              <a:t>Yes</a:t>
            </a:r>
            <a:endParaRPr lang="en-US"/>
          </a:p>
          <a:p>
            <a:r>
              <a:rPr lang="en-US" sz="240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622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FA88-3F52-57A0-C662-AD48EE55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FF131F5D-7BCE-1792-8E60-0634519B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B1896891-05A2-0276-96F2-1C219A591299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5A58778F-236A-DABE-4B95-A59E31DA04A8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Pop Quiz!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AFD85-21F9-0F7D-12FC-0DF2BFB1BE0D}"/>
              </a:ext>
            </a:extLst>
          </p:cNvPr>
          <p:cNvSpPr txBox="1"/>
          <p:nvPr/>
        </p:nvSpPr>
        <p:spPr>
          <a:xfrm>
            <a:off x="620889" y="2512161"/>
            <a:ext cx="647229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If a taxpayer sells cryptocurrency during the tax year, is that out of scope for the VITA program? </a:t>
            </a:r>
          </a:p>
          <a:p>
            <a:endParaRPr lang="en-US" sz="2400"/>
          </a:p>
          <a:p>
            <a:r>
              <a:rPr lang="en-US" sz="2400" b="1"/>
              <a:t>Yes</a:t>
            </a:r>
          </a:p>
          <a:p>
            <a:r>
              <a:rPr lang="en-US" sz="2400"/>
              <a:t>No</a:t>
            </a:r>
          </a:p>
          <a:p>
            <a:endParaRPr lang="en-US" sz="2400"/>
          </a:p>
          <a:p>
            <a:r>
              <a:rPr lang="en-US" sz="2400"/>
              <a:t>We </a:t>
            </a:r>
            <a:r>
              <a:rPr lang="en-US" sz="2400" b="1" u="sng"/>
              <a:t>CANNOT </a:t>
            </a:r>
            <a:r>
              <a:rPr lang="en-US" sz="2400"/>
              <a:t>perform tax services for clients who sold cryptocurrency. Be sure to ask the client about this during the intake process!</a:t>
            </a:r>
          </a:p>
        </p:txBody>
      </p:sp>
    </p:spTree>
    <p:extLst>
      <p:ext uri="{BB962C8B-B14F-4D97-AF65-F5344CB8AC3E}">
        <p14:creationId xmlns:p14="http://schemas.microsoft.com/office/powerpoint/2010/main" val="360157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A4CB-E0B5-66DD-E854-8D622EC6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C49B3DEF-39F9-BFF0-B6A4-698A9C819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6760BE13-F125-011C-1D4D-DB452FFE07FB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96B47558-7E0B-8528-AE89-624D2C577BCD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Pop Quiz!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20C8E-A626-464B-7910-8C45B1A49AEC}"/>
              </a:ext>
            </a:extLst>
          </p:cNvPr>
          <p:cNvSpPr txBox="1"/>
          <p:nvPr/>
        </p:nvSpPr>
        <p:spPr>
          <a:xfrm>
            <a:off x="620889" y="2512161"/>
            <a:ext cx="64722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What are the two things required for us to prepare a client's tax return?</a:t>
            </a:r>
          </a:p>
        </p:txBody>
      </p:sp>
    </p:spTree>
    <p:extLst>
      <p:ext uri="{BB962C8B-B14F-4D97-AF65-F5344CB8AC3E}">
        <p14:creationId xmlns:p14="http://schemas.microsoft.com/office/powerpoint/2010/main" val="374580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FEFF-614F-229A-4124-393A2F2F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1D2347FA-A4EB-D8EF-ACF4-FF59B15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38B42F21-771C-19F4-FAF6-B1D16A9B750C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A167077-8D52-4830-030D-75C775D8EC4C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Pop Quiz!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3C9B9-B4B0-0715-068E-E3DA5D1D73E0}"/>
              </a:ext>
            </a:extLst>
          </p:cNvPr>
          <p:cNvSpPr txBox="1"/>
          <p:nvPr/>
        </p:nvSpPr>
        <p:spPr>
          <a:xfrm>
            <a:off x="620889" y="2512161"/>
            <a:ext cx="647229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What are the two things required for us to prepare a client's tax return?</a:t>
            </a:r>
          </a:p>
          <a:p>
            <a:endParaRPr lang="en-US" sz="2400"/>
          </a:p>
          <a:p>
            <a:r>
              <a:rPr lang="en-US" sz="2400" b="1"/>
              <a:t>A valid Photo ID and the SSN/ITIN of the taxpayer(s).</a:t>
            </a:r>
          </a:p>
        </p:txBody>
      </p:sp>
    </p:spTree>
    <p:extLst>
      <p:ext uri="{BB962C8B-B14F-4D97-AF65-F5344CB8AC3E}">
        <p14:creationId xmlns:p14="http://schemas.microsoft.com/office/powerpoint/2010/main" val="218379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FC87E-2C20-8FF1-0ACF-332C2984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Agenda</a:t>
            </a:r>
            <a:endParaRPr lang="en-US" sz="32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Content Placeholder 7" descr="VOLUNTEERING | msu-vita">
            <a:extLst>
              <a:ext uri="{FF2B5EF4-FFF2-40B4-BE49-F238E27FC236}">
                <a16:creationId xmlns:a16="http://schemas.microsoft.com/office/drawing/2014/main" id="{34BFAD3F-AFE9-BB9E-27D9-78A9286A5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9E32BF02-3438-D7F7-5986-580F5778A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075752"/>
              </p:ext>
            </p:extLst>
          </p:nvPr>
        </p:nvGraphicFramePr>
        <p:xfrm>
          <a:off x="3046896" y="2300494"/>
          <a:ext cx="8715514" cy="405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86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8E566-FF7F-303A-7C1E-718849408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7E21-49AE-51D9-FC3D-91FBF0A2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02" y="1715260"/>
            <a:ext cx="10515600" cy="2852737"/>
          </a:xfrm>
        </p:spPr>
        <p:txBody>
          <a:bodyPr/>
          <a:lstStyle/>
          <a:p>
            <a:r>
              <a:rPr lang="en-US"/>
              <a:t>Basic Tax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07255-E1EA-1556-8589-A755531D3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502" y="456185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2025-2026</a:t>
            </a:r>
          </a:p>
        </p:txBody>
      </p:sp>
      <p:pic>
        <p:nvPicPr>
          <p:cNvPr id="5" name="Content Placeholder 7" descr="VOLUNTEERING | msu-vita">
            <a:extLst>
              <a:ext uri="{FF2B5EF4-FFF2-40B4-BE49-F238E27FC236}">
                <a16:creationId xmlns:a16="http://schemas.microsoft.com/office/drawing/2014/main" id="{2A91802C-2111-720C-F771-019FF9CA5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71" y="151"/>
            <a:ext cx="3984798" cy="1800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293291-C521-1D09-39A5-0CDE977B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173E9-D11B-B658-9D77-1C2F7E0B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E65228CF-6E88-20D9-6C6D-EB50E031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DDCA022-228C-7F65-CE55-17C5C994654C}"/>
              </a:ext>
            </a:extLst>
          </p:cNvPr>
          <p:cNvSpPr/>
          <p:nvPr/>
        </p:nvSpPr>
        <p:spPr>
          <a:xfrm>
            <a:off x="618434" y="596349"/>
            <a:ext cx="4973071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DDB88-9318-8EAD-FFE7-68168A5920A6}"/>
              </a:ext>
            </a:extLst>
          </p:cNvPr>
          <p:cNvSpPr txBox="1"/>
          <p:nvPr/>
        </p:nvSpPr>
        <p:spPr>
          <a:xfrm>
            <a:off x="864598" y="1002747"/>
            <a:ext cx="419358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W-2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C043D-52C0-5564-CAF9-A00F58B233DA}"/>
              </a:ext>
            </a:extLst>
          </p:cNvPr>
          <p:cNvSpPr txBox="1"/>
          <p:nvPr/>
        </p:nvSpPr>
        <p:spPr>
          <a:xfrm>
            <a:off x="632973" y="1992899"/>
            <a:ext cx="4983177" cy="6021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444444"/>
                </a:solidFill>
                <a:ea typeface="+mn-lt"/>
                <a:cs typeface="+mn-lt"/>
              </a:rPr>
              <a:t>Shows your yearly wages and the taxes withheld from your pay.</a:t>
            </a:r>
            <a:endParaRPr lang="en-US">
              <a:solidFill>
                <a:srgbClr val="444444"/>
              </a:solidFill>
              <a:latin typeface="Aptos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endParaRPr lang="en-US" sz="600">
              <a:solidFill>
                <a:srgbClr val="444444"/>
              </a:solidFill>
              <a:latin typeface="Aptos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(B)</a:t>
            </a: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 Employer Identification Number </a:t>
            </a:r>
            <a:endParaRPr lang="en-US" b="1">
              <a:solidFill>
                <a:srgbClr val="000000"/>
              </a:solidFill>
              <a:latin typeface="Aptos" panose="02110004020202020204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(1)</a:t>
            </a: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 Total Income earned throughout the year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(4 &amp; 6)</a:t>
            </a: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  FICA Tax deductions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444444"/>
                </a:solidFill>
                <a:ea typeface="+mn-lt"/>
                <a:cs typeface="+mn-lt"/>
              </a:rPr>
              <a:t>1.45% for Medicare</a:t>
            </a:r>
            <a:endParaRPr lang="en-US">
              <a:solidFill>
                <a:srgbClr val="444444"/>
              </a:solidFill>
              <a:latin typeface="Aptos"/>
              <a:ea typeface="Calibri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444444"/>
                </a:solidFill>
                <a:latin typeface="Aptos"/>
                <a:ea typeface="Calibri"/>
                <a:cs typeface="Arial"/>
              </a:rPr>
              <a:t>6.2% for Social Security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(2, 16, and Other)</a:t>
            </a: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 Tax Withholdings:</a:t>
            </a:r>
            <a:endParaRPr lang="en-US"/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Federal 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State 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Local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2400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  <a:p>
            <a:pPr marL="685800" lvl="1" indent="-228600">
              <a:lnSpc>
                <a:spcPct val="200000"/>
              </a:lnSpc>
              <a:buFont typeface="Courier New"/>
              <a:buChar char="o"/>
            </a:pPr>
            <a:endParaRPr lang="en-US" sz="2500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</p:txBody>
      </p:sp>
      <p:pic>
        <p:nvPicPr>
          <p:cNvPr id="2" name="Picture 1" descr="W-2 Form 2024 Fillable - Amalee Joanne">
            <a:extLst>
              <a:ext uri="{FF2B5EF4-FFF2-40B4-BE49-F238E27FC236}">
                <a16:creationId xmlns:a16="http://schemas.microsoft.com/office/drawing/2014/main" id="{0AC0CBC0-AF35-3776-75AF-7861190C6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93" t="7027" r="5735" b="3423"/>
          <a:stretch>
            <a:fillRect/>
          </a:stretch>
        </p:blipFill>
        <p:spPr>
          <a:xfrm>
            <a:off x="5595258" y="2220148"/>
            <a:ext cx="6348232" cy="4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2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0C13-2A29-0F4C-A9E8-3BEB3796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EE1CCF67-E4D0-FCAF-8762-02F12975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B668002-1DE0-2F54-7B19-73E28AED5486}"/>
              </a:ext>
            </a:extLst>
          </p:cNvPr>
          <p:cNvSpPr/>
          <p:nvPr/>
        </p:nvSpPr>
        <p:spPr>
          <a:xfrm>
            <a:off x="618434" y="596349"/>
            <a:ext cx="4973071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016C9-A4C7-BDDF-5977-D21828E51206}"/>
              </a:ext>
            </a:extLst>
          </p:cNvPr>
          <p:cNvSpPr txBox="1"/>
          <p:nvPr/>
        </p:nvSpPr>
        <p:spPr>
          <a:xfrm>
            <a:off x="864598" y="1002747"/>
            <a:ext cx="419358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09324-AE4D-97FE-798C-B0B087237387}"/>
              </a:ext>
            </a:extLst>
          </p:cNvPr>
          <p:cNvSpPr txBox="1"/>
          <p:nvPr/>
        </p:nvSpPr>
        <p:spPr>
          <a:xfrm>
            <a:off x="616226" y="2283513"/>
            <a:ext cx="5643600" cy="4378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Reports distributions (money paid out) from retirement accounts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Common sources include pensions, annuities, 401(k)s, IRAs, and insurance contracts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Shows how much money was paid to the taxpayer for the year, how much of that money is taxable, and taxes withheld for those payments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i="1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</p:txBody>
      </p:sp>
      <p:pic>
        <p:nvPicPr>
          <p:cNvPr id="3074" name="Picture 2" descr="Empower Retirement Tax Forms 1099-R at Debra Schaper blog">
            <a:extLst>
              <a:ext uri="{FF2B5EF4-FFF2-40B4-BE49-F238E27FC236}">
                <a16:creationId xmlns:a16="http://schemas.microsoft.com/office/drawing/2014/main" id="{F75FD5EB-31DC-BD93-7AD2-322CACAB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76" y="2283513"/>
            <a:ext cx="5115343" cy="34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26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8E93-D74A-DEC3-342C-9F1089A54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2BDED0B0-E8F7-A097-DCE0-0C9E6848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1769BD4-31A5-94BC-676E-C07B462C5BC9}"/>
              </a:ext>
            </a:extLst>
          </p:cNvPr>
          <p:cNvSpPr/>
          <p:nvPr/>
        </p:nvSpPr>
        <p:spPr>
          <a:xfrm>
            <a:off x="618434" y="596349"/>
            <a:ext cx="4973071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8BAE2-DCC0-2FC9-9AB9-9367FE399015}"/>
              </a:ext>
            </a:extLst>
          </p:cNvPr>
          <p:cNvSpPr txBox="1"/>
          <p:nvPr/>
        </p:nvSpPr>
        <p:spPr>
          <a:xfrm>
            <a:off x="864598" y="1002747"/>
            <a:ext cx="419358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8B45A-F4B2-C6D4-5C2B-E88D306EA643}"/>
              </a:ext>
            </a:extLst>
          </p:cNvPr>
          <p:cNvSpPr txBox="1"/>
          <p:nvPr/>
        </p:nvSpPr>
        <p:spPr>
          <a:xfrm>
            <a:off x="616226" y="2283513"/>
            <a:ext cx="5643600" cy="3741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Reports certain types of government payments received during the tax year.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Commonly used to report unemployment compensation and tax refunds from state &amp; local governments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Summarizes any taxable government payments you received and any taxes withheld from them. </a:t>
            </a:r>
          </a:p>
          <a:p>
            <a:pPr lvl="1">
              <a:lnSpc>
                <a:spcPct val="150000"/>
              </a:lnSpc>
            </a:pPr>
            <a:endParaRPr lang="en-US" sz="2000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</p:txBody>
      </p:sp>
      <p:pic>
        <p:nvPicPr>
          <p:cNvPr id="2050" name="Picture 2" descr="IRS Form 1099-G Instructions - Certain Government Payments">
            <a:extLst>
              <a:ext uri="{FF2B5EF4-FFF2-40B4-BE49-F238E27FC236}">
                <a16:creationId xmlns:a16="http://schemas.microsoft.com/office/drawing/2014/main" id="{70C27890-E162-2322-A420-28A2717B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3416"/>
            <a:ext cx="5689602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1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43CB1-BEAB-F596-D8D1-9CFDBA8E2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2A21E975-C3A0-945D-6693-ABBB40D5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2E622C5-0746-74CF-3B50-F9A642335017}"/>
              </a:ext>
            </a:extLst>
          </p:cNvPr>
          <p:cNvSpPr/>
          <p:nvPr/>
        </p:nvSpPr>
        <p:spPr>
          <a:xfrm>
            <a:off x="618434" y="596349"/>
            <a:ext cx="4973071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F1ABB-C6CA-7B7C-74E2-5FA8FD443AE6}"/>
              </a:ext>
            </a:extLst>
          </p:cNvPr>
          <p:cNvSpPr txBox="1"/>
          <p:nvPr/>
        </p:nvSpPr>
        <p:spPr>
          <a:xfrm>
            <a:off x="864598" y="1002747"/>
            <a:ext cx="419358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SSA-1099/1042-S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2C7CD-F233-A208-52EB-F8EF19F6432A}"/>
              </a:ext>
            </a:extLst>
          </p:cNvPr>
          <p:cNvSpPr txBox="1"/>
          <p:nvPr/>
        </p:nvSpPr>
        <p:spPr>
          <a:xfrm>
            <a:off x="616226" y="2283513"/>
            <a:ext cx="5630900" cy="53020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Sent to people who received Social Security benefits during the year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Reports the total amount of benefits received, benefits repaid (if any), and Medicare premiums deducted from checks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Used to figure out if social security benefits are taxable (not all are)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If the taxpayer does not provide a social security card during the intake process, this can be used to input their SSN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i="1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</p:txBody>
      </p:sp>
      <p:pic>
        <p:nvPicPr>
          <p:cNvPr id="8" name="Picture 7" descr="SSA - POMS: GN 05002.300 - Examples of Completed SSA-1099s - 02/02/2017">
            <a:extLst>
              <a:ext uri="{FF2B5EF4-FFF2-40B4-BE49-F238E27FC236}">
                <a16:creationId xmlns:a16="http://schemas.microsoft.com/office/drawing/2014/main" id="{D4996AF3-0E40-4406-9057-7BD851AD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719" y="1711575"/>
            <a:ext cx="4775200" cy="467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91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6193-6825-601C-9B0C-79D88F233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9D2CF4F0-AECC-9E38-A508-C3F68CB4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F0A9ABC-EC35-E9BD-2F97-642F84C225F7}"/>
              </a:ext>
            </a:extLst>
          </p:cNvPr>
          <p:cNvSpPr/>
          <p:nvPr/>
        </p:nvSpPr>
        <p:spPr>
          <a:xfrm>
            <a:off x="618434" y="596349"/>
            <a:ext cx="4973071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24923-3998-75E1-2357-B8BB73DBAD2E}"/>
              </a:ext>
            </a:extLst>
          </p:cNvPr>
          <p:cNvSpPr txBox="1"/>
          <p:nvPr/>
        </p:nvSpPr>
        <p:spPr>
          <a:xfrm>
            <a:off x="864598" y="1002747"/>
            <a:ext cx="419358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1099-DIV</a:t>
            </a:r>
          </a:p>
        </p:txBody>
      </p:sp>
      <p:pic>
        <p:nvPicPr>
          <p:cNvPr id="2" name="Picture 1" descr="A red and white form with numbers and text&#10;&#10;AI-generated content may be incorrect.">
            <a:extLst>
              <a:ext uri="{FF2B5EF4-FFF2-40B4-BE49-F238E27FC236}">
                <a16:creationId xmlns:a16="http://schemas.microsoft.com/office/drawing/2014/main" id="{73D4D7ED-B397-0345-01EA-42207569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79" t="3075" r="3640" b="1070"/>
          <a:stretch>
            <a:fillRect/>
          </a:stretch>
        </p:blipFill>
        <p:spPr>
          <a:xfrm>
            <a:off x="5595203" y="2172000"/>
            <a:ext cx="6257634" cy="4302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14737-6C1A-C96B-6BD6-191C1ACBCBF8}"/>
              </a:ext>
            </a:extLst>
          </p:cNvPr>
          <p:cNvSpPr txBox="1"/>
          <p:nvPr/>
        </p:nvSpPr>
        <p:spPr>
          <a:xfrm>
            <a:off x="620858" y="1996485"/>
            <a:ext cx="4723200" cy="4819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300">
                <a:solidFill>
                  <a:srgbClr val="1B1B1B"/>
                </a:solidFill>
                <a:latin typeface="Aptos Display"/>
                <a:ea typeface="Source Sans Pro"/>
              </a:rPr>
              <a:t>Form 1099-DIV is used by banks and other financial institutions to report dividends and other distributions to taxpayers and to the IRS.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300">
                <a:solidFill>
                  <a:srgbClr val="1B1B1B"/>
                </a:solidFill>
                <a:ea typeface="+mn-lt"/>
                <a:cs typeface="+mn-lt"/>
              </a:rPr>
              <a:t>Used for dividends and capital gain distributions from investments like stocks or mutual funds</a:t>
            </a:r>
            <a:endParaRPr lang="en-US" sz="2300">
              <a:solidFill>
                <a:srgbClr val="1B1B1B"/>
              </a:solidFill>
              <a:latin typeface="Aptos Display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48228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66FF9-8C41-C93C-C07B-98CF62543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DDFFCDED-08AB-BD97-A3F8-19AD6180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C2C6447-FFD4-F8D7-F2B1-A7C981E80D84}"/>
              </a:ext>
            </a:extLst>
          </p:cNvPr>
          <p:cNvSpPr/>
          <p:nvPr/>
        </p:nvSpPr>
        <p:spPr>
          <a:xfrm>
            <a:off x="618434" y="596349"/>
            <a:ext cx="4973071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D5F62-9C25-48B4-E85B-372BDF6B2DCD}"/>
              </a:ext>
            </a:extLst>
          </p:cNvPr>
          <p:cNvSpPr txBox="1"/>
          <p:nvPr/>
        </p:nvSpPr>
        <p:spPr>
          <a:xfrm>
            <a:off x="864598" y="1002747"/>
            <a:ext cx="419358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1099-INT</a:t>
            </a:r>
          </a:p>
        </p:txBody>
      </p:sp>
      <p:pic>
        <p:nvPicPr>
          <p:cNvPr id="5" name="Picture 4" descr="A red and white form with text&#10;&#10;AI-generated content may be incorrect.">
            <a:extLst>
              <a:ext uri="{FF2B5EF4-FFF2-40B4-BE49-F238E27FC236}">
                <a16:creationId xmlns:a16="http://schemas.microsoft.com/office/drawing/2014/main" id="{7FB84268-B9EE-2294-727E-DD76F97C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62" y="1988951"/>
            <a:ext cx="6792514" cy="4688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DC2BA-9745-50F0-D660-4C45A5512659}"/>
              </a:ext>
            </a:extLst>
          </p:cNvPr>
          <p:cNvSpPr txBox="1"/>
          <p:nvPr/>
        </p:nvSpPr>
        <p:spPr>
          <a:xfrm>
            <a:off x="514027" y="1999282"/>
            <a:ext cx="4693403" cy="4819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300">
                <a:latin typeface="Aptos Display"/>
              </a:rPr>
              <a:t>Form 1099-INT is used by banks, credit unions, and other financial institutions to report interest income you've earned during the year.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300">
                <a:latin typeface="Aptos Display"/>
              </a:rPr>
              <a:t> If you received $10 or more in interest from a single institution, you'll get this form by January 31 of the following year.</a:t>
            </a:r>
          </a:p>
        </p:txBody>
      </p:sp>
    </p:spTree>
    <p:extLst>
      <p:ext uri="{BB962C8B-B14F-4D97-AF65-F5344CB8AC3E}">
        <p14:creationId xmlns:p14="http://schemas.microsoft.com/office/powerpoint/2010/main" val="85682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A0760-03D2-46EC-CDF6-987C9E9A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A4617E85-6B29-B5EA-C91F-A0C70DEB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9095DD4-7F57-CE2E-7658-2E36E96FEC42}"/>
              </a:ext>
            </a:extLst>
          </p:cNvPr>
          <p:cNvSpPr/>
          <p:nvPr/>
        </p:nvSpPr>
        <p:spPr>
          <a:xfrm>
            <a:off x="618434" y="596349"/>
            <a:ext cx="4973071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658F3-5B9C-9F5D-8655-48C761EDBCA1}"/>
              </a:ext>
            </a:extLst>
          </p:cNvPr>
          <p:cNvSpPr txBox="1"/>
          <p:nvPr/>
        </p:nvSpPr>
        <p:spPr>
          <a:xfrm>
            <a:off x="864598" y="1002747"/>
            <a:ext cx="419358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1098-T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5FDBF-EB80-A920-B9E4-0D4DEEC26AD2}"/>
              </a:ext>
            </a:extLst>
          </p:cNvPr>
          <p:cNvSpPr txBox="1"/>
          <p:nvPr/>
        </p:nvSpPr>
        <p:spPr>
          <a:xfrm>
            <a:off x="614668" y="2114301"/>
            <a:ext cx="646349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Aptos Display"/>
              </a:rPr>
              <a:t>Sent to college students (or their parents) by the school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200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ptos Display"/>
              </a:rPr>
              <a:t>Reports qualified tuition and related education expenses paid during the year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ptos Display"/>
              </a:rPr>
              <a:t>Shows scholarships or grants received, which may reduce the amount of eligible expenses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ptos Display"/>
              </a:rPr>
              <a:t>It does not show how much money was actually paid out-of-pocket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ptos Display"/>
              </a:rPr>
              <a:t>Used to determine if the taxpayer qualifies for educational tax credits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>
                <a:latin typeface="Aptos Display"/>
              </a:rPr>
              <a:t>We will talk more about these next week</a:t>
            </a:r>
          </a:p>
        </p:txBody>
      </p:sp>
      <p:pic>
        <p:nvPicPr>
          <p:cNvPr id="2" name="Picture 1" descr="What are 1098-T Forms used for? | 1098-T Instructions">
            <a:extLst>
              <a:ext uri="{FF2B5EF4-FFF2-40B4-BE49-F238E27FC236}">
                <a16:creationId xmlns:a16="http://schemas.microsoft.com/office/drawing/2014/main" id="{4BE8F0D7-5206-3204-1A23-061B36A7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8" r="304" b="676"/>
          <a:stretch>
            <a:fillRect/>
          </a:stretch>
        </p:blipFill>
        <p:spPr>
          <a:xfrm>
            <a:off x="7067911" y="2585776"/>
            <a:ext cx="4612331" cy="21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8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E03CA-69FE-5D6E-9E0B-F1E10DBC6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A524-39FA-E14F-8333-211F663D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02" y="1715260"/>
            <a:ext cx="9389166" cy="2852737"/>
          </a:xfrm>
        </p:spPr>
        <p:txBody>
          <a:bodyPr/>
          <a:lstStyle/>
          <a:p>
            <a:r>
              <a:rPr lang="en-US"/>
              <a:t>Inputting Tax Forms Into TaxSlayer Pro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99D7A-5E26-746C-C8EE-B10AFB3A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502" y="456185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2025-2026</a:t>
            </a:r>
          </a:p>
        </p:txBody>
      </p:sp>
      <p:pic>
        <p:nvPicPr>
          <p:cNvPr id="5" name="Content Placeholder 7" descr="VOLUNTEERING | msu-vita">
            <a:extLst>
              <a:ext uri="{FF2B5EF4-FFF2-40B4-BE49-F238E27FC236}">
                <a16:creationId xmlns:a16="http://schemas.microsoft.com/office/drawing/2014/main" id="{79268B83-BCAE-7F67-CEB6-AC15066F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71" y="151"/>
            <a:ext cx="3984798" cy="1800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C2713D-20C7-A83F-6F86-1ABC7141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7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DE73-9ACD-CAD9-8244-03E6A8926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E168BFF0-9023-CE64-A3CF-290AA0D4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12C420B0-3287-4D47-01A3-0A62C3518987}"/>
              </a:ext>
            </a:extLst>
          </p:cNvPr>
          <p:cNvSpPr/>
          <p:nvPr/>
        </p:nvSpPr>
        <p:spPr>
          <a:xfrm>
            <a:off x="627399" y="399125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C16150E2-0FE1-88C2-2903-5399606CB39F}"/>
              </a:ext>
            </a:extLst>
          </p:cNvPr>
          <p:cNvSpPr txBox="1"/>
          <p:nvPr/>
        </p:nvSpPr>
        <p:spPr>
          <a:xfrm>
            <a:off x="943243" y="805781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W-2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F4E3C-2AD9-5CBF-C324-A69FDB578153}"/>
              </a:ext>
            </a:extLst>
          </p:cNvPr>
          <p:cNvSpPr txBox="1"/>
          <p:nvPr/>
        </p:nvSpPr>
        <p:spPr>
          <a:xfrm>
            <a:off x="614576" y="2032164"/>
            <a:ext cx="11115791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Enter Employer EIN </a:t>
            </a: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(Section - b)</a:t>
            </a:r>
            <a:endParaRPr lang="en-US" sz="2000"/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Enter Business Name </a:t>
            </a: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(Section - c)</a:t>
            </a:r>
            <a:endParaRPr lang="en-US" sz="2000"/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Enter Company Information </a:t>
            </a: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(Address, Zip Code, City, State)</a:t>
            </a: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Enter Wages and Federal Withholding </a:t>
            </a: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(Boxes 1-11)</a:t>
            </a:r>
            <a:endParaRPr lang="en-US" sz="2000"/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Enter Information from Box 12 &amp; 14 into the software, </a:t>
            </a: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(Boxes 12 &amp;14)</a:t>
            </a: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Verify FICA Withholdings and Wages Match W-2 </a:t>
            </a:r>
            <a:endParaRPr lang="en-US" sz="2000" b="1"/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Make corrections if needed.</a:t>
            </a:r>
            <a:endParaRPr lang="en-US" sz="2000"/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Enter Michigan (MI) State Withholdings &amp; Other Info </a:t>
            </a: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(Boxes 15-17 + Employers State ID Number)</a:t>
            </a:r>
            <a:endParaRPr lang="en-US" sz="2000"/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Sometimes the State employer EIN differs from the Federal EIN. Confirm that the EIN matches the W-2.</a:t>
            </a:r>
            <a:endParaRPr lang="en-US" sz="2000">
              <a:solidFill>
                <a:srgbClr val="000000"/>
              </a:solidFill>
              <a:latin typeface="Aptos Display"/>
              <a:ea typeface="+mn-lt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Enter Locality Withholdings *if applicable, </a:t>
            </a: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(Boxes 19-20)</a:t>
            </a:r>
            <a:endParaRPr lang="en-US" sz="2000">
              <a:solidFill>
                <a:srgbClr val="000000"/>
              </a:solidFill>
              <a:latin typeface="Aptos Display"/>
              <a:ea typeface="+mn-lt"/>
              <a:cs typeface="Arial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Tax software does not allow inputting more than one locality at a time.</a:t>
            </a:r>
            <a:endParaRPr lang="en-US" sz="2000">
              <a:latin typeface="Aptos Display"/>
            </a:endParaRP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latin typeface="Aptos Display"/>
                <a:ea typeface="+mn-lt"/>
                <a:cs typeface="Arial"/>
              </a:rPr>
              <a:t>If multiple localities exist, enter the non-resident locality withholding first. 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If the W-2 lists multiple states, create another State section for each.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If multiple localities are listed, include only the non-resident locality.</a:t>
            </a:r>
            <a:endParaRPr lang="en-US"/>
          </a:p>
          <a:p>
            <a:pPr marL="800100" lvl="1" indent="-342900">
              <a:buFont typeface="Courier New"/>
              <a:buChar char="o"/>
            </a:pPr>
            <a:endParaRPr lang="en-US" sz="2000" b="1">
              <a:solidFill>
                <a:srgbClr val="1B1B1B"/>
              </a:solidFill>
              <a:latin typeface="Aptos Display"/>
              <a:cs typeface="Arial"/>
            </a:endParaRPr>
          </a:p>
          <a:p>
            <a:pPr marL="342900" indent="-342900">
              <a:buAutoNum type="arabicPeriod"/>
            </a:pPr>
            <a:endParaRPr lang="en-US" sz="2000">
              <a:solidFill>
                <a:srgbClr val="1B1B1B"/>
              </a:solidFill>
              <a:latin typeface="Aptos Displ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85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63E1-6FAC-6669-8B9B-7A45567A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02" y="1715260"/>
            <a:ext cx="10515600" cy="2852737"/>
          </a:xfrm>
        </p:spPr>
        <p:txBody>
          <a:bodyPr/>
          <a:lstStyle/>
          <a:p>
            <a:r>
              <a:rPr lang="en-US"/>
              <a:t>Intake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6216A-0287-C581-C156-C2E429C9E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502" y="456185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2025-2026</a:t>
            </a:r>
          </a:p>
        </p:txBody>
      </p:sp>
      <p:pic>
        <p:nvPicPr>
          <p:cNvPr id="5" name="Content Placeholder 7" descr="VOLUNTEERING | msu-vita">
            <a:extLst>
              <a:ext uri="{FF2B5EF4-FFF2-40B4-BE49-F238E27FC236}">
                <a16:creationId xmlns:a16="http://schemas.microsoft.com/office/drawing/2014/main" id="{F44210C4-845E-746A-A343-5E74CB7D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71" y="151"/>
            <a:ext cx="3984798" cy="1800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127F93-3EBD-D272-E82B-2506AACE8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E60CD-D4A0-AB25-ADAE-E1B3B267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B8DDF2CC-C0D7-3994-3B53-736AB6B2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490B5282-1162-7B9C-2D29-F71252BEF178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0297190A-5DA4-EE8C-AE89-52FF099C885B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1099-R  </a:t>
            </a:r>
            <a:endParaRPr lang="en-US" sz="3200" b="1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53566-629C-5087-C9C0-2B188705611E}"/>
              </a:ext>
            </a:extLst>
          </p:cNvPr>
          <p:cNvSpPr txBox="1"/>
          <p:nvPr/>
        </p:nvSpPr>
        <p:spPr>
          <a:xfrm>
            <a:off x="622770" y="2306696"/>
            <a:ext cx="1111579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Whether 1099-R is Standard, Substitute, or Correct 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(Almost all the time Standard)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 Name</a:t>
            </a:r>
            <a:endParaRPr lang="en-US" sz="2000" b="1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 ID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Other Payer Information 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(County, Address, Zip Code, City, State)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Gross Distribution (Box 1)</a:t>
            </a: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</a:rPr>
              <a:t>Enter Taxable Amount *if applicable </a:t>
            </a:r>
            <a:r>
              <a:rPr lang="en-US" sz="2000">
                <a:solidFill>
                  <a:srgbClr val="1B1B1B"/>
                </a:solidFill>
              </a:rPr>
              <a:t>(Box 2)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</a:rPr>
              <a:t>If no amount appears in Box 2, and "Taxable amount not determined" is checked, please follow the instructions listed on Better Impact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</a:rPr>
              <a:t>Enter any remaining information into the correct boxes in </a:t>
            </a:r>
            <a:r>
              <a:rPr lang="en-US" sz="2000" b="1" err="1">
                <a:solidFill>
                  <a:srgbClr val="1B1B1B"/>
                </a:solidFill>
              </a:rPr>
              <a:t>Taxslayer</a:t>
            </a:r>
            <a:r>
              <a:rPr lang="en-US" sz="2000" b="1">
                <a:solidFill>
                  <a:srgbClr val="1B1B1B"/>
                </a:solidFill>
              </a:rPr>
              <a:t> Pro</a:t>
            </a:r>
          </a:p>
          <a:p>
            <a:pPr marL="342900" indent="-342900">
              <a:buFontTx/>
              <a:buAutoNum type="arabicPeriod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2646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86B54-4B64-16F7-516C-92169176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29462BE9-7355-572B-0BBE-869D4D96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5BF04790-22B0-E0DE-19FA-799A5F664418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07EDB6E3-0F7E-E5C2-705B-416CAC7F6770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1099-G  </a:t>
            </a:r>
            <a:endParaRPr lang="en-US" sz="3200" b="1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2E2BC-D157-295E-DBF3-FE9CFF402A59}"/>
              </a:ext>
            </a:extLst>
          </p:cNvPr>
          <p:cNvSpPr txBox="1"/>
          <p:nvPr/>
        </p:nvSpPr>
        <p:spPr>
          <a:xfrm>
            <a:off x="622770" y="2306696"/>
            <a:ext cx="1111579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Select whether the 1099-G is for Unemployment Compensation or for State &amp; Local Tax Refunds</a:t>
            </a: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 ID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 Name</a:t>
            </a:r>
            <a:endParaRPr lang="en-US" sz="2000" b="1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Other Payer Information 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(County, Address, Zip Code, City, State)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Unemployment Compensation (Box 1) or State &amp; Local Tax Refunds, Credits or Offsets (Box 2)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the amount of Federal Tax Withheld</a:t>
            </a: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</a:rPr>
              <a:t>Enter the amount of Taxable Grants </a:t>
            </a: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</a:rPr>
              <a:t>Enter the state information and the amount of State Tax Withheld </a:t>
            </a: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1B1B1B"/>
                </a:solidFill>
              </a:rPr>
              <a:t>Enter any remaining information into the correct boxes in TaxSlayer Pro</a:t>
            </a:r>
          </a:p>
          <a:p>
            <a:pPr marL="342900" indent="-342900">
              <a:buFontTx/>
              <a:buAutoNum type="arabicPeriod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6143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BC47B-2CC7-85C7-93B8-99CDFAC2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66AC53A-2513-C3A7-4173-E18AAD5D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9E60A342-864B-4DC6-C3AB-215B93B11C1E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115F27C0-5D70-A984-8005-690FD183DED9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SSA-1099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8A054-2D46-A623-FA78-20227DA80800}"/>
              </a:ext>
            </a:extLst>
          </p:cNvPr>
          <p:cNvSpPr txBox="1"/>
          <p:nvPr/>
        </p:nvSpPr>
        <p:spPr>
          <a:xfrm>
            <a:off x="622770" y="2306696"/>
            <a:ext cx="11115791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Match Boxes from each Form SSA-1099 with the corresponding sections in </a:t>
            </a:r>
            <a:r>
              <a:rPr lang="en-US" sz="2000" b="1" err="1">
                <a:solidFill>
                  <a:srgbClr val="1B1B1B"/>
                </a:solidFill>
                <a:ea typeface="+mn-lt"/>
                <a:cs typeface="+mn-lt"/>
              </a:rPr>
              <a:t>TaxSlayerPro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 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(or any applicable boxes shown on the SSA-1099). (Boxes 5 &amp; 6)</a:t>
            </a: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Voluntary Tax Withholdings 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(Box 6)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These are similar to federal withholdings on a W-2.</a:t>
            </a:r>
            <a:endParaRPr lang="en-US" sz="2000" b="1">
              <a:solidFill>
                <a:srgbClr val="000000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Total Medicare Premiums If applicable</a:t>
            </a:r>
            <a:endParaRPr lang="en-US" sz="2000" b="1">
              <a:solidFill>
                <a:srgbClr val="000000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Use the Worksheet box if needed to enter any premiums or other deductions taken directly from benefits.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endParaRPr lang="en-US" b="1">
              <a:solidFill>
                <a:srgbClr val="1B1B1B"/>
              </a:solidFill>
              <a:latin typeface="Aptos Displ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714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5DF5F-D872-B58F-EFEA-9F433C2D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CDD7C6AE-19B2-0DE2-47DB-86DAFD52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FD5534D0-A2E9-E198-A836-E50D9712D754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AE2DFE7D-54B8-E751-FA34-2B2528FEE34F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1099-DIV</a:t>
            </a:r>
            <a:endParaRPr lang="en-US" sz="3200" b="1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03CD5-856B-DD96-FB30-C9ED5E228A59}"/>
              </a:ext>
            </a:extLst>
          </p:cNvPr>
          <p:cNvSpPr txBox="1"/>
          <p:nvPr/>
        </p:nvSpPr>
        <p:spPr>
          <a:xfrm>
            <a:off x="622770" y="2306696"/>
            <a:ext cx="1111579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Payers Name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Payers Tin or EIN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Other Payer Information 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(County, Address, Zip Code, City, State, Account Filing Status)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Interest and Other Applicable Boxes 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Courier New,monospace"/>
              <a:buChar char="o"/>
            </a:pP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Confirm that the client did not have any withholdings.</a:t>
            </a:r>
            <a:endParaRPr lang="en-US"/>
          </a:p>
          <a:p>
            <a:pPr marL="342900" indent="-342900">
              <a:buAutoNum type="arabicPeriod"/>
            </a:pPr>
            <a:endParaRPr lang="en-US" sz="2000">
              <a:solidFill>
                <a:srgbClr val="1B1B1B"/>
              </a:solidFill>
              <a:latin typeface="Aptos Displ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435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2545B-7F54-ACC8-D60C-30A26ED3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08EA487F-9AFB-38D1-2CFC-03773ECF4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9CDD7897-77B0-0633-C18C-F75E2B3A24ED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AE6E1D41-F444-14DB-E435-8CDC46F7905D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1099-INT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C1699-BC2D-23D4-FB27-BB5D79C2EAC6}"/>
              </a:ext>
            </a:extLst>
          </p:cNvPr>
          <p:cNvSpPr txBox="1"/>
          <p:nvPr/>
        </p:nvSpPr>
        <p:spPr>
          <a:xfrm>
            <a:off x="622770" y="2306696"/>
            <a:ext cx="1111579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Payers Name</a:t>
            </a:r>
            <a:endParaRPr lang="en-US" sz="2000" b="1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Payers Tin or EIN</a:t>
            </a:r>
            <a:endParaRPr lang="en-US" sz="2000" b="1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Other Payer Information 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(County, Address, Zip Code, City, State, Account Filing Status)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Enter Interest and Other Applicable Boxes 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Confirm that the client did not have any withholdings.</a:t>
            </a:r>
            <a:endParaRPr lang="en-US" sz="2000"/>
          </a:p>
          <a:p>
            <a:pPr marL="342900" indent="-342900">
              <a:buAutoNum type="arabicPeriod"/>
            </a:pPr>
            <a:endParaRPr lang="en-US" sz="2000">
              <a:solidFill>
                <a:srgbClr val="1B1B1B"/>
              </a:solidFill>
              <a:latin typeface="Aptos Displ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5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9D8CD-B59C-4070-80C4-01EAFAB8E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5390942A-BDA5-BDA1-CA20-EDD3ECAF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71D41AB3-783C-0778-539C-90A0924C95B4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191371CC-4755-2CED-A1A1-FFF31EA42FE3}"/>
              </a:ext>
            </a:extLst>
          </p:cNvPr>
          <p:cNvSpPr txBox="1"/>
          <p:nvPr/>
        </p:nvSpPr>
        <p:spPr>
          <a:xfrm>
            <a:off x="1032600" y="1019392"/>
            <a:ext cx="26973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1098-T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6A1D8-FBE7-FBBB-4C87-40EFA4ABA29D}"/>
              </a:ext>
            </a:extLst>
          </p:cNvPr>
          <p:cNvSpPr txBox="1"/>
          <p:nvPr/>
        </p:nvSpPr>
        <p:spPr>
          <a:xfrm>
            <a:off x="622770" y="2306696"/>
            <a:ext cx="11115791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Select the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</a:t>
            </a: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Student attached to the form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.</a:t>
            </a:r>
            <a:endParaRPr lang="en-US" sz="2000" b="1">
              <a:solidFill>
                <a:srgbClr val="000000"/>
              </a:solidFill>
              <a:ea typeface="Source Sans Pro"/>
              <a:cs typeface="+mn-lt"/>
            </a:endParaRPr>
          </a:p>
          <a:p>
            <a:pPr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 Select Yes or No for both the questions: 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if the student received a Form 1098-T in 2025,  if the student received a 1098-T in 2024 with Box 7 checked.</a:t>
            </a:r>
            <a:endParaRPr lang="en-US" sz="2000">
              <a:solidFill>
                <a:srgbClr val="000000"/>
              </a:solidFill>
              <a:ea typeface="Source Sans Pro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 Enter Employer EIN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(Section B).</a:t>
            </a:r>
            <a:endParaRPr lang="en-US" sz="2000" b="1">
              <a:solidFill>
                <a:srgbClr val="000000"/>
              </a:solidFill>
              <a:ea typeface="Source Sans Pro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 Enter Institution Name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(Section C).</a:t>
            </a:r>
            <a:endParaRPr lang="en-US" sz="2000" b="1">
              <a:solidFill>
                <a:srgbClr val="000000"/>
              </a:solidFill>
              <a:ea typeface="Source Sans Pro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 Enter Company Information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(Country, Address, ZIP Code, City, State).</a:t>
            </a:r>
            <a:endParaRPr lang="en-US" sz="2000" b="1">
              <a:solidFill>
                <a:srgbClr val="000000"/>
              </a:solidFill>
              <a:ea typeface="Source Sans Pro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 Enter Tuition Paid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(Box 1).</a:t>
            </a:r>
            <a:endParaRPr lang="en-US" sz="2000" b="1">
              <a:solidFill>
                <a:srgbClr val="000000"/>
              </a:solidFill>
              <a:ea typeface="Source Sans Pro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 Enter Grants &amp; Scholarships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(Box 5).</a:t>
            </a:r>
            <a:endParaRPr lang="en-US" sz="2000" b="1">
              <a:solidFill>
                <a:srgbClr val="000000"/>
              </a:solidFill>
              <a:ea typeface="Source Sans Pro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  Enter Other Qualified Expenses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.</a:t>
            </a:r>
            <a:br>
              <a:rPr lang="en-US" sz="2000">
                <a:solidFill>
                  <a:srgbClr val="1B1B1B"/>
                </a:solidFill>
                <a:ea typeface="+mn-lt"/>
                <a:cs typeface="+mn-lt"/>
              </a:rPr>
            </a:b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 </a:t>
            </a: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Expenses that </a:t>
            </a:r>
            <a:r>
              <a:rPr lang="en-US" sz="2000" b="1">
                <a:solidFill>
                  <a:srgbClr val="00B050"/>
                </a:solidFill>
                <a:ea typeface="+mn-lt"/>
                <a:cs typeface="+mn-lt"/>
              </a:rPr>
              <a:t>ARE </a:t>
            </a: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Qualified: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course-related software, books, and other course materials.</a:t>
            </a:r>
            <a:br>
              <a:rPr lang="en-US" sz="2000">
                <a:solidFill>
                  <a:srgbClr val="1B1B1B"/>
                </a:solidFill>
                <a:ea typeface="+mn-lt"/>
                <a:cs typeface="+mn-lt"/>
              </a:rPr>
            </a:b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 </a:t>
            </a: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Expenses that are </a:t>
            </a:r>
            <a:r>
              <a:rPr lang="en-US" sz="2000" b="1">
                <a:solidFill>
                  <a:srgbClr val="FF0000"/>
                </a:solidFill>
                <a:ea typeface="+mn-lt"/>
                <a:cs typeface="+mn-lt"/>
              </a:rPr>
              <a:t>NOT </a:t>
            </a:r>
            <a:r>
              <a:rPr lang="en-US" sz="2000" b="1">
                <a:solidFill>
                  <a:srgbClr val="1B1B1B"/>
                </a:solidFill>
                <a:ea typeface="+mn-lt"/>
                <a:cs typeface="+mn-lt"/>
              </a:rPr>
              <a:t>Qualified</a:t>
            </a:r>
            <a:r>
              <a:rPr lang="en-US" sz="2000">
                <a:solidFill>
                  <a:srgbClr val="1B1B1B"/>
                </a:solidFill>
                <a:ea typeface="+mn-lt"/>
                <a:cs typeface="+mn-lt"/>
              </a:rPr>
              <a:t> Expenses include: room and board, insurance, medical    expenses (including student health fees), transportation, and other personal, living, or family expenses.</a:t>
            </a:r>
            <a:endParaRPr lang="en-US" sz="2000" b="1">
              <a:solidFill>
                <a:srgbClr val="000000"/>
              </a:solidFill>
              <a:latin typeface="Aptos"/>
              <a:ea typeface="Source Sans Pro"/>
            </a:endParaRP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rgbClr val="1B1B1B"/>
              </a:solidFill>
              <a:latin typeface="Aptos"/>
            </a:endParaRPr>
          </a:p>
          <a:p>
            <a:pPr marL="800100" lvl="1" indent="-342900">
              <a:buFont typeface="Courier New"/>
              <a:buChar char="o"/>
            </a:pPr>
            <a:endParaRPr lang="en-US" b="1">
              <a:solidFill>
                <a:srgbClr val="1B1B1B"/>
              </a:solidFill>
              <a:latin typeface="Aptos"/>
            </a:endParaRPr>
          </a:p>
          <a:p>
            <a:pPr marL="342900" indent="-342900">
              <a:buAutoNum type="arabicPeriod"/>
            </a:pPr>
            <a:endParaRPr lang="en-US" sz="2000" b="1">
              <a:solidFill>
                <a:srgbClr val="1B1B1B"/>
              </a:solidFill>
            </a:endParaRPr>
          </a:p>
          <a:p>
            <a:pPr marL="342900" indent="-342900">
              <a:buAutoNum type="arabicPeriod"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5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DB756-86D9-1AAB-D9AB-2BEDE036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CDF2D-EEA9-DAA7-C553-88D16984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ED9018-7C7D-F10A-8BAA-D9A6E9CF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E853A-F2E8-7741-CA40-836687C84E2F}"/>
              </a:ext>
            </a:extLst>
          </p:cNvPr>
          <p:cNvSpPr txBox="1"/>
          <p:nvPr/>
        </p:nvSpPr>
        <p:spPr>
          <a:xfrm>
            <a:off x="617331" y="2744860"/>
            <a:ext cx="3976876" cy="13614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b="1">
                <a:solidFill>
                  <a:schemeClr val="bg1"/>
                </a:solidFill>
              </a:rPr>
              <a:t>Sample Exam Questions</a:t>
            </a:r>
          </a:p>
        </p:txBody>
      </p:sp>
      <p:pic>
        <p:nvPicPr>
          <p:cNvPr id="3" name="Picture 2" descr="VOLUNTEERING | msu-vita">
            <a:extLst>
              <a:ext uri="{FF2B5EF4-FFF2-40B4-BE49-F238E27FC236}">
                <a16:creationId xmlns:a16="http://schemas.microsoft.com/office/drawing/2014/main" id="{3B57933F-4D5A-F8EB-DC92-1178D3C11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369040"/>
            <a:ext cx="4747547" cy="21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69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30B0-7C69-A96C-D16D-20DBA852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0D9FF4BB-00DA-D097-EF48-FA95C3C6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8AC21FF8-EF13-2951-5E92-7BF676901E80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9CBF1F7C-D957-FD9B-4E45-2CA4FDA07A82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A3C13-AE68-C21E-C8A5-456161BA7C6C}"/>
              </a:ext>
            </a:extLst>
          </p:cNvPr>
          <p:cNvSpPr txBox="1"/>
          <p:nvPr/>
        </p:nvSpPr>
        <p:spPr>
          <a:xfrm>
            <a:off x="620889" y="2403304"/>
            <a:ext cx="1071772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When should an IRS-certified volunteer preparer participating in the VITA/TCE</a:t>
            </a:r>
            <a:endParaRPr lang="en-US"/>
          </a:p>
          <a:p>
            <a:r>
              <a:rPr lang="en-US" sz="2400"/>
              <a:t>Programs perform a complete interview of a taxpayer?</a:t>
            </a:r>
            <a:endParaRPr lang="en-US"/>
          </a:p>
          <a:p>
            <a:endParaRPr lang="en-US" sz="2400"/>
          </a:p>
          <a:p>
            <a:r>
              <a:rPr lang="en-US" sz="2400"/>
              <a:t>a . Only when the taxpayer has questions.</a:t>
            </a:r>
            <a:endParaRPr lang="en-US"/>
          </a:p>
          <a:p>
            <a:r>
              <a:rPr lang="en-US" sz="2400"/>
              <a:t>b . Only if the taxpayer has never visited your site.</a:t>
            </a:r>
            <a:endParaRPr lang="en-US"/>
          </a:p>
          <a:p>
            <a:r>
              <a:rPr lang="en-US" sz="2400"/>
              <a:t>c . Only when the site is not busy.</a:t>
            </a:r>
            <a:endParaRPr lang="en-US"/>
          </a:p>
          <a:p>
            <a:r>
              <a:rPr lang="en-US" sz="2400"/>
              <a:t>d . For every return prepared at the site.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8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8B04-DCA1-6BDE-EB39-B9049E8E3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3524F14-6A82-44AD-F1F9-6A746963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25F7B4F5-1B0B-55F6-9AEE-61896C099964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51858254-17C8-8C42-9560-F04340015E0E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6B666-A4A0-5072-99E3-21ABAB8BA20D}"/>
              </a:ext>
            </a:extLst>
          </p:cNvPr>
          <p:cNvSpPr txBox="1"/>
          <p:nvPr/>
        </p:nvSpPr>
        <p:spPr>
          <a:xfrm>
            <a:off x="620889" y="2403304"/>
            <a:ext cx="1053888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When should an IRS-certified volunteer preparer participating in the VITA/TCE</a:t>
            </a:r>
            <a:endParaRPr lang="en-US"/>
          </a:p>
          <a:p>
            <a:r>
              <a:rPr lang="en-US" sz="2400"/>
              <a:t>Programs perform a complete interview of a taxpayer?</a:t>
            </a:r>
            <a:endParaRPr lang="en-US"/>
          </a:p>
          <a:p>
            <a:endParaRPr lang="en-US" sz="2400"/>
          </a:p>
          <a:p>
            <a:r>
              <a:rPr lang="en-US" sz="2400"/>
              <a:t>a . Only when the taxpayer has questions.</a:t>
            </a:r>
            <a:endParaRPr lang="en-US"/>
          </a:p>
          <a:p>
            <a:r>
              <a:rPr lang="en-US" sz="2400"/>
              <a:t>b . Only if the taxpayer has never visited your site.</a:t>
            </a:r>
            <a:endParaRPr lang="en-US"/>
          </a:p>
          <a:p>
            <a:r>
              <a:rPr lang="en-US" sz="2400"/>
              <a:t>c . Only when the site is not busy.</a:t>
            </a:r>
            <a:endParaRPr lang="en-US"/>
          </a:p>
          <a:p>
            <a:r>
              <a:rPr lang="en-US" sz="2400" b="1"/>
              <a:t>d . For every return prepared at the site.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3373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1814A-7141-13B5-C9CE-FF2B6385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AB912A8D-06FD-9059-0592-5659C447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FA5D2E26-A5A1-22DF-1C32-9B66497DC5BB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3206870C-B2F8-1DF5-03CC-914F8C7A35E6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84B36-4AC0-776C-F506-067D65B12B32}"/>
              </a:ext>
            </a:extLst>
          </p:cNvPr>
          <p:cNvSpPr txBox="1"/>
          <p:nvPr/>
        </p:nvSpPr>
        <p:spPr>
          <a:xfrm>
            <a:off x="620889" y="2403304"/>
            <a:ext cx="1053888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What information must a volunteer review to deter the possibility of identity theft? 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 . Form W-2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b . Photo identification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c . Last year’s tax return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d . Medicaid card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6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369F1-7693-6EC0-98A1-025865AC6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D8807AB2-D4E9-706D-5432-035700BAA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8EA6E5D4-CA36-7AE0-BEEB-314A9B6FD96C}"/>
              </a:ext>
            </a:extLst>
          </p:cNvPr>
          <p:cNvSpPr/>
          <p:nvPr/>
        </p:nvSpPr>
        <p:spPr>
          <a:xfrm>
            <a:off x="618434" y="596349"/>
            <a:ext cx="5381632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62691C3-6E35-4A3A-B95A-88CCAC73F7F2}"/>
              </a:ext>
            </a:extLst>
          </p:cNvPr>
          <p:cNvSpPr txBox="1"/>
          <p:nvPr/>
        </p:nvSpPr>
        <p:spPr>
          <a:xfrm>
            <a:off x="877834" y="758412"/>
            <a:ext cx="4855636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Which exam(s) will I see this material on?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F7537C-2C2C-EEF3-8FBD-8D34FCEA2CBB}"/>
              </a:ext>
            </a:extLst>
          </p:cNvPr>
          <p:cNvGraphicFramePr/>
          <p:nvPr/>
        </p:nvGraphicFramePr>
        <p:xfrm>
          <a:off x="616858" y="2399829"/>
          <a:ext cx="10701597" cy="294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65" name="Oval 1164">
            <a:extLst>
              <a:ext uri="{FF2B5EF4-FFF2-40B4-BE49-F238E27FC236}">
                <a16:creationId xmlns:a16="http://schemas.microsoft.com/office/drawing/2014/main" id="{1E1D5A57-7D7D-9577-6B46-1EEC815AD4F0}"/>
              </a:ext>
            </a:extLst>
          </p:cNvPr>
          <p:cNvSpPr/>
          <p:nvPr/>
        </p:nvSpPr>
        <p:spPr>
          <a:xfrm>
            <a:off x="3198044" y="2811233"/>
            <a:ext cx="2681111" cy="2126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2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FE1E7-38C2-AA3E-4545-6C4FC88F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871DEECA-1EE4-302E-E087-DC8AAF8E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605FDA19-25E5-2D0D-063E-A5E015CFA16E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44207E86-9409-6FBA-2819-B68974EDDE9D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39368-1B0C-E002-4521-BBA90567970C}"/>
              </a:ext>
            </a:extLst>
          </p:cNvPr>
          <p:cNvSpPr txBox="1"/>
          <p:nvPr/>
        </p:nvSpPr>
        <p:spPr>
          <a:xfrm>
            <a:off x="620889" y="2403304"/>
            <a:ext cx="1053888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What information must a volunteer review to deter the possibility of identity theft? 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 . Form W-2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b . </a:t>
            </a:r>
            <a:r>
              <a:rPr lang="en-US" sz="2400" b="1">
                <a:ea typeface="+mn-lt"/>
                <a:cs typeface="+mn-lt"/>
              </a:rPr>
              <a:t>Photo identification</a:t>
            </a:r>
            <a:r>
              <a:rPr lang="en-US" sz="240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c . Last year’s tax return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d . Medicaid card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1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27BDD-3375-0BE6-3D55-6AA003E20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5564E9F-5620-6D18-4A72-A85651C64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0C22820E-D060-295E-3A52-706F75803761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53AE8657-3F03-31C4-845C-CD3DC0AC0B08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8CEEA-7D3E-32FE-8944-2488A7CE77D2}"/>
              </a:ext>
            </a:extLst>
          </p:cNvPr>
          <p:cNvSpPr txBox="1"/>
          <p:nvPr/>
        </p:nvSpPr>
        <p:spPr>
          <a:xfrm>
            <a:off x="620889" y="2403304"/>
            <a:ext cx="1057623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Completing a thorough interview before entering taxpayer information into the software helps avoid which of the following potential problems? 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 . The volunteer may not have the required certifications to prepare the return.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b . The return may be Out of Scope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c . The taxpayer may not have all the information needed to prepare the return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d . All of the above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 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57225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C5141-738A-8BBD-BE39-092031628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67E19DF-92A7-686B-C7E0-2EBE0EF4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EE8F2CCE-77CA-0A10-2B4F-D86F91CA134F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A784B665-CC4D-5390-E4D3-5D6530E83BD1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42F81-40DF-C890-E05A-0F76270B6493}"/>
              </a:ext>
            </a:extLst>
          </p:cNvPr>
          <p:cNvSpPr txBox="1"/>
          <p:nvPr/>
        </p:nvSpPr>
        <p:spPr>
          <a:xfrm>
            <a:off x="620889" y="2403304"/>
            <a:ext cx="1057623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Completing a thorough interview before entering taxpayer information into the software helps avoid which of the following potential problems? 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 . The volunteer may not have the required certifications to prepare the return.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b . The return may be Out of Scope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c . The taxpayer may not have all the information needed to prepare the return</a:t>
            </a:r>
            <a:endParaRPr lang="en-US">
              <a:ea typeface="+mn-lt"/>
              <a:cs typeface="+mn-lt"/>
            </a:endParaRPr>
          </a:p>
          <a:p>
            <a:r>
              <a:rPr lang="en-US" sz="2400" b="1">
                <a:ea typeface="+mn-lt"/>
                <a:cs typeface="+mn-lt"/>
              </a:rPr>
              <a:t>d . All of the above</a:t>
            </a:r>
            <a:endParaRPr lang="en-US" b="1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 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4097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E1360-7E83-AB8C-0B5D-734C74EB0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C1F633CC-C2D1-D0D9-0C5B-C6B3EDC76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60738483-DF21-27C5-A3E2-58DAB36ACC57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90DB332A-AB5F-E8BC-845E-67D79A0E0476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E6941-C298-C59A-1B68-5E5B9D6FEDCA}"/>
              </a:ext>
            </a:extLst>
          </p:cNvPr>
          <p:cNvSpPr txBox="1"/>
          <p:nvPr/>
        </p:nvSpPr>
        <p:spPr>
          <a:xfrm>
            <a:off x="620889" y="2403304"/>
            <a:ext cx="1057623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When reviewing Form 13614-C, you see the “Interest” question is marked “Yes”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and the taxpayer gives you a Form 1099-INT. What should you do next?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pPr marL="457200" indent="-457200">
              <a:buAutoNum type="alphaLcPeriod"/>
            </a:pPr>
            <a:r>
              <a:rPr lang="en-US" sz="2400">
                <a:ea typeface="+mn-lt"/>
                <a:cs typeface="+mn-lt"/>
              </a:rPr>
              <a:t>Input Form 1099-INT into tax software.</a:t>
            </a:r>
            <a:endParaRPr lang="en-US">
              <a:ea typeface="+mn-lt"/>
              <a:cs typeface="+mn-lt"/>
            </a:endParaRPr>
          </a:p>
          <a:p>
            <a:pPr marL="457200" indent="-457200">
              <a:buAutoNum type="alphaLcPeriod"/>
            </a:pPr>
            <a:r>
              <a:rPr lang="en-US" sz="2400">
                <a:ea typeface="+mn-lt"/>
                <a:cs typeface="+mn-lt"/>
              </a:rPr>
              <a:t>Go to the next question on Form 13614-C.</a:t>
            </a:r>
            <a:endParaRPr lang="en-US">
              <a:ea typeface="+mn-lt"/>
              <a:cs typeface="+mn-lt"/>
            </a:endParaRPr>
          </a:p>
          <a:p>
            <a:pPr marL="457200" indent="-457200">
              <a:buAutoNum type="alphaLcPeriod"/>
            </a:pPr>
            <a:r>
              <a:rPr lang="en-US" sz="2400">
                <a:ea typeface="+mn-lt"/>
                <a:cs typeface="+mn-lt"/>
              </a:rPr>
              <a:t>Ask the taxpayer if they had any other interest income.</a:t>
            </a:r>
            <a:endParaRPr lang="en-US"/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 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0836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07914-724E-2CF0-E1A1-85388DAF6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91EA957B-366C-54CF-C5FD-2B023E8F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8C2E1ACA-45A5-6B64-3804-708D2B9792A2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6DE21548-E58C-E479-64B0-74D5433219FA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A7C29-E3C9-836F-36FB-7F5232261251}"/>
              </a:ext>
            </a:extLst>
          </p:cNvPr>
          <p:cNvSpPr txBox="1"/>
          <p:nvPr/>
        </p:nvSpPr>
        <p:spPr>
          <a:xfrm>
            <a:off x="620889" y="2403304"/>
            <a:ext cx="1057623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When reviewing Form 13614-C, you see the “Interest” question is marked “Yes”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and the taxpayer gives you a Form 1099-INT. What should you do next?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pPr marL="457200" indent="-457200">
              <a:buAutoNum type="alphaLcPeriod"/>
            </a:pPr>
            <a:r>
              <a:rPr lang="en-US" sz="2400">
                <a:ea typeface="+mn-lt"/>
                <a:cs typeface="+mn-lt"/>
              </a:rPr>
              <a:t>Input Form 1099-INT into tax software.</a:t>
            </a:r>
            <a:endParaRPr lang="en-US">
              <a:ea typeface="+mn-lt"/>
              <a:cs typeface="+mn-lt"/>
            </a:endParaRPr>
          </a:p>
          <a:p>
            <a:pPr marL="457200" indent="-457200">
              <a:buAutoNum type="alphaLcPeriod"/>
            </a:pPr>
            <a:r>
              <a:rPr lang="en-US" sz="2400">
                <a:ea typeface="+mn-lt"/>
                <a:cs typeface="+mn-lt"/>
              </a:rPr>
              <a:t>Go to the next question on Form 13614-C.</a:t>
            </a:r>
            <a:endParaRPr lang="en-US">
              <a:ea typeface="+mn-lt"/>
              <a:cs typeface="+mn-lt"/>
            </a:endParaRPr>
          </a:p>
          <a:p>
            <a:pPr marL="457200" indent="-457200">
              <a:buAutoNum type="alphaLcPeriod"/>
            </a:pPr>
            <a:r>
              <a:rPr lang="en-US" sz="2400" b="1">
                <a:ea typeface="+mn-lt"/>
                <a:cs typeface="+mn-lt"/>
              </a:rPr>
              <a:t>Ask the taxpayer if they had any other interest income.</a:t>
            </a:r>
            <a:endParaRPr lang="en-US" b="1"/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 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2855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DF3D3-F20F-AD69-B5AC-68777C1D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EB49A3B3-30F5-9BF4-9F7E-AE3FF105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78B59697-3B10-83B4-2C15-573002F2D364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9DA50DE2-95B1-CE12-9385-81F92F90D0EA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B2456-3892-AB79-EC61-1F8367D6E86D}"/>
              </a:ext>
            </a:extLst>
          </p:cNvPr>
          <p:cNvSpPr txBox="1"/>
          <p:nvPr/>
        </p:nvSpPr>
        <p:spPr>
          <a:xfrm>
            <a:off x="620889" y="2403304"/>
            <a:ext cx="1057623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What should the certified volunteer preparer do before starting the tax return?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a. Make sure all questions on Form 13614-C are answered.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b. Change “Unsure” answers to “Yes” or “No” based on a conversation with the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taxpayer.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c. Complete all applicable Certified Volunteer Preparer shaded-area questions on Form 13614-C.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d. All of the above.</a:t>
            </a:r>
            <a:endParaRPr lang="en-US"/>
          </a:p>
          <a:p>
            <a:endParaRPr lang="en-US" sz="2400"/>
          </a:p>
          <a:p>
            <a:endParaRPr lang="en-US" sz="2400"/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 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79269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5C6C9-2ECB-3498-4E3C-C9BC1F80C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7524CF8B-0724-4C39-F5D3-AC9C4F5E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B2AB0DF0-CD3B-EA65-5454-97C8D27B9DC8}"/>
              </a:ext>
            </a:extLst>
          </p:cNvPr>
          <p:cNvSpPr/>
          <p:nvPr/>
        </p:nvSpPr>
        <p:spPr>
          <a:xfrm>
            <a:off x="618434" y="596349"/>
            <a:ext cx="3710672" cy="144150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9C326BC8-CE5E-1C74-8120-4B46A9EB4D86}"/>
              </a:ext>
            </a:extLst>
          </p:cNvPr>
          <p:cNvSpPr txBox="1"/>
          <p:nvPr/>
        </p:nvSpPr>
        <p:spPr>
          <a:xfrm>
            <a:off x="934278" y="1003005"/>
            <a:ext cx="22139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Question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C6053-DC98-89E8-E1A1-2799CFCBD87D}"/>
              </a:ext>
            </a:extLst>
          </p:cNvPr>
          <p:cNvSpPr txBox="1"/>
          <p:nvPr/>
        </p:nvSpPr>
        <p:spPr>
          <a:xfrm>
            <a:off x="620889" y="2403304"/>
            <a:ext cx="1057623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What should the certified volunteer preparer do before starting the tax return?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a. Make sure all questions on Form 13614-C are answered.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b. Change “Unsure” answers to “Yes” or “No” based on a conversation with the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taxpayer.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c. Complete all applicable Certified Volunteer Preparer shaded-area questions on Form 13614-C.</a:t>
            </a:r>
            <a:endParaRPr lang="en-US"/>
          </a:p>
          <a:p>
            <a:r>
              <a:rPr lang="en-US" sz="2400" b="1">
                <a:ea typeface="+mn-lt"/>
                <a:cs typeface="+mn-lt"/>
              </a:rPr>
              <a:t>d. All of the above.</a:t>
            </a:r>
            <a:endParaRPr lang="en-US" b="1"/>
          </a:p>
          <a:p>
            <a:endParaRPr lang="en-US" sz="2400"/>
          </a:p>
          <a:p>
            <a:endParaRPr lang="en-US" sz="2400"/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 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3605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BEE3F-8AB2-7C36-9758-0D6A151E1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E8C85362-21AC-16B6-658A-726E5EFD0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34C7-DE43-A22B-5C9C-15A0A1E0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What's ahead?</a:t>
            </a:r>
            <a:endParaRPr lang="en-US" sz="32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Content Placeholder 7" descr="VOLUNTEERING | msu-vita">
            <a:extLst>
              <a:ext uri="{FF2B5EF4-FFF2-40B4-BE49-F238E27FC236}">
                <a16:creationId xmlns:a16="http://schemas.microsoft.com/office/drawing/2014/main" id="{9339D8D8-31F3-4AD8-DB81-FCE35956F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783743-9034-302C-2898-4D96FE732BB5}"/>
              </a:ext>
            </a:extLst>
          </p:cNvPr>
          <p:cNvSpPr txBox="1"/>
          <p:nvPr/>
        </p:nvSpPr>
        <p:spPr>
          <a:xfrm>
            <a:off x="4724400" y="1234252"/>
            <a:ext cx="7080014" cy="39356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2400"/>
              <a:t>•</a:t>
            </a:r>
            <a:r>
              <a:rPr lang="en-US" sz="2400">
                <a:solidFill>
                  <a:srgbClr val="444444"/>
                </a:solidFill>
                <a:latin typeface="Aptos Display"/>
              </a:rPr>
              <a:t>Other Important Federal Tax Concepts (next week!)</a:t>
            </a:r>
            <a:endParaRPr lang="en-US"/>
          </a:p>
          <a:p>
            <a:pPr marL="228600" indent="-228600">
              <a:lnSpc>
                <a:spcPct val="150000"/>
              </a:lnSpc>
            </a:pPr>
            <a:r>
              <a:rPr lang="en-US" sz="2400"/>
              <a:t>•</a:t>
            </a:r>
            <a:r>
              <a:rPr lang="en-US" sz="2400">
                <a:solidFill>
                  <a:srgbClr val="444444"/>
                </a:solidFill>
                <a:latin typeface="Aptos Display"/>
              </a:rPr>
              <a:t>Advanced Tax Forms</a:t>
            </a:r>
          </a:p>
          <a:p>
            <a:pPr marL="685800" indent="-228600">
              <a:lnSpc>
                <a:spcPct val="150000"/>
              </a:lnSpc>
            </a:pP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 err="1">
                <a:solidFill>
                  <a:srgbClr val="444444"/>
                </a:solidFill>
                <a:latin typeface="Aptos Display"/>
              </a:rPr>
              <a:t>Virtual</a:t>
            </a:r>
            <a:r>
              <a:rPr lang="en-US">
                <a:solidFill>
                  <a:srgbClr val="444444"/>
                </a:solidFill>
                <a:latin typeface="Aptos Display"/>
              </a:rPr>
              <a:t> Session for Returning Volunteers Only </a:t>
            </a:r>
          </a:p>
          <a:p>
            <a:pPr marL="228600" indent="-228600">
              <a:lnSpc>
                <a:spcPct val="150000"/>
              </a:lnSpc>
            </a:pPr>
            <a:r>
              <a:rPr lang="en-US" sz="2400"/>
              <a:t>•</a:t>
            </a:r>
            <a:r>
              <a:rPr lang="en-US" sz="2400">
                <a:solidFill>
                  <a:srgbClr val="444444"/>
                </a:solidFill>
                <a:latin typeface="Aptos Display"/>
              </a:rPr>
              <a:t>Exam Review</a:t>
            </a:r>
          </a:p>
          <a:p>
            <a:pPr marL="685800" indent="-228600">
              <a:lnSpc>
                <a:spcPct val="150000"/>
              </a:lnSpc>
            </a:pP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 err="1">
                <a:solidFill>
                  <a:srgbClr val="444444"/>
                </a:solidFill>
                <a:latin typeface="Aptos Display"/>
              </a:rPr>
              <a:t>This</a:t>
            </a:r>
            <a:r>
              <a:rPr lang="en-US">
                <a:solidFill>
                  <a:srgbClr val="444444"/>
                </a:solidFill>
                <a:latin typeface="Aptos Display"/>
              </a:rPr>
              <a:t> session will take place during the final week of classes, so you can take the exams over the holiday break if you would like</a:t>
            </a:r>
          </a:p>
          <a:p>
            <a:pPr marL="228600" indent="-228600">
              <a:lnSpc>
                <a:spcPct val="150000"/>
              </a:lnSpc>
            </a:pPr>
            <a:r>
              <a:rPr lang="en-US" sz="2400"/>
              <a:t>•</a:t>
            </a:r>
            <a:r>
              <a:rPr lang="en-US" sz="2400">
                <a:solidFill>
                  <a:srgbClr val="444444"/>
                </a:solidFill>
                <a:latin typeface="Aptos Display"/>
              </a:rPr>
              <a:t>State and Local Taxes</a:t>
            </a:r>
          </a:p>
          <a:p>
            <a:pPr marL="685800" indent="-228600">
              <a:lnSpc>
                <a:spcPct val="150000"/>
              </a:lnSpc>
            </a:pP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 err="1">
                <a:solidFill>
                  <a:srgbClr val="444444"/>
                </a:solidFill>
                <a:latin typeface="Aptos Display"/>
              </a:rPr>
              <a:t>When</a:t>
            </a:r>
            <a:r>
              <a:rPr lang="en-US">
                <a:solidFill>
                  <a:srgbClr val="444444"/>
                </a:solidFill>
                <a:latin typeface="Aptos Display"/>
              </a:rPr>
              <a:t> we return in January</a:t>
            </a:r>
          </a:p>
        </p:txBody>
      </p:sp>
    </p:spTree>
    <p:extLst>
      <p:ext uri="{BB962C8B-B14F-4D97-AF65-F5344CB8AC3E}">
        <p14:creationId xmlns:p14="http://schemas.microsoft.com/office/powerpoint/2010/main" val="4027394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5D84B-2390-898A-DF69-BD60464A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74F0738C-D7D5-C2B4-21E7-68C2DF6B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CE8C2-F814-535E-CD10-89F4162E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Broad 360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QR Code:</a:t>
            </a:r>
            <a:endParaRPr lang="en-US" sz="32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Content Placeholder 7" descr="VOLUNTEERING | msu-vita">
            <a:extLst>
              <a:ext uri="{FF2B5EF4-FFF2-40B4-BE49-F238E27FC236}">
                <a16:creationId xmlns:a16="http://schemas.microsoft.com/office/drawing/2014/main" id="{2645E6D4-6AF4-E73E-9307-24DFC71B5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2E17F-3F1B-01CD-9552-D9A053FEB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660" y="1764482"/>
            <a:ext cx="4153480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17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DD302-8B1D-B24E-3689-A2D46E698CE9}"/>
              </a:ext>
            </a:extLst>
          </p:cNvPr>
          <p:cNvSpPr txBox="1"/>
          <p:nvPr/>
        </p:nvSpPr>
        <p:spPr>
          <a:xfrm>
            <a:off x="617331" y="2744860"/>
            <a:ext cx="3976876" cy="13614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b="1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3" name="Picture 2" descr="VOLUNTEERING | msu-vita">
            <a:extLst>
              <a:ext uri="{FF2B5EF4-FFF2-40B4-BE49-F238E27FC236}">
                <a16:creationId xmlns:a16="http://schemas.microsoft.com/office/drawing/2014/main" id="{5748F10E-8ABE-0FFE-8815-01067F4E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369040"/>
            <a:ext cx="4747547" cy="21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6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VOLUNTEERING | msu-vita">
            <a:extLst>
              <a:ext uri="{FF2B5EF4-FFF2-40B4-BE49-F238E27FC236}">
                <a16:creationId xmlns:a16="http://schemas.microsoft.com/office/drawing/2014/main" id="{7D521B8E-027A-9ACC-3D2E-442E9EB65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0908F7A-F126-4E3A-09A8-C7C934C69D2C}"/>
              </a:ext>
            </a:extLst>
          </p:cNvPr>
          <p:cNvSpPr/>
          <p:nvPr/>
        </p:nvSpPr>
        <p:spPr>
          <a:xfrm>
            <a:off x="618434" y="596349"/>
            <a:ext cx="5454260" cy="1310355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BA0A7-D7BC-9F01-F789-A65927DA54D9}"/>
              </a:ext>
            </a:extLst>
          </p:cNvPr>
          <p:cNvSpPr txBox="1"/>
          <p:nvPr/>
        </p:nvSpPr>
        <p:spPr>
          <a:xfrm>
            <a:off x="864598" y="1002747"/>
            <a:ext cx="491219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What is the Intake Process?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16DBC-D5F0-EC22-21EE-DD91223A642E}"/>
              </a:ext>
            </a:extLst>
          </p:cNvPr>
          <p:cNvSpPr txBox="1"/>
          <p:nvPr/>
        </p:nvSpPr>
        <p:spPr>
          <a:xfrm>
            <a:off x="616226" y="2085009"/>
            <a:ext cx="11684060" cy="44533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32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The intake process is required to:</a:t>
            </a:r>
          </a:p>
          <a:p>
            <a:pPr marL="685800" lvl="1" indent="-2286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Ensure the return is within scope to the VITA/TCE program</a:t>
            </a:r>
          </a:p>
          <a:p>
            <a:pPr marL="685800" lvl="1" indent="-2286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Determine the volunteer certification level needed for the preparation of the return</a:t>
            </a:r>
          </a:p>
          <a:p>
            <a:pPr marL="685800" lvl="1" indent="-2286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Verify the taxpayer identity and documents</a:t>
            </a:r>
          </a:p>
          <a:p>
            <a:pPr marL="685800" lvl="1" indent="-2286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Walk the client through the entirety of the Form 13614-C</a:t>
            </a:r>
          </a:p>
          <a:p>
            <a:pPr marL="685800" lvl="1" indent="-2286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Explain the tax preparation process and aid the taxpayer to complete the return</a:t>
            </a:r>
          </a:p>
          <a:p>
            <a:pPr marL="685800" lvl="1" indent="-228600">
              <a:lnSpc>
                <a:spcPct val="200000"/>
              </a:lnSpc>
              <a:buFont typeface="Courier New"/>
              <a:buChar char="o"/>
            </a:pPr>
            <a:endParaRPr lang="en-US" sz="3200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3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97CBC-9ADD-C5B5-7EB2-102A54BD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1A200F2A-49A8-BBE2-F528-FC458C9A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B91AE113-EAC5-2D44-A893-6374DE81E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799273"/>
              </p:ext>
            </p:extLst>
          </p:nvPr>
        </p:nvGraphicFramePr>
        <p:xfrm>
          <a:off x="599479" y="2426882"/>
          <a:ext cx="10842946" cy="402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8D29673D-424E-368D-CEED-BF618ECDE3E5}"/>
              </a:ext>
            </a:extLst>
          </p:cNvPr>
          <p:cNvSpPr/>
          <p:nvPr/>
        </p:nvSpPr>
        <p:spPr>
          <a:xfrm>
            <a:off x="607851" y="596349"/>
            <a:ext cx="7043298" cy="1389731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00025D7E-B9EE-5FA3-3310-96F5F969278F}"/>
              </a:ext>
            </a:extLst>
          </p:cNvPr>
          <p:cNvSpPr txBox="1"/>
          <p:nvPr/>
        </p:nvSpPr>
        <p:spPr>
          <a:xfrm>
            <a:off x="814779" y="996212"/>
            <a:ext cx="657896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Client Intake – What is Form 13614-C?</a:t>
            </a:r>
          </a:p>
        </p:txBody>
      </p:sp>
    </p:spTree>
    <p:extLst>
      <p:ext uri="{BB962C8B-B14F-4D97-AF65-F5344CB8AC3E}">
        <p14:creationId xmlns:p14="http://schemas.microsoft.com/office/powerpoint/2010/main" val="162775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F1C0B-4762-ED6F-F99E-CEF48503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5BB3B369-0C91-A69B-4541-543CE0B9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0BB329-E1B0-790B-474D-7B167D391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938021"/>
              </p:ext>
            </p:extLst>
          </p:nvPr>
        </p:nvGraphicFramePr>
        <p:xfrm>
          <a:off x="451556" y="1571977"/>
          <a:ext cx="9104019" cy="40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28EB4974-ADBA-813F-5A71-2CEB9F1AF19D}"/>
              </a:ext>
            </a:extLst>
          </p:cNvPr>
          <p:cNvSpPr txBox="1"/>
          <p:nvPr/>
        </p:nvSpPr>
        <p:spPr>
          <a:xfrm>
            <a:off x="454025" y="448733"/>
            <a:ext cx="81777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>
                <a:solidFill>
                  <a:srgbClr val="444444"/>
                </a:solidFill>
                <a:latin typeface="Aptos Display"/>
              </a:rPr>
              <a:t>All VITA programs nationwide are required to complete Form 13614-C for every tax return prepared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3752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6B4825-2E57-8088-F956-4300C4FC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27" y="753230"/>
            <a:ext cx="3135086" cy="241401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275AB99-7713-E7CE-AEA0-7006B131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6" y="4017301"/>
            <a:ext cx="2322576" cy="179418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598BD22-9BAA-B514-FF60-8E4CF3D0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862" y="4017301"/>
            <a:ext cx="2322576" cy="179418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close-up of a document&#10;&#10;AI-generated content may be incorrect.">
            <a:extLst>
              <a:ext uri="{FF2B5EF4-FFF2-40B4-BE49-F238E27FC236}">
                <a16:creationId xmlns:a16="http://schemas.microsoft.com/office/drawing/2014/main" id="{F532CBE4-4EC9-1449-7FE2-2296FF3F0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42" y="1455903"/>
            <a:ext cx="5120640" cy="39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250CD-F086-0499-9595-5AAEFB79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56898836-8E5D-3B40-7CEF-34019076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E5AF9A8E-63DB-19E8-9485-ED955CA83743}"/>
              </a:ext>
            </a:extLst>
          </p:cNvPr>
          <p:cNvSpPr/>
          <p:nvPr/>
        </p:nvSpPr>
        <p:spPr>
          <a:xfrm>
            <a:off x="618434" y="596349"/>
            <a:ext cx="2943769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5C28F121-A2A6-75DF-3D6E-1606991BB0B1}"/>
              </a:ext>
            </a:extLst>
          </p:cNvPr>
          <p:cNvSpPr txBox="1"/>
          <p:nvPr/>
        </p:nvSpPr>
        <p:spPr>
          <a:xfrm>
            <a:off x="934278" y="1003005"/>
            <a:ext cx="221753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Photo ID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D03E7332-8EBE-B8FD-30D2-DB8A9A11FB27}"/>
              </a:ext>
            </a:extLst>
          </p:cNvPr>
          <p:cNvSpPr txBox="1"/>
          <p:nvPr/>
        </p:nvSpPr>
        <p:spPr>
          <a:xfrm>
            <a:off x="616226" y="2266438"/>
            <a:ext cx="1056838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400">
                <a:latin typeface="Aptos Display"/>
                <a:ea typeface="Calibri"/>
                <a:cs typeface="Arial"/>
              </a:rPr>
              <a:t>All taxpayers listen on the return must present </a:t>
            </a:r>
            <a:r>
              <a:rPr lang="en-US" sz="2400" b="1">
                <a:latin typeface="Aptos Display"/>
                <a:ea typeface="Calibri"/>
                <a:cs typeface="Arial"/>
              </a:rPr>
              <a:t>a valid</a:t>
            </a:r>
            <a:r>
              <a:rPr lang="en-US" sz="2400">
                <a:latin typeface="Aptos Display"/>
                <a:ea typeface="Calibri"/>
                <a:cs typeface="Arial"/>
              </a:rPr>
              <a:t> photo ID</a:t>
            </a:r>
          </a:p>
          <a:p>
            <a:pPr marL="685800" lvl="1" indent="-228600">
              <a:buFont typeface="Courier New"/>
              <a:buChar char="o"/>
            </a:pPr>
            <a:r>
              <a:rPr lang="en-US" sz="2400">
                <a:latin typeface="Aptos Display"/>
                <a:ea typeface="Calibri"/>
                <a:cs typeface="Arial"/>
              </a:rPr>
              <a:t>Dependents do not need a photo ID</a:t>
            </a:r>
          </a:p>
          <a:p>
            <a:pPr marL="685800" lvl="1" indent="-228600">
              <a:buFont typeface="Courier New"/>
              <a:buChar char="o"/>
            </a:pPr>
            <a:r>
              <a:rPr lang="en-US" sz="2400">
                <a:latin typeface="Aptos Display"/>
                <a:ea typeface="Calibri"/>
                <a:cs typeface="Arial"/>
              </a:rPr>
              <a:t>Driver's License</a:t>
            </a:r>
          </a:p>
          <a:p>
            <a:pPr marL="685800" lvl="1" indent="-228600">
              <a:buFont typeface="Courier New"/>
              <a:buChar char="o"/>
            </a:pPr>
            <a:r>
              <a:rPr lang="en-US" sz="2400">
                <a:latin typeface="Aptos Display"/>
                <a:ea typeface="Calibri"/>
                <a:cs typeface="Arial"/>
              </a:rPr>
              <a:t>State Issued ID Card</a:t>
            </a:r>
          </a:p>
          <a:p>
            <a:pPr marL="685800" lvl="1" indent="-228600">
              <a:buFont typeface="Courier New"/>
              <a:buChar char="o"/>
            </a:pPr>
            <a:r>
              <a:rPr lang="en-US" sz="2400">
                <a:latin typeface="Aptos Display"/>
                <a:ea typeface="Calibri"/>
                <a:cs typeface="Arial"/>
              </a:rPr>
              <a:t>Employer ID</a:t>
            </a:r>
          </a:p>
          <a:p>
            <a:pPr marL="685800" lvl="1" indent="-228600">
              <a:buFont typeface="Courier New"/>
              <a:buChar char="o"/>
            </a:pPr>
            <a:r>
              <a:rPr lang="en-US" sz="2400">
                <a:latin typeface="Aptos Display"/>
                <a:ea typeface="Calibri"/>
                <a:cs typeface="Arial"/>
              </a:rPr>
              <a:t>School ID</a:t>
            </a:r>
          </a:p>
          <a:p>
            <a:pPr marL="685800" lvl="1" indent="-228600">
              <a:buFont typeface="Courier New"/>
              <a:buChar char="o"/>
            </a:pPr>
            <a:r>
              <a:rPr lang="en-US" sz="2400">
                <a:latin typeface="Aptos Display"/>
                <a:ea typeface="Calibri"/>
                <a:cs typeface="Arial"/>
              </a:rPr>
              <a:t>Military ID</a:t>
            </a:r>
          </a:p>
          <a:p>
            <a:pPr marL="685800" lvl="1" indent="-228600">
              <a:buFont typeface="Courier New"/>
              <a:buChar char="o"/>
            </a:pPr>
            <a:r>
              <a:rPr lang="en-US" sz="2400">
                <a:latin typeface="Aptos Display"/>
                <a:ea typeface="Calibri"/>
                <a:cs typeface="Arial"/>
              </a:rPr>
              <a:t>National ID, Visa, or Passport</a:t>
            </a:r>
          </a:p>
          <a:p>
            <a:pPr marL="228600" indent="-228600">
              <a:buFont typeface=""/>
              <a:buChar char="•"/>
            </a:pPr>
            <a:endParaRPr lang="en-US" sz="2400" b="1">
              <a:latin typeface="Aptos Display"/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400" b="1">
                <a:latin typeface="Aptos Display"/>
                <a:ea typeface="Calibri"/>
                <a:cs typeface="Arial"/>
              </a:rPr>
              <a:t>For MFJ returns</a:t>
            </a:r>
            <a:r>
              <a:rPr lang="en-US" sz="2400">
                <a:latin typeface="Aptos Display"/>
                <a:ea typeface="Calibri"/>
                <a:cs typeface="Arial"/>
              </a:rPr>
              <a:t>, review the photo ID for both taxpayers. MFJ have to use their legal names (the names on the document).</a:t>
            </a:r>
          </a:p>
          <a:p>
            <a:endParaRPr lang="en-US" sz="2400">
              <a:latin typeface="Aptos Display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12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6fb55a-da1d-4a6a-a573-9b099793e01c">
      <Terms xmlns="http://schemas.microsoft.com/office/infopath/2007/PartnerControls"/>
    </lcf76f155ced4ddcb4097134ff3c332f>
    <TaxCatchAll xmlns="54b36375-89e1-4433-8777-87c567d09b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C615427F41E4BA6DAEB88D5FB9B69" ma:contentTypeVersion="12" ma:contentTypeDescription="Create a new document." ma:contentTypeScope="" ma:versionID="f4f138949eaa8da712c48ea8eeed1d58">
  <xsd:schema xmlns:xsd="http://www.w3.org/2001/XMLSchema" xmlns:xs="http://www.w3.org/2001/XMLSchema" xmlns:p="http://schemas.microsoft.com/office/2006/metadata/properties" xmlns:ns2="046fb55a-da1d-4a6a-a573-9b099793e01c" xmlns:ns3="54b36375-89e1-4433-8777-87c567d09b8b" targetNamespace="http://schemas.microsoft.com/office/2006/metadata/properties" ma:root="true" ma:fieldsID="fddf3a15140a97d7b37ed09867656636" ns2:_="" ns3:_="">
    <xsd:import namespace="046fb55a-da1d-4a6a-a573-9b099793e01c"/>
    <xsd:import namespace="54b36375-89e1-4433-8777-87c567d09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fb55a-da1d-4a6a-a573-9b099793e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36375-89e1-4433-8777-87c567d09b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24da52f-608e-4f63-9dd7-ba52d545e0ee}" ma:internalName="TaxCatchAll" ma:showField="CatchAllData" ma:web="54b36375-89e1-4433-8777-87c567d09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022194-9ED6-447E-B036-486BD1AAA8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6982E0-7C49-4985-8292-2BA12264AD3F}">
  <ds:schemaRefs>
    <ds:schemaRef ds:uri="046fb55a-da1d-4a6a-a573-9b099793e01c"/>
    <ds:schemaRef ds:uri="54b36375-89e1-4433-8777-87c567d09b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28DF1B-DD9D-4E6A-A116-649B12006F5F}">
  <ds:schemaRefs>
    <ds:schemaRef ds:uri="046fb55a-da1d-4a6a-a573-9b099793e01c"/>
    <ds:schemaRef ds:uri="54b36375-89e1-4433-8777-87c567d09b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2606</Words>
  <Application>Microsoft Office PowerPoint</Application>
  <PresentationFormat>Widescreen</PresentationFormat>
  <Paragraphs>317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Aptos</vt:lpstr>
      <vt:lpstr>Aptos Display</vt:lpstr>
      <vt:lpstr>Arial</vt:lpstr>
      <vt:lpstr>Arial,Sans-Serif</vt:lpstr>
      <vt:lpstr>Calibri</vt:lpstr>
      <vt:lpstr>Courier New</vt:lpstr>
      <vt:lpstr>Courier New,monospace</vt:lpstr>
      <vt:lpstr>Source Sans Pro</vt:lpstr>
      <vt:lpstr>Office Theme</vt:lpstr>
      <vt:lpstr>Intake Process &amp; Basic US Tax Forms</vt:lpstr>
      <vt:lpstr>Agenda</vt:lpstr>
      <vt:lpstr>Intake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Tax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Inputting Tax Forms Into TaxSlayer Pro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What's ahead?</vt:lpstr>
      <vt:lpstr>Broad 360 QR Code: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MSU VITA</dc:title>
  <dc:creator>Sloan, Tommy</dc:creator>
  <cp:lastModifiedBy>Schroeder, Erich</cp:lastModifiedBy>
  <cp:revision>1</cp:revision>
  <dcterms:created xsi:type="dcterms:W3CDTF">2024-04-14T14:36:52Z</dcterms:created>
  <dcterms:modified xsi:type="dcterms:W3CDTF">2025-11-13T15:27:37Z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0x0101003D0C615427F41E4BA6DAEB88D5FB9B69</vt:lpwstr>
  </property>
  <property fmtid="{D5CDD505-2E9C-101B-9397-08002B2CF9AE}" pid="3" name="MediaServiceImageTags">
    <vt:lpwstr/>
  </property>
</Properties>
</file>