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0"/>
  </p:notesMasterIdLst>
  <p:sldIdLst>
    <p:sldId id="260" r:id="rId5"/>
    <p:sldId id="263" r:id="rId6"/>
    <p:sldId id="301" r:id="rId7"/>
    <p:sldId id="294" r:id="rId8"/>
    <p:sldId id="302" r:id="rId9"/>
    <p:sldId id="303" r:id="rId10"/>
    <p:sldId id="305" r:id="rId11"/>
    <p:sldId id="308" r:id="rId12"/>
    <p:sldId id="309" r:id="rId13"/>
    <p:sldId id="310" r:id="rId14"/>
    <p:sldId id="354" r:id="rId15"/>
    <p:sldId id="318" r:id="rId16"/>
    <p:sldId id="319" r:id="rId17"/>
    <p:sldId id="355" r:id="rId18"/>
    <p:sldId id="356" r:id="rId19"/>
    <p:sldId id="304" r:id="rId20"/>
    <p:sldId id="306" r:id="rId21"/>
    <p:sldId id="307" r:id="rId22"/>
    <p:sldId id="317" r:id="rId23"/>
    <p:sldId id="320" r:id="rId24"/>
    <p:sldId id="321" r:id="rId25"/>
    <p:sldId id="322" r:id="rId26"/>
    <p:sldId id="324" r:id="rId27"/>
    <p:sldId id="291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8C732F-E253-35BC-952D-9746F3F41380}" name="Schroeder, Erich" initials="ES" userId="S::schro354@msu.edu::9f69529a-5779-4887-95de-07a58dd8abc4" providerId="AD"/>
  <p188:author id="{652465A2-B42E-2F52-BEFF-C7E14090AD15}" name="Nesbitt, Wayne" initials="NW" userId="S::wnesbitt@msu.edu::019873e2-b390-4b64-8d86-20853a9465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589D1-7896-7941-849D-D0816AC8C631}" v="490" dt="2025-11-26T00:19:26.37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13"/>
  </p:normalViewPr>
  <p:slideViewPr>
    <p:cSldViewPr snapToGrid="0">
      <p:cViewPr varScale="1">
        <p:scale>
          <a:sx n="90" d="100"/>
          <a:sy n="90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C0F29-2768-466F-9269-5B3A5C24E1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08E569B-F5AA-4761-A136-1A2EA43AA09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Brokerage Statements (1099-B)</a:t>
          </a:r>
        </a:p>
      </dgm:t>
    </dgm:pt>
    <dgm:pt modelId="{E56C77AD-6F86-4735-8E75-7A59FFE026A9}" type="parTrans" cxnId="{9E8E4E0E-0F45-42B3-8849-C286A2E63FAC}">
      <dgm:prSet/>
      <dgm:spPr/>
      <dgm:t>
        <a:bodyPr/>
        <a:lstStyle/>
        <a:p>
          <a:endParaRPr lang="en-US"/>
        </a:p>
      </dgm:t>
    </dgm:pt>
    <dgm:pt modelId="{781052A6-6A9D-4336-A8C0-2EE6FEF830E9}" type="sibTrans" cxnId="{9E8E4E0E-0F45-42B3-8849-C286A2E63FAC}">
      <dgm:prSet/>
      <dgm:spPr/>
      <dgm:t>
        <a:bodyPr/>
        <a:lstStyle/>
        <a:p>
          <a:endParaRPr lang="en-US"/>
        </a:p>
      </dgm:t>
    </dgm:pt>
    <dgm:pt modelId="{F62232C0-CCA3-4686-B851-8BB350EFE0B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Health Savings Account (HSA)</a:t>
          </a:r>
        </a:p>
      </dgm:t>
    </dgm:pt>
    <dgm:pt modelId="{6A30CCD2-CBC9-4826-8068-633DA80CAE1F}" type="parTrans" cxnId="{E49143C3-6A37-492B-9961-A0C1EE63EAF2}">
      <dgm:prSet/>
      <dgm:spPr/>
      <dgm:t>
        <a:bodyPr/>
        <a:lstStyle/>
        <a:p>
          <a:endParaRPr lang="en-US"/>
        </a:p>
      </dgm:t>
    </dgm:pt>
    <dgm:pt modelId="{E687FF4B-4F41-4782-9C49-741A46C24366}" type="sibTrans" cxnId="{E49143C3-6A37-492B-9961-A0C1EE63EAF2}">
      <dgm:prSet/>
      <dgm:spPr/>
      <dgm:t>
        <a:bodyPr/>
        <a:lstStyle/>
        <a:p>
          <a:endParaRPr lang="en-US"/>
        </a:p>
      </dgm:t>
    </dgm:pt>
    <dgm:pt modelId="{D8F82F10-A528-491C-824B-3882FA6D9F1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" sz="1100" dirty="0">
              <a:latin typeface="Arial"/>
              <a:ea typeface="+mn-ea"/>
              <a:cs typeface="Arial"/>
            </a:rPr>
            <a:t>Itemized Deductions</a:t>
          </a:r>
        </a:p>
      </dgm:t>
    </dgm:pt>
    <dgm:pt modelId="{5B7AF266-97DB-4F9F-A77F-FF3CB30BCDF3}" type="parTrans" cxnId="{E0B223D0-3E1C-4E79-9547-637B249C5C05}">
      <dgm:prSet/>
      <dgm:spPr/>
      <dgm:t>
        <a:bodyPr/>
        <a:lstStyle/>
        <a:p>
          <a:endParaRPr lang="en-US"/>
        </a:p>
      </dgm:t>
    </dgm:pt>
    <dgm:pt modelId="{8917DACA-EFC8-430B-A8AB-FFB84AFDAEA4}" type="sibTrans" cxnId="{E0B223D0-3E1C-4E79-9547-637B249C5C05}">
      <dgm:prSet/>
      <dgm:spPr/>
      <dgm:t>
        <a:bodyPr/>
        <a:lstStyle/>
        <a:p>
          <a:endParaRPr lang="en-US"/>
        </a:p>
      </dgm:t>
    </dgm:pt>
    <dgm:pt modelId="{D6FF17FD-F1B2-4C3A-9461-7705059E314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2500">
              <a:latin typeface="Aptos Display"/>
              <a:ea typeface="+mn-ea"/>
              <a:cs typeface="+mn-cs"/>
            </a:rPr>
            <a:t>Schedule C</a:t>
          </a:r>
        </a:p>
      </dgm:t>
    </dgm:pt>
    <dgm:pt modelId="{EE23139F-49BA-48E4-8395-C9AE95AC2365}" type="parTrans" cxnId="{6AD94111-DF6A-4760-8C87-8719AD81916C}">
      <dgm:prSet/>
      <dgm:spPr/>
      <dgm:t>
        <a:bodyPr/>
        <a:lstStyle/>
        <a:p>
          <a:endParaRPr lang="en-US"/>
        </a:p>
      </dgm:t>
    </dgm:pt>
    <dgm:pt modelId="{B6B85F5C-6C32-44B1-9A77-88644F72598B}" type="sibTrans" cxnId="{6AD94111-DF6A-4760-8C87-8719AD81916C}">
      <dgm:prSet/>
      <dgm:spPr/>
      <dgm:t>
        <a:bodyPr/>
        <a:lstStyle/>
        <a:p>
          <a:endParaRPr lang="en-US"/>
        </a:p>
      </dgm:t>
    </dgm:pt>
    <dgm:pt modelId="{1B18B359-9A49-4C29-A8AF-B92E8087114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100">
              <a:latin typeface="Arial"/>
              <a:ea typeface="+mn-ea"/>
              <a:cs typeface="Arial"/>
            </a:rPr>
            <a:t>Estimated Payments</a:t>
          </a:r>
        </a:p>
      </dgm:t>
    </dgm:pt>
    <dgm:pt modelId="{BDE7AE9D-595C-42A8-A99D-6548182F37F9}" type="sibTrans" cxnId="{8C39C157-7123-4F37-B533-3BE34753607F}">
      <dgm:prSet/>
      <dgm:spPr/>
      <dgm:t>
        <a:bodyPr/>
        <a:lstStyle/>
        <a:p>
          <a:endParaRPr lang="en-US"/>
        </a:p>
      </dgm:t>
    </dgm:pt>
    <dgm:pt modelId="{D7E94F3A-EAD2-4DC7-AFC5-AAB28BA7C9D3}" type="parTrans" cxnId="{8C39C157-7123-4F37-B533-3BE34753607F}">
      <dgm:prSet/>
      <dgm:spPr/>
      <dgm:t>
        <a:bodyPr/>
        <a:lstStyle/>
        <a:p>
          <a:endParaRPr lang="en-US"/>
        </a:p>
      </dgm:t>
    </dgm:pt>
    <dgm:pt modelId="{2A1A0DF7-23EC-499E-BFCC-5C69BE6B90EA}" type="pres">
      <dgm:prSet presAssocID="{431C0F29-2768-466F-9269-5B3A5C24E1D7}" presName="root" presStyleCnt="0">
        <dgm:presLayoutVars>
          <dgm:dir/>
          <dgm:resizeHandles val="exact"/>
        </dgm:presLayoutVars>
      </dgm:prSet>
      <dgm:spPr/>
    </dgm:pt>
    <dgm:pt modelId="{C546766E-31C7-43CA-9BE4-ADE7C23E217C}" type="pres">
      <dgm:prSet presAssocID="{D6FF17FD-F1B2-4C3A-9461-7705059E3142}" presName="compNode" presStyleCnt="0"/>
      <dgm:spPr/>
    </dgm:pt>
    <dgm:pt modelId="{398BB368-CB1D-4C48-B8F5-AF8EB7ACE60F}" type="pres">
      <dgm:prSet presAssocID="{D6FF17FD-F1B2-4C3A-9461-7705059E3142}" presName="bgRect" presStyleLbl="bgShp" presStyleIdx="0" presStyleCnt="5"/>
      <dgm:spPr/>
    </dgm:pt>
    <dgm:pt modelId="{4F2578C9-D05C-473E-BB67-F38B0FAD6253}" type="pres">
      <dgm:prSet presAssocID="{D6FF17FD-F1B2-4C3A-9461-7705059E314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96D6248A-8A57-432A-90E8-0356A45A2EA2}" type="pres">
      <dgm:prSet presAssocID="{D6FF17FD-F1B2-4C3A-9461-7705059E3142}" presName="spaceRect" presStyleCnt="0"/>
      <dgm:spPr/>
    </dgm:pt>
    <dgm:pt modelId="{9BFAC2B7-C418-4E02-81DD-AFD58212DD44}" type="pres">
      <dgm:prSet presAssocID="{D6FF17FD-F1B2-4C3A-9461-7705059E3142}" presName="parTx" presStyleLbl="revTx" presStyleIdx="0" presStyleCnt="5">
        <dgm:presLayoutVars>
          <dgm:chMax val="0"/>
          <dgm:chPref val="0"/>
        </dgm:presLayoutVars>
      </dgm:prSet>
      <dgm:spPr/>
    </dgm:pt>
    <dgm:pt modelId="{A1D5443E-0064-4F27-9B41-E4C61C570C15}" type="pres">
      <dgm:prSet presAssocID="{B6B85F5C-6C32-44B1-9A77-88644F72598B}" presName="sibTrans" presStyleCnt="0"/>
      <dgm:spPr/>
    </dgm:pt>
    <dgm:pt modelId="{7BA2BB9E-5C9E-4B1E-BEAB-C66AA1EE41CC}" type="pres">
      <dgm:prSet presAssocID="{608E569B-F5AA-4761-A136-1A2EA43AA094}" presName="compNode" presStyleCnt="0"/>
      <dgm:spPr/>
    </dgm:pt>
    <dgm:pt modelId="{C60DF54C-49E5-4B17-9CD9-F3E4131C2E7A}" type="pres">
      <dgm:prSet presAssocID="{608E569B-F5AA-4761-A136-1A2EA43AA094}" presName="bgRect" presStyleLbl="bgShp" presStyleIdx="1" presStyleCnt="5"/>
      <dgm:spPr/>
    </dgm:pt>
    <dgm:pt modelId="{1109B3AA-CDF8-4CC1-A2B4-F934A230BD77}" type="pres">
      <dgm:prSet presAssocID="{608E569B-F5AA-4761-A136-1A2EA43AA09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8DE86740-7892-47CB-A7E3-47ACF703F85B}" type="pres">
      <dgm:prSet presAssocID="{608E569B-F5AA-4761-A136-1A2EA43AA094}" presName="spaceRect" presStyleCnt="0"/>
      <dgm:spPr/>
    </dgm:pt>
    <dgm:pt modelId="{F559C815-1B9A-4318-881D-231419207E85}" type="pres">
      <dgm:prSet presAssocID="{608E569B-F5AA-4761-A136-1A2EA43AA094}" presName="parTx" presStyleLbl="revTx" presStyleIdx="1" presStyleCnt="5">
        <dgm:presLayoutVars>
          <dgm:chMax val="0"/>
          <dgm:chPref val="0"/>
        </dgm:presLayoutVars>
      </dgm:prSet>
      <dgm:spPr/>
    </dgm:pt>
    <dgm:pt modelId="{13B754BB-AC5C-49A2-B831-E46865DE148C}" type="pres">
      <dgm:prSet presAssocID="{781052A6-6A9D-4336-A8C0-2EE6FEF830E9}" presName="sibTrans" presStyleCnt="0"/>
      <dgm:spPr/>
    </dgm:pt>
    <dgm:pt modelId="{7F72DE53-F773-49FE-858B-BDFA879CD3BC}" type="pres">
      <dgm:prSet presAssocID="{F62232C0-CCA3-4686-B851-8BB350EFE0BB}" presName="compNode" presStyleCnt="0"/>
      <dgm:spPr/>
    </dgm:pt>
    <dgm:pt modelId="{133CF813-698A-4D20-91C9-28EF14B3F80C}" type="pres">
      <dgm:prSet presAssocID="{F62232C0-CCA3-4686-B851-8BB350EFE0BB}" presName="bgRect" presStyleLbl="bgShp" presStyleIdx="2" presStyleCnt="5"/>
      <dgm:spPr/>
    </dgm:pt>
    <dgm:pt modelId="{E7149D27-3778-4029-97CE-3177B274E904}" type="pres">
      <dgm:prSet presAssocID="{F62232C0-CCA3-4686-B851-8BB350EFE0B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 with solid fill"/>
        </a:ext>
      </dgm:extLst>
    </dgm:pt>
    <dgm:pt modelId="{6C2032FF-C772-4F9A-BB4F-8C6888AF4152}" type="pres">
      <dgm:prSet presAssocID="{F62232C0-CCA3-4686-B851-8BB350EFE0BB}" presName="spaceRect" presStyleCnt="0"/>
      <dgm:spPr/>
    </dgm:pt>
    <dgm:pt modelId="{543DDC84-211F-4720-B55D-F0C1F0FAEED6}" type="pres">
      <dgm:prSet presAssocID="{F62232C0-CCA3-4686-B851-8BB350EFE0BB}" presName="parTx" presStyleLbl="revTx" presStyleIdx="2" presStyleCnt="5">
        <dgm:presLayoutVars>
          <dgm:chMax val="0"/>
          <dgm:chPref val="0"/>
        </dgm:presLayoutVars>
      </dgm:prSet>
      <dgm:spPr/>
    </dgm:pt>
    <dgm:pt modelId="{C5BC2ED6-BB70-436B-95DD-1825C793ADE3}" type="pres">
      <dgm:prSet presAssocID="{E687FF4B-4F41-4782-9C49-741A46C24366}" presName="sibTrans" presStyleCnt="0"/>
      <dgm:spPr/>
    </dgm:pt>
    <dgm:pt modelId="{A427871C-949D-466D-ABB8-DA5D29DC5737}" type="pres">
      <dgm:prSet presAssocID="{1B18B359-9A49-4C29-A8AF-B92E80871147}" presName="compNode" presStyleCnt="0"/>
      <dgm:spPr/>
    </dgm:pt>
    <dgm:pt modelId="{2A4CD1A7-252E-4654-B5EC-8E278D61EF7C}" type="pres">
      <dgm:prSet presAssocID="{1B18B359-9A49-4C29-A8AF-B92E80871147}" presName="bgRect" presStyleLbl="bgShp" presStyleIdx="3" presStyleCnt="5"/>
      <dgm:spPr/>
    </dgm:pt>
    <dgm:pt modelId="{4CD61396-415D-425B-9730-DCD7B2092814}" type="pres">
      <dgm:prSet presAssocID="{1B18B359-9A49-4C29-A8AF-B92E8087114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with solid fill"/>
        </a:ext>
      </dgm:extLst>
    </dgm:pt>
    <dgm:pt modelId="{F2A078E0-4C7B-4862-BA6D-444DBC0BA813}" type="pres">
      <dgm:prSet presAssocID="{1B18B359-9A49-4C29-A8AF-B92E80871147}" presName="spaceRect" presStyleCnt="0"/>
      <dgm:spPr/>
    </dgm:pt>
    <dgm:pt modelId="{19135EB8-07EF-47B9-85A5-6CBB0F2AB1BE}" type="pres">
      <dgm:prSet presAssocID="{1B18B359-9A49-4C29-A8AF-B92E80871147}" presName="parTx" presStyleLbl="revTx" presStyleIdx="3" presStyleCnt="5">
        <dgm:presLayoutVars>
          <dgm:chMax val="0"/>
          <dgm:chPref val="0"/>
        </dgm:presLayoutVars>
      </dgm:prSet>
      <dgm:spPr/>
    </dgm:pt>
    <dgm:pt modelId="{CF121C60-EF7A-42F0-8448-7394E9C0407B}" type="pres">
      <dgm:prSet presAssocID="{BDE7AE9D-595C-42A8-A99D-6548182F37F9}" presName="sibTrans" presStyleCnt="0"/>
      <dgm:spPr/>
    </dgm:pt>
    <dgm:pt modelId="{AB06D68D-E901-4202-B524-CDDE17438FD9}" type="pres">
      <dgm:prSet presAssocID="{D8F82F10-A528-491C-824B-3882FA6D9F1F}" presName="compNode" presStyleCnt="0"/>
      <dgm:spPr/>
    </dgm:pt>
    <dgm:pt modelId="{216E7C9A-9862-4E2D-857F-8FFFBF9E35B7}" type="pres">
      <dgm:prSet presAssocID="{D8F82F10-A528-491C-824B-3882FA6D9F1F}" presName="bgRect" presStyleLbl="bgShp" presStyleIdx="4" presStyleCnt="5"/>
      <dgm:spPr/>
    </dgm:pt>
    <dgm:pt modelId="{A4CE7DC3-836E-4B65-94E1-C40B0A5C32DC}" type="pres">
      <dgm:prSet presAssocID="{D8F82F10-A528-491C-824B-3882FA6D9F1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 outline"/>
        </a:ext>
      </dgm:extLst>
    </dgm:pt>
    <dgm:pt modelId="{BA8071C5-8ADD-4FD1-B319-13F6587548BD}" type="pres">
      <dgm:prSet presAssocID="{D8F82F10-A528-491C-824B-3882FA6D9F1F}" presName="spaceRect" presStyleCnt="0"/>
      <dgm:spPr/>
    </dgm:pt>
    <dgm:pt modelId="{91067131-A8D5-47A6-94F4-07CE68414D35}" type="pres">
      <dgm:prSet presAssocID="{D8F82F10-A528-491C-824B-3882FA6D9F1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E8E4E0E-0F45-42B3-8849-C286A2E63FAC}" srcId="{431C0F29-2768-466F-9269-5B3A5C24E1D7}" destId="{608E569B-F5AA-4761-A136-1A2EA43AA094}" srcOrd="1" destOrd="0" parTransId="{E56C77AD-6F86-4735-8E75-7A59FFE026A9}" sibTransId="{781052A6-6A9D-4336-A8C0-2EE6FEF830E9}"/>
    <dgm:cxn modelId="{6AD94111-DF6A-4760-8C87-8719AD81916C}" srcId="{431C0F29-2768-466F-9269-5B3A5C24E1D7}" destId="{D6FF17FD-F1B2-4C3A-9461-7705059E3142}" srcOrd="0" destOrd="0" parTransId="{EE23139F-49BA-48E4-8395-C9AE95AC2365}" sibTransId="{B6B85F5C-6C32-44B1-9A77-88644F72598B}"/>
    <dgm:cxn modelId="{EB2F6C4C-435B-485D-B621-3AB07528645D}" type="presOf" srcId="{D6FF17FD-F1B2-4C3A-9461-7705059E3142}" destId="{9BFAC2B7-C418-4E02-81DD-AFD58212DD44}" srcOrd="0" destOrd="0" presId="urn:microsoft.com/office/officeart/2018/2/layout/IconVerticalSolidList"/>
    <dgm:cxn modelId="{8C39C157-7123-4F37-B533-3BE34753607F}" srcId="{431C0F29-2768-466F-9269-5B3A5C24E1D7}" destId="{1B18B359-9A49-4C29-A8AF-B92E80871147}" srcOrd="3" destOrd="0" parTransId="{D7E94F3A-EAD2-4DC7-AFC5-AAB28BA7C9D3}" sibTransId="{BDE7AE9D-595C-42A8-A99D-6548182F37F9}"/>
    <dgm:cxn modelId="{2C9E7AB3-88EE-44F3-BB87-D76E092BE00C}" type="presOf" srcId="{F62232C0-CCA3-4686-B851-8BB350EFE0BB}" destId="{543DDC84-211F-4720-B55D-F0C1F0FAEED6}" srcOrd="0" destOrd="0" presId="urn:microsoft.com/office/officeart/2018/2/layout/IconVerticalSolidList"/>
    <dgm:cxn modelId="{E49143C3-6A37-492B-9961-A0C1EE63EAF2}" srcId="{431C0F29-2768-466F-9269-5B3A5C24E1D7}" destId="{F62232C0-CCA3-4686-B851-8BB350EFE0BB}" srcOrd="2" destOrd="0" parTransId="{6A30CCD2-CBC9-4826-8068-633DA80CAE1F}" sibTransId="{E687FF4B-4F41-4782-9C49-741A46C24366}"/>
    <dgm:cxn modelId="{BA0F38C9-A82F-4475-9941-932233CE0F46}" type="presOf" srcId="{608E569B-F5AA-4761-A136-1A2EA43AA094}" destId="{F559C815-1B9A-4318-881D-231419207E85}" srcOrd="0" destOrd="0" presId="urn:microsoft.com/office/officeart/2018/2/layout/IconVerticalSolidList"/>
    <dgm:cxn modelId="{EC242ECF-AAC5-4CAB-B5A1-7EBF10FAC3B8}" type="presOf" srcId="{1B18B359-9A49-4C29-A8AF-B92E80871147}" destId="{19135EB8-07EF-47B9-85A5-6CBB0F2AB1BE}" srcOrd="0" destOrd="0" presId="urn:microsoft.com/office/officeart/2018/2/layout/IconVerticalSolidList"/>
    <dgm:cxn modelId="{E0B223D0-3E1C-4E79-9547-637B249C5C05}" srcId="{431C0F29-2768-466F-9269-5B3A5C24E1D7}" destId="{D8F82F10-A528-491C-824B-3882FA6D9F1F}" srcOrd="4" destOrd="0" parTransId="{5B7AF266-97DB-4F9F-A77F-FF3CB30BCDF3}" sibTransId="{8917DACA-EFC8-430B-A8AB-FFB84AFDAEA4}"/>
    <dgm:cxn modelId="{21D030E3-1633-4747-AA02-A742C79F9B16}" type="presOf" srcId="{431C0F29-2768-466F-9269-5B3A5C24E1D7}" destId="{2A1A0DF7-23EC-499E-BFCC-5C69BE6B90EA}" srcOrd="0" destOrd="0" presId="urn:microsoft.com/office/officeart/2018/2/layout/IconVerticalSolidList"/>
    <dgm:cxn modelId="{987A27E9-3413-4A70-8676-22D6FB92D5D5}" type="presOf" srcId="{D8F82F10-A528-491C-824B-3882FA6D9F1F}" destId="{91067131-A8D5-47A6-94F4-07CE68414D35}" srcOrd="0" destOrd="0" presId="urn:microsoft.com/office/officeart/2018/2/layout/IconVerticalSolidList"/>
    <dgm:cxn modelId="{FCA0CBB0-3DBD-4CB6-B6DC-846715EAF8BB}" type="presParOf" srcId="{2A1A0DF7-23EC-499E-BFCC-5C69BE6B90EA}" destId="{C546766E-31C7-43CA-9BE4-ADE7C23E217C}" srcOrd="0" destOrd="0" presId="urn:microsoft.com/office/officeart/2018/2/layout/IconVerticalSolidList"/>
    <dgm:cxn modelId="{9353DB7B-1C3B-4970-8042-165AB67D0DF0}" type="presParOf" srcId="{C546766E-31C7-43CA-9BE4-ADE7C23E217C}" destId="{398BB368-CB1D-4C48-B8F5-AF8EB7ACE60F}" srcOrd="0" destOrd="0" presId="urn:microsoft.com/office/officeart/2018/2/layout/IconVerticalSolidList"/>
    <dgm:cxn modelId="{710C1020-257F-4B03-A13B-E3AAE92E30C0}" type="presParOf" srcId="{C546766E-31C7-43CA-9BE4-ADE7C23E217C}" destId="{4F2578C9-D05C-473E-BB67-F38B0FAD6253}" srcOrd="1" destOrd="0" presId="urn:microsoft.com/office/officeart/2018/2/layout/IconVerticalSolidList"/>
    <dgm:cxn modelId="{93E7D978-32BD-4F9F-A6BB-8C25693CD9A8}" type="presParOf" srcId="{C546766E-31C7-43CA-9BE4-ADE7C23E217C}" destId="{96D6248A-8A57-432A-90E8-0356A45A2EA2}" srcOrd="2" destOrd="0" presId="urn:microsoft.com/office/officeart/2018/2/layout/IconVerticalSolidList"/>
    <dgm:cxn modelId="{D46871C9-1DD2-4D83-92FE-6319F4812F0F}" type="presParOf" srcId="{C546766E-31C7-43CA-9BE4-ADE7C23E217C}" destId="{9BFAC2B7-C418-4E02-81DD-AFD58212DD44}" srcOrd="3" destOrd="0" presId="urn:microsoft.com/office/officeart/2018/2/layout/IconVerticalSolidList"/>
    <dgm:cxn modelId="{72FF3DA2-F482-4DBF-80F3-29C9F6345BBB}" type="presParOf" srcId="{2A1A0DF7-23EC-499E-BFCC-5C69BE6B90EA}" destId="{A1D5443E-0064-4F27-9B41-E4C61C570C15}" srcOrd="1" destOrd="0" presId="urn:microsoft.com/office/officeart/2018/2/layout/IconVerticalSolidList"/>
    <dgm:cxn modelId="{039B2665-221E-4F9C-B2A3-A0EB8D9CB199}" type="presParOf" srcId="{2A1A0DF7-23EC-499E-BFCC-5C69BE6B90EA}" destId="{7BA2BB9E-5C9E-4B1E-BEAB-C66AA1EE41CC}" srcOrd="2" destOrd="0" presId="urn:microsoft.com/office/officeart/2018/2/layout/IconVerticalSolidList"/>
    <dgm:cxn modelId="{616973AF-71D1-4A03-AC0F-BA9BE265B9FC}" type="presParOf" srcId="{7BA2BB9E-5C9E-4B1E-BEAB-C66AA1EE41CC}" destId="{C60DF54C-49E5-4B17-9CD9-F3E4131C2E7A}" srcOrd="0" destOrd="0" presId="urn:microsoft.com/office/officeart/2018/2/layout/IconVerticalSolidList"/>
    <dgm:cxn modelId="{9F612ED9-2C31-4F5D-974B-57CFED5D7FC0}" type="presParOf" srcId="{7BA2BB9E-5C9E-4B1E-BEAB-C66AA1EE41CC}" destId="{1109B3AA-CDF8-4CC1-A2B4-F934A230BD77}" srcOrd="1" destOrd="0" presId="urn:microsoft.com/office/officeart/2018/2/layout/IconVerticalSolidList"/>
    <dgm:cxn modelId="{B20A6E8D-1CC6-4B57-B94C-F48D0FE22072}" type="presParOf" srcId="{7BA2BB9E-5C9E-4B1E-BEAB-C66AA1EE41CC}" destId="{8DE86740-7892-47CB-A7E3-47ACF703F85B}" srcOrd="2" destOrd="0" presId="urn:microsoft.com/office/officeart/2018/2/layout/IconVerticalSolidList"/>
    <dgm:cxn modelId="{8654B039-75F3-4E30-AF24-1807352F571D}" type="presParOf" srcId="{7BA2BB9E-5C9E-4B1E-BEAB-C66AA1EE41CC}" destId="{F559C815-1B9A-4318-881D-231419207E85}" srcOrd="3" destOrd="0" presId="urn:microsoft.com/office/officeart/2018/2/layout/IconVerticalSolidList"/>
    <dgm:cxn modelId="{DC38587D-5663-4851-97F5-E65903B168EE}" type="presParOf" srcId="{2A1A0DF7-23EC-499E-BFCC-5C69BE6B90EA}" destId="{13B754BB-AC5C-49A2-B831-E46865DE148C}" srcOrd="3" destOrd="0" presId="urn:microsoft.com/office/officeart/2018/2/layout/IconVerticalSolidList"/>
    <dgm:cxn modelId="{80CC902A-49B4-4608-83B0-B8282309E5F7}" type="presParOf" srcId="{2A1A0DF7-23EC-499E-BFCC-5C69BE6B90EA}" destId="{7F72DE53-F773-49FE-858B-BDFA879CD3BC}" srcOrd="4" destOrd="0" presId="urn:microsoft.com/office/officeart/2018/2/layout/IconVerticalSolidList"/>
    <dgm:cxn modelId="{C2858622-3C59-450A-AC55-E118F8A55524}" type="presParOf" srcId="{7F72DE53-F773-49FE-858B-BDFA879CD3BC}" destId="{133CF813-698A-4D20-91C9-28EF14B3F80C}" srcOrd="0" destOrd="0" presId="urn:microsoft.com/office/officeart/2018/2/layout/IconVerticalSolidList"/>
    <dgm:cxn modelId="{09D63D78-4A17-46F8-9E69-8C9B72E89E29}" type="presParOf" srcId="{7F72DE53-F773-49FE-858B-BDFA879CD3BC}" destId="{E7149D27-3778-4029-97CE-3177B274E904}" srcOrd="1" destOrd="0" presId="urn:microsoft.com/office/officeart/2018/2/layout/IconVerticalSolidList"/>
    <dgm:cxn modelId="{BC341AFE-D03B-496E-8E27-C4D7D084612D}" type="presParOf" srcId="{7F72DE53-F773-49FE-858B-BDFA879CD3BC}" destId="{6C2032FF-C772-4F9A-BB4F-8C6888AF4152}" srcOrd="2" destOrd="0" presId="urn:microsoft.com/office/officeart/2018/2/layout/IconVerticalSolidList"/>
    <dgm:cxn modelId="{2F39F3A7-17A1-41A6-8F05-9B2429657642}" type="presParOf" srcId="{7F72DE53-F773-49FE-858B-BDFA879CD3BC}" destId="{543DDC84-211F-4720-B55D-F0C1F0FAEED6}" srcOrd="3" destOrd="0" presId="urn:microsoft.com/office/officeart/2018/2/layout/IconVerticalSolidList"/>
    <dgm:cxn modelId="{FC6275E2-97BA-4C02-901C-7BAB4DDEA268}" type="presParOf" srcId="{2A1A0DF7-23EC-499E-BFCC-5C69BE6B90EA}" destId="{C5BC2ED6-BB70-436B-95DD-1825C793ADE3}" srcOrd="5" destOrd="0" presId="urn:microsoft.com/office/officeart/2018/2/layout/IconVerticalSolidList"/>
    <dgm:cxn modelId="{D78294E0-15BD-435D-B0A0-649481714B64}" type="presParOf" srcId="{2A1A0DF7-23EC-499E-BFCC-5C69BE6B90EA}" destId="{A427871C-949D-466D-ABB8-DA5D29DC5737}" srcOrd="6" destOrd="0" presId="urn:microsoft.com/office/officeart/2018/2/layout/IconVerticalSolidList"/>
    <dgm:cxn modelId="{7EAA6BCD-C774-4E14-8CB8-6852D5162FCF}" type="presParOf" srcId="{A427871C-949D-466D-ABB8-DA5D29DC5737}" destId="{2A4CD1A7-252E-4654-B5EC-8E278D61EF7C}" srcOrd="0" destOrd="0" presId="urn:microsoft.com/office/officeart/2018/2/layout/IconVerticalSolidList"/>
    <dgm:cxn modelId="{B9270128-B581-47B4-9158-E42DA21B8591}" type="presParOf" srcId="{A427871C-949D-466D-ABB8-DA5D29DC5737}" destId="{4CD61396-415D-425B-9730-DCD7B2092814}" srcOrd="1" destOrd="0" presId="urn:microsoft.com/office/officeart/2018/2/layout/IconVerticalSolidList"/>
    <dgm:cxn modelId="{D4C27F72-9746-4E95-84F6-4208D65C8556}" type="presParOf" srcId="{A427871C-949D-466D-ABB8-DA5D29DC5737}" destId="{F2A078E0-4C7B-4862-BA6D-444DBC0BA813}" srcOrd="2" destOrd="0" presId="urn:microsoft.com/office/officeart/2018/2/layout/IconVerticalSolidList"/>
    <dgm:cxn modelId="{6BAB4766-CC12-438D-B8D7-F9655B5A062B}" type="presParOf" srcId="{A427871C-949D-466D-ABB8-DA5D29DC5737}" destId="{19135EB8-07EF-47B9-85A5-6CBB0F2AB1BE}" srcOrd="3" destOrd="0" presId="urn:microsoft.com/office/officeart/2018/2/layout/IconVerticalSolidList"/>
    <dgm:cxn modelId="{B0BB14D0-F4EA-41C3-9FB7-DB344A5095DB}" type="presParOf" srcId="{2A1A0DF7-23EC-499E-BFCC-5C69BE6B90EA}" destId="{CF121C60-EF7A-42F0-8448-7394E9C0407B}" srcOrd="7" destOrd="0" presId="urn:microsoft.com/office/officeart/2018/2/layout/IconVerticalSolidList"/>
    <dgm:cxn modelId="{A61B7E2A-817C-4EBD-A1AE-586F5E6EEC57}" type="presParOf" srcId="{2A1A0DF7-23EC-499E-BFCC-5C69BE6B90EA}" destId="{AB06D68D-E901-4202-B524-CDDE17438FD9}" srcOrd="8" destOrd="0" presId="urn:microsoft.com/office/officeart/2018/2/layout/IconVerticalSolidList"/>
    <dgm:cxn modelId="{20D86DE6-3090-4907-AE80-E6884C267685}" type="presParOf" srcId="{AB06D68D-E901-4202-B524-CDDE17438FD9}" destId="{216E7C9A-9862-4E2D-857F-8FFFBF9E35B7}" srcOrd="0" destOrd="0" presId="urn:microsoft.com/office/officeart/2018/2/layout/IconVerticalSolidList"/>
    <dgm:cxn modelId="{53B659DB-17A9-4878-8CCA-5B8375A8C518}" type="presParOf" srcId="{AB06D68D-E901-4202-B524-CDDE17438FD9}" destId="{A4CE7DC3-836E-4B65-94E1-C40B0A5C32DC}" srcOrd="1" destOrd="0" presId="urn:microsoft.com/office/officeart/2018/2/layout/IconVerticalSolidList"/>
    <dgm:cxn modelId="{49F3EC23-D44E-4CE6-ABA6-D2DEEE762A8A}" type="presParOf" srcId="{AB06D68D-E901-4202-B524-CDDE17438FD9}" destId="{BA8071C5-8ADD-4FD1-B319-13F6587548BD}" srcOrd="2" destOrd="0" presId="urn:microsoft.com/office/officeart/2018/2/layout/IconVerticalSolidList"/>
    <dgm:cxn modelId="{B3C2FD43-B9BD-47B3-B8B6-A775668921CE}" type="presParOf" srcId="{AB06D68D-E901-4202-B524-CDDE17438FD9}" destId="{91067131-A8D5-47A6-94F4-07CE68414D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C0F29-2768-466F-9269-5B3A5C24E1D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08E569B-F5AA-4761-A136-1A2EA43AA094}">
      <dgm:prSet phldr="0" custT="1"/>
      <dgm:spPr/>
      <dgm:t>
        <a:bodyPr/>
        <a:lstStyle/>
        <a:p>
          <a:pPr rtl="0"/>
          <a:r>
            <a:rPr lang="en-US" sz="1800" dirty="0">
              <a:latin typeface="Aptos Display"/>
              <a:ea typeface="+mn-ea"/>
              <a:cs typeface="+mn-cs"/>
            </a:rPr>
            <a:t>Supplies Used/Consumed in the Business</a:t>
          </a:r>
        </a:p>
      </dgm:t>
    </dgm:pt>
    <dgm:pt modelId="{E56C77AD-6F86-4735-8E75-7A59FFE026A9}" type="parTrans" cxnId="{9E8E4E0E-0F45-42B3-8849-C286A2E63FAC}">
      <dgm:prSet/>
      <dgm:spPr/>
      <dgm:t>
        <a:bodyPr/>
        <a:lstStyle/>
        <a:p>
          <a:endParaRPr lang="en-US" sz="1800"/>
        </a:p>
      </dgm:t>
    </dgm:pt>
    <dgm:pt modelId="{781052A6-6A9D-4336-A8C0-2EE6FEF830E9}" type="sibTrans" cxnId="{9E8E4E0E-0F45-42B3-8849-C286A2E63FAC}">
      <dgm:prSet/>
      <dgm:spPr/>
      <dgm:t>
        <a:bodyPr/>
        <a:lstStyle/>
        <a:p>
          <a:endParaRPr lang="en-US" sz="1800"/>
        </a:p>
      </dgm:t>
    </dgm:pt>
    <dgm:pt modelId="{9DB41CC4-BAE8-45A0-B8AF-EFBDCBBE575D}">
      <dgm:prSet phldr="0" custT="1"/>
      <dgm:spPr/>
      <dgm:t>
        <a:bodyPr/>
        <a:lstStyle/>
        <a:p>
          <a:r>
            <a:rPr lang="en-US" sz="1800"/>
            <a:t>Legal &amp; Professional Services</a:t>
          </a:r>
        </a:p>
      </dgm:t>
    </dgm:pt>
    <dgm:pt modelId="{E61A0C27-1A72-4952-B777-91C06A30CA39}" type="parTrans" cxnId="{7A288574-38CD-42A1-A05A-76008B57F61E}">
      <dgm:prSet/>
      <dgm:spPr/>
      <dgm:t>
        <a:bodyPr/>
        <a:lstStyle/>
        <a:p>
          <a:endParaRPr lang="en-US" sz="1800"/>
        </a:p>
      </dgm:t>
    </dgm:pt>
    <dgm:pt modelId="{89004684-3C7F-4D65-AE90-350B0494D998}" type="sibTrans" cxnId="{7A288574-38CD-42A1-A05A-76008B57F61E}">
      <dgm:prSet/>
      <dgm:spPr/>
      <dgm:t>
        <a:bodyPr/>
        <a:lstStyle/>
        <a:p>
          <a:endParaRPr lang="en-US" sz="1800"/>
        </a:p>
      </dgm:t>
    </dgm:pt>
    <dgm:pt modelId="{BFEEC6BE-08AA-4E25-BF31-57C38C038042}">
      <dgm:prSet phldr="0" custT="1"/>
      <dgm:spPr/>
      <dgm:t>
        <a:bodyPr/>
        <a:lstStyle/>
        <a:p>
          <a:r>
            <a:rPr lang="en-US" sz="1800"/>
            <a:t>Advertising</a:t>
          </a:r>
        </a:p>
      </dgm:t>
    </dgm:pt>
    <dgm:pt modelId="{80D2BB05-4CA1-4526-B70B-639011AD5611}" type="parTrans" cxnId="{2BCC3461-0F89-4119-811F-BCA4F3188066}">
      <dgm:prSet/>
      <dgm:spPr/>
      <dgm:t>
        <a:bodyPr/>
        <a:lstStyle/>
        <a:p>
          <a:endParaRPr lang="en-US" sz="1800"/>
        </a:p>
      </dgm:t>
    </dgm:pt>
    <dgm:pt modelId="{BBD5C4CC-5248-4FB9-ABC8-C17B3C9AE2DA}" type="sibTrans" cxnId="{2BCC3461-0F89-4119-811F-BCA4F3188066}">
      <dgm:prSet/>
      <dgm:spPr/>
      <dgm:t>
        <a:bodyPr/>
        <a:lstStyle/>
        <a:p>
          <a:endParaRPr lang="en-US" sz="1800"/>
        </a:p>
      </dgm:t>
    </dgm:pt>
    <dgm:pt modelId="{0AB98EEB-1509-4B73-AC23-F18C22A4154B}">
      <dgm:prSet phldr="0" custT="1"/>
      <dgm:spPr/>
      <dgm:t>
        <a:bodyPr/>
        <a:lstStyle/>
        <a:p>
          <a:r>
            <a:rPr lang="en-US" sz="1800">
              <a:latin typeface="Aptos Display"/>
              <a:ea typeface="+mn-ea"/>
              <a:cs typeface="+mn-cs"/>
            </a:rPr>
            <a:t>Business Insurance</a:t>
          </a:r>
        </a:p>
      </dgm:t>
    </dgm:pt>
    <dgm:pt modelId="{BBBD7374-F9C4-4217-A4B8-75D90CEAD7AF}" type="parTrans" cxnId="{71EAD0F1-0893-46B4-BBFD-4182B08BAC9C}">
      <dgm:prSet/>
      <dgm:spPr/>
      <dgm:t>
        <a:bodyPr/>
        <a:lstStyle/>
        <a:p>
          <a:endParaRPr lang="en-US" sz="1800"/>
        </a:p>
      </dgm:t>
    </dgm:pt>
    <dgm:pt modelId="{24712184-A9DC-4197-B214-93B5FDE1DB23}" type="sibTrans" cxnId="{71EAD0F1-0893-46B4-BBFD-4182B08BAC9C}">
      <dgm:prSet/>
      <dgm:spPr/>
      <dgm:t>
        <a:bodyPr/>
        <a:lstStyle/>
        <a:p>
          <a:endParaRPr lang="en-US" sz="1800"/>
        </a:p>
      </dgm:t>
    </dgm:pt>
    <dgm:pt modelId="{14A20CF1-F300-4164-ADF9-3149DBEF680E}">
      <dgm:prSet phldr="0" custT="1"/>
      <dgm:spPr/>
      <dgm:t>
        <a:bodyPr/>
        <a:lstStyle/>
        <a:p>
          <a:pPr rtl="0"/>
          <a:r>
            <a:rPr lang="en-US" sz="1800">
              <a:latin typeface="Aptos Display" panose="02110004020202020204"/>
            </a:rPr>
            <a:t>Commissions &amp; Fees to credit card companies, payment processors</a:t>
          </a:r>
        </a:p>
      </dgm:t>
    </dgm:pt>
    <dgm:pt modelId="{C9A323F7-87D1-42F5-9DCA-937D1D0D7F85}" type="parTrans" cxnId="{98501CA9-C4AB-431F-B56E-57C0583BE6FD}">
      <dgm:prSet/>
      <dgm:spPr/>
      <dgm:t>
        <a:bodyPr/>
        <a:lstStyle/>
        <a:p>
          <a:endParaRPr lang="en-US" sz="1800"/>
        </a:p>
      </dgm:t>
    </dgm:pt>
    <dgm:pt modelId="{09B84652-82E2-4E22-B075-355E012A5EEE}" type="sibTrans" cxnId="{98501CA9-C4AB-431F-B56E-57C0583BE6FD}">
      <dgm:prSet/>
      <dgm:spPr/>
      <dgm:t>
        <a:bodyPr/>
        <a:lstStyle/>
        <a:p>
          <a:endParaRPr lang="en-US" sz="1800"/>
        </a:p>
      </dgm:t>
    </dgm:pt>
    <dgm:pt modelId="{5C43F2B2-6096-6143-8EC0-0F4BA5BB3986}">
      <dgm:prSet custT="1"/>
      <dgm:spPr/>
      <dgm:t>
        <a:bodyPr/>
        <a:lstStyle/>
        <a:p>
          <a:r>
            <a:rPr lang="en-US" sz="1800"/>
            <a:t>Routine Repairs &amp; Maintenance</a:t>
          </a:r>
        </a:p>
      </dgm:t>
    </dgm:pt>
    <dgm:pt modelId="{70F8C77F-1D14-DA4F-A65E-A5CE0CE55879}" type="parTrans" cxnId="{36E80492-A5F5-2B49-85BB-1D8AD96668CC}">
      <dgm:prSet/>
      <dgm:spPr/>
      <dgm:t>
        <a:bodyPr/>
        <a:lstStyle/>
        <a:p>
          <a:endParaRPr lang="en-US" sz="1800"/>
        </a:p>
      </dgm:t>
    </dgm:pt>
    <dgm:pt modelId="{DFA4B823-E06A-874A-A9D3-98EE5E9F3F3A}" type="sibTrans" cxnId="{36E80492-A5F5-2B49-85BB-1D8AD96668CC}">
      <dgm:prSet/>
      <dgm:spPr/>
      <dgm:t>
        <a:bodyPr/>
        <a:lstStyle/>
        <a:p>
          <a:endParaRPr lang="en-US" sz="1800"/>
        </a:p>
      </dgm:t>
    </dgm:pt>
    <dgm:pt modelId="{D0529EEB-B89F-4333-9E74-0878F98F6576}" type="pres">
      <dgm:prSet presAssocID="{431C0F29-2768-466F-9269-5B3A5C24E1D7}" presName="diagram" presStyleCnt="0">
        <dgm:presLayoutVars>
          <dgm:dir/>
          <dgm:resizeHandles val="exact"/>
        </dgm:presLayoutVars>
      </dgm:prSet>
      <dgm:spPr/>
    </dgm:pt>
    <dgm:pt modelId="{75C80606-DCF9-4CE7-8053-89A63C31EAD1}" type="pres">
      <dgm:prSet presAssocID="{608E569B-F5AA-4761-A136-1A2EA43AA094}" presName="node" presStyleLbl="node1" presStyleIdx="0" presStyleCnt="6">
        <dgm:presLayoutVars>
          <dgm:bulletEnabled val="1"/>
        </dgm:presLayoutVars>
      </dgm:prSet>
      <dgm:spPr/>
    </dgm:pt>
    <dgm:pt modelId="{8048E2FA-0A00-4766-BA9A-45F353E3B18C}" type="pres">
      <dgm:prSet presAssocID="{781052A6-6A9D-4336-A8C0-2EE6FEF830E9}" presName="sibTrans" presStyleCnt="0"/>
      <dgm:spPr/>
    </dgm:pt>
    <dgm:pt modelId="{51473CDF-A258-4BDB-926C-901CFB583A1E}" type="pres">
      <dgm:prSet presAssocID="{BFEEC6BE-08AA-4E25-BF31-57C38C038042}" presName="node" presStyleLbl="node1" presStyleIdx="1" presStyleCnt="6">
        <dgm:presLayoutVars>
          <dgm:bulletEnabled val="1"/>
        </dgm:presLayoutVars>
      </dgm:prSet>
      <dgm:spPr/>
    </dgm:pt>
    <dgm:pt modelId="{525B2934-0385-4801-BAA8-154E8A84CE49}" type="pres">
      <dgm:prSet presAssocID="{BBD5C4CC-5248-4FB9-ABC8-C17B3C9AE2DA}" presName="sibTrans" presStyleCnt="0"/>
      <dgm:spPr/>
    </dgm:pt>
    <dgm:pt modelId="{1380C964-4E5C-44E8-9D70-C0CF12696F82}" type="pres">
      <dgm:prSet presAssocID="{0AB98EEB-1509-4B73-AC23-F18C22A4154B}" presName="node" presStyleLbl="node1" presStyleIdx="2" presStyleCnt="6">
        <dgm:presLayoutVars>
          <dgm:bulletEnabled val="1"/>
        </dgm:presLayoutVars>
      </dgm:prSet>
      <dgm:spPr/>
    </dgm:pt>
    <dgm:pt modelId="{334F1532-6C49-4C90-94CA-2C27D54D40B1}" type="pres">
      <dgm:prSet presAssocID="{24712184-A9DC-4197-B214-93B5FDE1DB23}" presName="sibTrans" presStyleCnt="0"/>
      <dgm:spPr/>
    </dgm:pt>
    <dgm:pt modelId="{174CE45B-6A5D-41A0-81EB-25B7C19E2E10}" type="pres">
      <dgm:prSet presAssocID="{9DB41CC4-BAE8-45A0-B8AF-EFBDCBBE575D}" presName="node" presStyleLbl="node1" presStyleIdx="3" presStyleCnt="6">
        <dgm:presLayoutVars>
          <dgm:bulletEnabled val="1"/>
        </dgm:presLayoutVars>
      </dgm:prSet>
      <dgm:spPr/>
    </dgm:pt>
    <dgm:pt modelId="{1BF16E77-9DF4-43F2-BE34-34F61A685A60}" type="pres">
      <dgm:prSet presAssocID="{89004684-3C7F-4D65-AE90-350B0494D998}" presName="sibTrans" presStyleCnt="0"/>
      <dgm:spPr/>
    </dgm:pt>
    <dgm:pt modelId="{716FDD44-30FF-44B7-B67F-220A13EFAC51}" type="pres">
      <dgm:prSet presAssocID="{14A20CF1-F300-4164-ADF9-3149DBEF680E}" presName="node" presStyleLbl="node1" presStyleIdx="4" presStyleCnt="6">
        <dgm:presLayoutVars>
          <dgm:bulletEnabled val="1"/>
        </dgm:presLayoutVars>
      </dgm:prSet>
      <dgm:spPr/>
    </dgm:pt>
    <dgm:pt modelId="{92EC9F2F-4450-DE42-9C3D-D66E2272AB08}" type="pres">
      <dgm:prSet presAssocID="{09B84652-82E2-4E22-B075-355E012A5EEE}" presName="sibTrans" presStyleCnt="0"/>
      <dgm:spPr/>
    </dgm:pt>
    <dgm:pt modelId="{B9B479EF-7251-544D-80C3-B0D011E376F0}" type="pres">
      <dgm:prSet presAssocID="{5C43F2B2-6096-6143-8EC0-0F4BA5BB3986}" presName="node" presStyleLbl="node1" presStyleIdx="5" presStyleCnt="6">
        <dgm:presLayoutVars>
          <dgm:bulletEnabled val="1"/>
        </dgm:presLayoutVars>
      </dgm:prSet>
      <dgm:spPr/>
    </dgm:pt>
  </dgm:ptLst>
  <dgm:cxnLst>
    <dgm:cxn modelId="{DA8C1F04-F2D7-4BBB-852E-5B2190270AE0}" type="presOf" srcId="{9DB41CC4-BAE8-45A0-B8AF-EFBDCBBE575D}" destId="{174CE45B-6A5D-41A0-81EB-25B7C19E2E10}" srcOrd="0" destOrd="0" presId="urn:microsoft.com/office/officeart/2005/8/layout/default"/>
    <dgm:cxn modelId="{9E8E4E0E-0F45-42B3-8849-C286A2E63FAC}" srcId="{431C0F29-2768-466F-9269-5B3A5C24E1D7}" destId="{608E569B-F5AA-4761-A136-1A2EA43AA094}" srcOrd="0" destOrd="0" parTransId="{E56C77AD-6F86-4735-8E75-7A59FFE026A9}" sibTransId="{781052A6-6A9D-4336-A8C0-2EE6FEF830E9}"/>
    <dgm:cxn modelId="{2BCC3461-0F89-4119-811F-BCA4F3188066}" srcId="{431C0F29-2768-466F-9269-5B3A5C24E1D7}" destId="{BFEEC6BE-08AA-4E25-BF31-57C38C038042}" srcOrd="1" destOrd="0" parTransId="{80D2BB05-4CA1-4526-B70B-639011AD5611}" sibTransId="{BBD5C4CC-5248-4FB9-ABC8-C17B3C9AE2DA}"/>
    <dgm:cxn modelId="{D48A5E62-D0F2-EE41-8E0C-B1CC9F3A4423}" type="presOf" srcId="{5C43F2B2-6096-6143-8EC0-0F4BA5BB3986}" destId="{B9B479EF-7251-544D-80C3-B0D011E376F0}" srcOrd="0" destOrd="0" presId="urn:microsoft.com/office/officeart/2005/8/layout/default"/>
    <dgm:cxn modelId="{7A288574-38CD-42A1-A05A-76008B57F61E}" srcId="{431C0F29-2768-466F-9269-5B3A5C24E1D7}" destId="{9DB41CC4-BAE8-45A0-B8AF-EFBDCBBE575D}" srcOrd="3" destOrd="0" parTransId="{E61A0C27-1A72-4952-B777-91C06A30CA39}" sibTransId="{89004684-3C7F-4D65-AE90-350B0494D998}"/>
    <dgm:cxn modelId="{B0BC3E57-3A7A-43D0-B27C-E4C7DEAF6567}" type="presOf" srcId="{0AB98EEB-1509-4B73-AC23-F18C22A4154B}" destId="{1380C964-4E5C-44E8-9D70-C0CF12696F82}" srcOrd="0" destOrd="0" presId="urn:microsoft.com/office/officeart/2005/8/layout/default"/>
    <dgm:cxn modelId="{36E80492-A5F5-2B49-85BB-1D8AD96668CC}" srcId="{431C0F29-2768-466F-9269-5B3A5C24E1D7}" destId="{5C43F2B2-6096-6143-8EC0-0F4BA5BB3986}" srcOrd="5" destOrd="0" parTransId="{70F8C77F-1D14-DA4F-A65E-A5CE0CE55879}" sibTransId="{DFA4B823-E06A-874A-A9D3-98EE5E9F3F3A}"/>
    <dgm:cxn modelId="{D3BFF292-9CD4-4A47-BECC-6D879D74F27D}" type="presOf" srcId="{14A20CF1-F300-4164-ADF9-3149DBEF680E}" destId="{716FDD44-30FF-44B7-B67F-220A13EFAC51}" srcOrd="0" destOrd="0" presId="urn:microsoft.com/office/officeart/2005/8/layout/default"/>
    <dgm:cxn modelId="{5D336FA3-5354-4808-96A6-9602321F900A}" type="presOf" srcId="{431C0F29-2768-466F-9269-5B3A5C24E1D7}" destId="{D0529EEB-B89F-4333-9E74-0878F98F6576}" srcOrd="0" destOrd="0" presId="urn:microsoft.com/office/officeart/2005/8/layout/default"/>
    <dgm:cxn modelId="{98501CA9-C4AB-431F-B56E-57C0583BE6FD}" srcId="{431C0F29-2768-466F-9269-5B3A5C24E1D7}" destId="{14A20CF1-F300-4164-ADF9-3149DBEF680E}" srcOrd="4" destOrd="0" parTransId="{C9A323F7-87D1-42F5-9DCA-937D1D0D7F85}" sibTransId="{09B84652-82E2-4E22-B075-355E012A5EEE}"/>
    <dgm:cxn modelId="{45E29DC2-C9F7-45AA-9B74-54183707599D}" type="presOf" srcId="{608E569B-F5AA-4761-A136-1A2EA43AA094}" destId="{75C80606-DCF9-4CE7-8053-89A63C31EAD1}" srcOrd="0" destOrd="0" presId="urn:microsoft.com/office/officeart/2005/8/layout/default"/>
    <dgm:cxn modelId="{283690CE-1AE0-4A47-B8C5-4B63F6BEC54E}" type="presOf" srcId="{BFEEC6BE-08AA-4E25-BF31-57C38C038042}" destId="{51473CDF-A258-4BDB-926C-901CFB583A1E}" srcOrd="0" destOrd="0" presId="urn:microsoft.com/office/officeart/2005/8/layout/default"/>
    <dgm:cxn modelId="{71EAD0F1-0893-46B4-BBFD-4182B08BAC9C}" srcId="{431C0F29-2768-466F-9269-5B3A5C24E1D7}" destId="{0AB98EEB-1509-4B73-AC23-F18C22A4154B}" srcOrd="2" destOrd="0" parTransId="{BBBD7374-F9C4-4217-A4B8-75D90CEAD7AF}" sibTransId="{24712184-A9DC-4197-B214-93B5FDE1DB23}"/>
    <dgm:cxn modelId="{6A7C9448-4842-4004-8557-24ED8C4D9408}" type="presParOf" srcId="{D0529EEB-B89F-4333-9E74-0878F98F6576}" destId="{75C80606-DCF9-4CE7-8053-89A63C31EAD1}" srcOrd="0" destOrd="0" presId="urn:microsoft.com/office/officeart/2005/8/layout/default"/>
    <dgm:cxn modelId="{CD13EB21-E6C3-44E8-84DA-AD27A34B190A}" type="presParOf" srcId="{D0529EEB-B89F-4333-9E74-0878F98F6576}" destId="{8048E2FA-0A00-4766-BA9A-45F353E3B18C}" srcOrd="1" destOrd="0" presId="urn:microsoft.com/office/officeart/2005/8/layout/default"/>
    <dgm:cxn modelId="{FE96E637-84AB-4D22-BB83-59DFD5752224}" type="presParOf" srcId="{D0529EEB-B89F-4333-9E74-0878F98F6576}" destId="{51473CDF-A258-4BDB-926C-901CFB583A1E}" srcOrd="2" destOrd="0" presId="urn:microsoft.com/office/officeart/2005/8/layout/default"/>
    <dgm:cxn modelId="{F7597579-457E-4136-9F21-FBA64231DA4C}" type="presParOf" srcId="{D0529EEB-B89F-4333-9E74-0878F98F6576}" destId="{525B2934-0385-4801-BAA8-154E8A84CE49}" srcOrd="3" destOrd="0" presId="urn:microsoft.com/office/officeart/2005/8/layout/default"/>
    <dgm:cxn modelId="{4B7490D4-BECF-47AE-9901-85C5D466E8A8}" type="presParOf" srcId="{D0529EEB-B89F-4333-9E74-0878F98F6576}" destId="{1380C964-4E5C-44E8-9D70-C0CF12696F82}" srcOrd="4" destOrd="0" presId="urn:microsoft.com/office/officeart/2005/8/layout/default"/>
    <dgm:cxn modelId="{427F14DA-BCB1-48F4-AF4A-AFCB4B5B0C9B}" type="presParOf" srcId="{D0529EEB-B89F-4333-9E74-0878F98F6576}" destId="{334F1532-6C49-4C90-94CA-2C27D54D40B1}" srcOrd="5" destOrd="0" presId="urn:microsoft.com/office/officeart/2005/8/layout/default"/>
    <dgm:cxn modelId="{B54F09E4-7194-4B12-984B-D58938CBBCAE}" type="presParOf" srcId="{D0529EEB-B89F-4333-9E74-0878F98F6576}" destId="{174CE45B-6A5D-41A0-81EB-25B7C19E2E10}" srcOrd="6" destOrd="0" presId="urn:microsoft.com/office/officeart/2005/8/layout/default"/>
    <dgm:cxn modelId="{D948BD23-B6B7-48C4-884A-92ED51150794}" type="presParOf" srcId="{D0529EEB-B89F-4333-9E74-0878F98F6576}" destId="{1BF16E77-9DF4-43F2-BE34-34F61A685A60}" srcOrd="7" destOrd="0" presId="urn:microsoft.com/office/officeart/2005/8/layout/default"/>
    <dgm:cxn modelId="{80C7C0E1-CA52-48CD-AB3F-4AA653DE3EE1}" type="presParOf" srcId="{D0529EEB-B89F-4333-9E74-0878F98F6576}" destId="{716FDD44-30FF-44B7-B67F-220A13EFAC51}" srcOrd="8" destOrd="0" presId="urn:microsoft.com/office/officeart/2005/8/layout/default"/>
    <dgm:cxn modelId="{9C186D47-8A49-8647-89AA-1A366D009F64}" type="presParOf" srcId="{D0529EEB-B89F-4333-9E74-0878F98F6576}" destId="{92EC9F2F-4450-DE42-9C3D-D66E2272AB08}" srcOrd="9" destOrd="0" presId="urn:microsoft.com/office/officeart/2005/8/layout/default"/>
    <dgm:cxn modelId="{00F07142-3C41-6345-919F-51593741C071}" type="presParOf" srcId="{D0529EEB-B89F-4333-9E74-0878F98F6576}" destId="{B9B479EF-7251-544D-80C3-B0D011E376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BB368-CB1D-4C48-B8F5-AF8EB7ACE60F}">
      <dsp:nvSpPr>
        <dsp:cNvPr id="0" name=""/>
        <dsp:cNvSpPr/>
      </dsp:nvSpPr>
      <dsp:spPr>
        <a:xfrm>
          <a:off x="0" y="3432"/>
          <a:ext cx="8715514" cy="7310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578C9-D05C-473E-BB67-F38B0FAD6253}">
      <dsp:nvSpPr>
        <dsp:cNvPr id="0" name=""/>
        <dsp:cNvSpPr/>
      </dsp:nvSpPr>
      <dsp:spPr>
        <a:xfrm>
          <a:off x="221145" y="167920"/>
          <a:ext cx="402082" cy="4020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AC2B7-C418-4E02-81DD-AFD58212DD44}">
      <dsp:nvSpPr>
        <dsp:cNvPr id="0" name=""/>
        <dsp:cNvSpPr/>
      </dsp:nvSpPr>
      <dsp:spPr>
        <a:xfrm>
          <a:off x="844373" y="3432"/>
          <a:ext cx="7871140" cy="73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70" tIns="77370" rIns="77370" bIns="773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ptos Display"/>
              <a:ea typeface="+mn-ea"/>
              <a:cs typeface="+mn-cs"/>
            </a:rPr>
            <a:t>Schedule C</a:t>
          </a:r>
        </a:p>
      </dsp:txBody>
      <dsp:txXfrm>
        <a:off x="844373" y="3432"/>
        <a:ext cx="7871140" cy="731059"/>
      </dsp:txXfrm>
    </dsp:sp>
    <dsp:sp modelId="{C60DF54C-49E5-4B17-9CD9-F3E4131C2E7A}">
      <dsp:nvSpPr>
        <dsp:cNvPr id="0" name=""/>
        <dsp:cNvSpPr/>
      </dsp:nvSpPr>
      <dsp:spPr>
        <a:xfrm>
          <a:off x="0" y="917256"/>
          <a:ext cx="8715514" cy="7310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9B3AA-CDF8-4CC1-A2B4-F934A230BD77}">
      <dsp:nvSpPr>
        <dsp:cNvPr id="0" name=""/>
        <dsp:cNvSpPr/>
      </dsp:nvSpPr>
      <dsp:spPr>
        <a:xfrm>
          <a:off x="221145" y="1081744"/>
          <a:ext cx="402082" cy="4020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9C815-1B9A-4318-881D-231419207E85}">
      <dsp:nvSpPr>
        <dsp:cNvPr id="0" name=""/>
        <dsp:cNvSpPr/>
      </dsp:nvSpPr>
      <dsp:spPr>
        <a:xfrm>
          <a:off x="844373" y="917256"/>
          <a:ext cx="7871140" cy="73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70" tIns="77370" rIns="77370" bIns="773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Brokerage Statements (1099-B)</a:t>
          </a:r>
        </a:p>
      </dsp:txBody>
      <dsp:txXfrm>
        <a:off x="844373" y="917256"/>
        <a:ext cx="7871140" cy="731059"/>
      </dsp:txXfrm>
    </dsp:sp>
    <dsp:sp modelId="{133CF813-698A-4D20-91C9-28EF14B3F80C}">
      <dsp:nvSpPr>
        <dsp:cNvPr id="0" name=""/>
        <dsp:cNvSpPr/>
      </dsp:nvSpPr>
      <dsp:spPr>
        <a:xfrm>
          <a:off x="0" y="1831080"/>
          <a:ext cx="8715514" cy="7310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49D27-3778-4029-97CE-3177B274E904}">
      <dsp:nvSpPr>
        <dsp:cNvPr id="0" name=""/>
        <dsp:cNvSpPr/>
      </dsp:nvSpPr>
      <dsp:spPr>
        <a:xfrm>
          <a:off x="221145" y="1995568"/>
          <a:ext cx="402082" cy="4020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DDC84-211F-4720-B55D-F0C1F0FAEED6}">
      <dsp:nvSpPr>
        <dsp:cNvPr id="0" name=""/>
        <dsp:cNvSpPr/>
      </dsp:nvSpPr>
      <dsp:spPr>
        <a:xfrm>
          <a:off x="844373" y="1831080"/>
          <a:ext cx="7871140" cy="73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70" tIns="77370" rIns="77370" bIns="773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Health Savings Account (HSA)</a:t>
          </a:r>
        </a:p>
      </dsp:txBody>
      <dsp:txXfrm>
        <a:off x="844373" y="1831080"/>
        <a:ext cx="7871140" cy="731059"/>
      </dsp:txXfrm>
    </dsp:sp>
    <dsp:sp modelId="{2A4CD1A7-252E-4654-B5EC-8E278D61EF7C}">
      <dsp:nvSpPr>
        <dsp:cNvPr id="0" name=""/>
        <dsp:cNvSpPr/>
      </dsp:nvSpPr>
      <dsp:spPr>
        <a:xfrm>
          <a:off x="0" y="2744904"/>
          <a:ext cx="8715514" cy="7310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61396-415D-425B-9730-DCD7B2092814}">
      <dsp:nvSpPr>
        <dsp:cNvPr id="0" name=""/>
        <dsp:cNvSpPr/>
      </dsp:nvSpPr>
      <dsp:spPr>
        <a:xfrm>
          <a:off x="221145" y="2909392"/>
          <a:ext cx="402082" cy="4020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35EB8-07EF-47B9-85A5-6CBB0F2AB1BE}">
      <dsp:nvSpPr>
        <dsp:cNvPr id="0" name=""/>
        <dsp:cNvSpPr/>
      </dsp:nvSpPr>
      <dsp:spPr>
        <a:xfrm>
          <a:off x="844373" y="2744904"/>
          <a:ext cx="7871140" cy="73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70" tIns="77370" rIns="77370" bIns="773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ea typeface="+mn-ea"/>
              <a:cs typeface="Arial"/>
            </a:rPr>
            <a:t>Estimated Payments</a:t>
          </a:r>
        </a:p>
      </dsp:txBody>
      <dsp:txXfrm>
        <a:off x="844373" y="2744904"/>
        <a:ext cx="7871140" cy="731059"/>
      </dsp:txXfrm>
    </dsp:sp>
    <dsp:sp modelId="{216E7C9A-9862-4E2D-857F-8FFFBF9E35B7}">
      <dsp:nvSpPr>
        <dsp:cNvPr id="0" name=""/>
        <dsp:cNvSpPr/>
      </dsp:nvSpPr>
      <dsp:spPr>
        <a:xfrm>
          <a:off x="0" y="3658728"/>
          <a:ext cx="8715514" cy="7310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E7DC3-836E-4B65-94E1-C40B0A5C32DC}">
      <dsp:nvSpPr>
        <dsp:cNvPr id="0" name=""/>
        <dsp:cNvSpPr/>
      </dsp:nvSpPr>
      <dsp:spPr>
        <a:xfrm>
          <a:off x="221145" y="3823216"/>
          <a:ext cx="402082" cy="4020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67131-A8D5-47A6-94F4-07CE68414D35}">
      <dsp:nvSpPr>
        <dsp:cNvPr id="0" name=""/>
        <dsp:cNvSpPr/>
      </dsp:nvSpPr>
      <dsp:spPr>
        <a:xfrm>
          <a:off x="844373" y="3658728"/>
          <a:ext cx="7871140" cy="73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70" tIns="77370" rIns="77370" bIns="773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kern="1200" dirty="0">
              <a:latin typeface="Arial"/>
              <a:ea typeface="+mn-ea"/>
              <a:cs typeface="Arial"/>
            </a:rPr>
            <a:t>Itemized Deductions</a:t>
          </a:r>
        </a:p>
      </dsp:txBody>
      <dsp:txXfrm>
        <a:off x="844373" y="3658728"/>
        <a:ext cx="7871140" cy="731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80606-DCF9-4CE7-8053-89A63C31EAD1}">
      <dsp:nvSpPr>
        <dsp:cNvPr id="0" name=""/>
        <dsp:cNvSpPr/>
      </dsp:nvSpPr>
      <dsp:spPr>
        <a:xfrm>
          <a:off x="768024" y="1674"/>
          <a:ext cx="2168345" cy="1301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/>
              <a:ea typeface="+mn-ea"/>
              <a:cs typeface="+mn-cs"/>
            </a:rPr>
            <a:t>Supplies Used/Consumed in the Business</a:t>
          </a:r>
        </a:p>
      </dsp:txBody>
      <dsp:txXfrm>
        <a:off x="768024" y="1674"/>
        <a:ext cx="2168345" cy="1301007"/>
      </dsp:txXfrm>
    </dsp:sp>
    <dsp:sp modelId="{51473CDF-A258-4BDB-926C-901CFB583A1E}">
      <dsp:nvSpPr>
        <dsp:cNvPr id="0" name=""/>
        <dsp:cNvSpPr/>
      </dsp:nvSpPr>
      <dsp:spPr>
        <a:xfrm>
          <a:off x="3153203" y="1674"/>
          <a:ext cx="2168345" cy="1301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Advertising</a:t>
          </a:r>
        </a:p>
      </dsp:txBody>
      <dsp:txXfrm>
        <a:off x="3153203" y="1674"/>
        <a:ext cx="2168345" cy="1301007"/>
      </dsp:txXfrm>
    </dsp:sp>
    <dsp:sp modelId="{1380C964-4E5C-44E8-9D70-C0CF12696F82}">
      <dsp:nvSpPr>
        <dsp:cNvPr id="0" name=""/>
        <dsp:cNvSpPr/>
      </dsp:nvSpPr>
      <dsp:spPr>
        <a:xfrm>
          <a:off x="5538383" y="1674"/>
          <a:ext cx="2168345" cy="1301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/>
              <a:ea typeface="+mn-ea"/>
              <a:cs typeface="+mn-cs"/>
            </a:rPr>
            <a:t>Business Insurance</a:t>
          </a:r>
        </a:p>
      </dsp:txBody>
      <dsp:txXfrm>
        <a:off x="5538383" y="1674"/>
        <a:ext cx="2168345" cy="1301007"/>
      </dsp:txXfrm>
    </dsp:sp>
    <dsp:sp modelId="{174CE45B-6A5D-41A0-81EB-25B7C19E2E10}">
      <dsp:nvSpPr>
        <dsp:cNvPr id="0" name=""/>
        <dsp:cNvSpPr/>
      </dsp:nvSpPr>
      <dsp:spPr>
        <a:xfrm>
          <a:off x="768024" y="1519516"/>
          <a:ext cx="2168345" cy="1301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Legal &amp; Professional Services</a:t>
          </a:r>
        </a:p>
      </dsp:txBody>
      <dsp:txXfrm>
        <a:off x="768024" y="1519516"/>
        <a:ext cx="2168345" cy="1301007"/>
      </dsp:txXfrm>
    </dsp:sp>
    <dsp:sp modelId="{716FDD44-30FF-44B7-B67F-220A13EFAC51}">
      <dsp:nvSpPr>
        <dsp:cNvPr id="0" name=""/>
        <dsp:cNvSpPr/>
      </dsp:nvSpPr>
      <dsp:spPr>
        <a:xfrm>
          <a:off x="3153203" y="1519516"/>
          <a:ext cx="2168345" cy="1301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110004020202020204"/>
            </a:rPr>
            <a:t>Commissions &amp; Fees to credit card companies, payment processors</a:t>
          </a:r>
        </a:p>
      </dsp:txBody>
      <dsp:txXfrm>
        <a:off x="3153203" y="1519516"/>
        <a:ext cx="2168345" cy="1301007"/>
      </dsp:txXfrm>
    </dsp:sp>
    <dsp:sp modelId="{B9B479EF-7251-544D-80C3-B0D011E376F0}">
      <dsp:nvSpPr>
        <dsp:cNvPr id="0" name=""/>
        <dsp:cNvSpPr/>
      </dsp:nvSpPr>
      <dsp:spPr>
        <a:xfrm>
          <a:off x="5538383" y="1519516"/>
          <a:ext cx="2168345" cy="1301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Routine Repairs &amp; Maintenance</a:t>
          </a:r>
        </a:p>
      </dsp:txBody>
      <dsp:txXfrm>
        <a:off x="5538383" y="1519516"/>
        <a:ext cx="2168345" cy="1301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837F0-4536-4460-99A4-DA36BFBE4741}" type="datetimeFigureOut"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701E7-2776-43B6-A07F-99039C5271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13474-6251-354F-6587-4CC65022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4A7DC-ACE0-2E9B-B360-90324F2C4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9EEA7-48BB-4D04-DFFF-07BD20F76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8B2BC-90DC-E949-EDFF-E01B044D6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83EE-AC00-4DD7-AC65-B4F4D0F2CC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EE95-7980-54FE-A774-6C26E2742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1EF57-E21D-D504-4435-30624330D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50B86-474C-418F-7D8B-420A6C84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29049-D146-7239-383E-D552F72D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B1D10-5BA6-4867-8767-478F46E0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0AD7-EBAA-032B-4397-67D47923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6B39D-87AE-E7D1-A78B-8531E2D6A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F4825-CDDC-CBEB-E620-6EA2DD0C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1CD14-EEC7-3684-DED7-A29E90D6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59E6A-7BE1-DBEE-E246-EEEC6446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6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5B6EB-7025-4AB7-4BD2-77C42C2C4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BC807-158C-1842-B910-DA6DD4C73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CB484-9E4C-7D7A-8AE7-FAD68C27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F27BE-82F2-27E7-3FA4-21B41E26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75E92-7E4C-4E99-330B-D44AEBD3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5DEF-D692-3CC1-C9D2-1AEDC1F4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E437D-4954-7661-F9D3-AA73BCBAD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08E0-BC75-BAC2-9B96-0340A48D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89DE5-01D6-38FE-16C2-A141FF14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C7815-9D1C-583E-46CF-82D80EF4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0F4B-C6EB-320B-D8B7-5713D4DC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E7177-3B23-B72C-5B5F-C0B437F33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9301E-627B-67FF-33FE-95270A1F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F74B-7D4F-2D6A-903E-C8AC0345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CE13-B393-F8F6-0CAA-0FBB789E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2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B881-8213-A2BB-F871-0E9E4379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E9796-65C4-D7C8-8040-CB7FE658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8F773-5575-4A13-4151-F306AFB9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AB0D7-F027-2B7E-1F92-42948839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5A0E7-21EB-6C18-3CD3-3639E777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FF805-5714-6339-481C-B8DA1599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DAC-DB87-DE16-D02B-3C955F7E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1BC37-3105-E072-DEFD-9769ED09F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57551-6BC9-0ABA-D3D0-985DCCA7E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A2533-23E9-8C88-45E4-D3887D946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4883C-D145-B88C-F4CA-39309D049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77376-342B-C6BD-E083-938CFC8F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52FEC-4CDF-5908-B9CF-5A84802E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5FA92-7D63-AB57-8B6E-4C1F57D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3E09-CF0E-4990-0A81-459C4BBA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07330-E649-AB5D-004E-D1E77075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54465-49F0-5554-97EE-02652F4A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C85C2-DE88-81B8-CC25-A12DCE19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0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BFFF1-F21A-0332-76C3-82C6FE1A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0A400-AEDD-DCC6-4A54-E757F412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E16CA-0C7D-6930-30B1-02319CA2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2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1747-AF39-9E1A-1888-C6E4F54A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F08E-86D0-4944-6E93-F65B4CED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8E53C-434E-870C-1375-455186816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26B13-B328-F706-2F26-1B48C814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BD2AD-B0D2-CCA2-3C7A-5E0B1E93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A8EF7-0CB4-BA2B-5D4C-CD63BF26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7C16-5782-8419-9D48-A536C759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92B12-66C3-F9AE-A100-414A35B33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2B221-D745-01D6-660D-831E709ED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7DF17-FEBD-2357-F487-3CC7F0A6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BA664-15DF-6078-7A55-A381D39F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6E437-22B6-2CC4-02CD-0EA2CE63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0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EB2E6-2BE5-0D44-2AF8-15448C7B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E73D1-317D-BFB8-B79B-55732D048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7F0C-7A91-6B20-9EBD-3F75546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DBE08-41C9-47B9-B1FD-A15182B983D1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CD7E5-69FA-7F32-7CC3-9A9943BE6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735D-B6DE-58DA-AB7D-C52787D39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A9DF9-D2C3-4D1A-A12D-5CD15CFE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1573DF-EC18-EA18-2955-2DB865E49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rgbClr val="FFFFFF"/>
                </a:solidFill>
                <a:latin typeface="+mj-lt"/>
              </a:rPr>
              <a:t>Advanced Certification Information</a:t>
            </a:r>
          </a:p>
        </p:txBody>
      </p:sp>
      <p:pic>
        <p:nvPicPr>
          <p:cNvPr id="5" name="Picture 4" descr="VOLUNTEERING | msu-vita">
            <a:extLst>
              <a:ext uri="{FF2B5EF4-FFF2-40B4-BE49-F238E27FC236}">
                <a16:creationId xmlns:a16="http://schemas.microsoft.com/office/drawing/2014/main" id="{6D4D0D79-2831-C76D-FABC-68FBF243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00975"/>
            <a:ext cx="7188199" cy="32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80A88-DE1E-7484-5FED-23B056667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68145C82-CD2F-9A4D-DFC7-12D537BBE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74555360-2355-B32D-F6A5-22032881C6C2}"/>
              </a:ext>
            </a:extLst>
          </p:cNvPr>
          <p:cNvSpPr/>
          <p:nvPr/>
        </p:nvSpPr>
        <p:spPr>
          <a:xfrm>
            <a:off x="618434" y="596349"/>
            <a:ext cx="7905080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336812B1-3199-BDFA-8AB7-360C2A8DE589}"/>
              </a:ext>
            </a:extLst>
          </p:cNvPr>
          <p:cNvSpPr txBox="1"/>
          <p:nvPr/>
        </p:nvSpPr>
        <p:spPr>
          <a:xfrm>
            <a:off x="978708" y="757896"/>
            <a:ext cx="7184532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 Display"/>
              </a:rPr>
              <a:t>Partially-Deductible Business Expenses You May Encounter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F7642-4767-F1EE-1FD6-619CCCC8AFDB}"/>
              </a:ext>
            </a:extLst>
          </p:cNvPr>
          <p:cNvSpPr txBox="1"/>
          <p:nvPr/>
        </p:nvSpPr>
        <p:spPr>
          <a:xfrm>
            <a:off x="698444" y="2276016"/>
            <a:ext cx="1035537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Business-related Meals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Food purchased during business travel or with clients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50% deductible</a:t>
            </a:r>
          </a:p>
          <a:p>
            <a:r>
              <a:rPr lang="en-US" sz="2200" b="1" dirty="0"/>
              <a:t>Mileage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 the standard mileage rate – for 2025 it is 70¢ per mile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Only mileage for business use is deductible (this does not include commuting)</a:t>
            </a:r>
          </a:p>
          <a:p>
            <a:r>
              <a:rPr lang="en-US" sz="2200" b="1" dirty="0"/>
              <a:t>Utilities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Only the % for business-use is deductible</a:t>
            </a:r>
          </a:p>
          <a:p>
            <a:r>
              <a:rPr lang="en-US" sz="2200" b="1" dirty="0"/>
              <a:t>Major Repairs &amp;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Large expenditure that extends the useful life of the asset (e.g., an engine overhaul)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Must not be in the ordinary course of business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Taxpayers can capitalize and use §179 or Bonus Depreciation if &gt;$2,500</a:t>
            </a:r>
          </a:p>
        </p:txBody>
      </p:sp>
    </p:spTree>
    <p:extLst>
      <p:ext uri="{BB962C8B-B14F-4D97-AF65-F5344CB8AC3E}">
        <p14:creationId xmlns:p14="http://schemas.microsoft.com/office/powerpoint/2010/main" val="178334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F7FA-A4BE-A8A5-6C82-6F804034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012F324E-FC28-6BF1-1357-D418399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59ECE2CC-7521-9727-06AA-15A1643B0348}"/>
              </a:ext>
            </a:extLst>
          </p:cNvPr>
          <p:cNvSpPr/>
          <p:nvPr/>
        </p:nvSpPr>
        <p:spPr>
          <a:xfrm>
            <a:off x="516834" y="376216"/>
            <a:ext cx="5951676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D67A740A-4B3F-A7D5-7CB3-349EFCA6BF92}"/>
              </a:ext>
            </a:extLst>
          </p:cNvPr>
          <p:cNvSpPr txBox="1"/>
          <p:nvPr/>
        </p:nvSpPr>
        <p:spPr>
          <a:xfrm>
            <a:off x="765668" y="537685"/>
            <a:ext cx="5454717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Qualified Business Income (QBI) Deduction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538B7-F35C-B8CF-1EE6-ADC2B9AB20C7}"/>
              </a:ext>
            </a:extLst>
          </p:cNvPr>
          <p:cNvSpPr txBox="1"/>
          <p:nvPr/>
        </p:nvSpPr>
        <p:spPr>
          <a:xfrm>
            <a:off x="671040" y="2081931"/>
            <a:ext cx="6380689" cy="7432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Description:</a:t>
            </a:r>
            <a:br>
              <a:rPr lang="en-US" sz="2000" dirty="0"/>
            </a:br>
            <a:r>
              <a:rPr lang="en-US" sz="2000" dirty="0"/>
              <a:t>Allows taxpayers with qualified business income to deduct 20% of business income. This also applies to independent contractors. </a:t>
            </a:r>
          </a:p>
          <a:p>
            <a:endParaRPr lang="en-US" sz="1200" dirty="0"/>
          </a:p>
          <a:p>
            <a:r>
              <a:rPr lang="en-US" sz="2000" b="1" dirty="0"/>
              <a:t>Documentation Needed:</a:t>
            </a:r>
            <a:br>
              <a:rPr lang="en-US" sz="2000" dirty="0"/>
            </a:br>
            <a:r>
              <a:rPr lang="en-US" sz="2000" dirty="0"/>
              <a:t>-Business Income as reported on Schedule C</a:t>
            </a:r>
          </a:p>
          <a:p>
            <a:endParaRPr lang="en-US" sz="2000" dirty="0"/>
          </a:p>
          <a:p>
            <a:r>
              <a:rPr lang="en-US" sz="2000" dirty="0"/>
              <a:t>Income Range / Phase-Out:</a:t>
            </a:r>
          </a:p>
          <a:p>
            <a:r>
              <a:rPr lang="en-US" dirty="0">
                <a:solidFill>
                  <a:schemeClr val="accent3"/>
                </a:solidFill>
              </a:rPr>
              <a:t>Single, HOH, MFS</a:t>
            </a:r>
          </a:p>
          <a:p>
            <a:r>
              <a:rPr lang="en-US" sz="2000" dirty="0"/>
              <a:t>- Phase Out $197,300 -$247,300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MFJ/QSS</a:t>
            </a:r>
          </a:p>
          <a:p>
            <a:r>
              <a:rPr lang="en-US" sz="2000" dirty="0"/>
              <a:t>- Phase Out $394,600-$494,600</a:t>
            </a:r>
          </a:p>
          <a:p>
            <a:endParaRPr lang="en-US" sz="2000" dirty="0"/>
          </a:p>
          <a:p>
            <a:endParaRPr lang="en-US" sz="2000" b="1" dirty="0"/>
          </a:p>
          <a:p>
            <a:endParaRPr lang="en-US" sz="2000" b="1" dirty="0"/>
          </a:p>
          <a:p>
            <a:br>
              <a:rPr lang="en-US" sz="2000" dirty="0"/>
            </a:br>
            <a:endParaRPr lang="en-US" sz="2100" dirty="0"/>
          </a:p>
          <a:p>
            <a:pPr marL="342900" indent="-342900">
              <a:buFontTx/>
              <a:buChar char="-"/>
            </a:pPr>
            <a:endParaRPr lang="en-US" sz="2100" dirty="0"/>
          </a:p>
          <a:p>
            <a:pPr marL="342900" indent="-342900">
              <a:buFontTx/>
              <a:buChar char="-"/>
            </a:pPr>
            <a:endParaRPr lang="en-US" sz="2100" dirty="0"/>
          </a:p>
          <a:p>
            <a:pPr marL="342900" indent="-342900">
              <a:buFontTx/>
              <a:buChar char="-"/>
            </a:pPr>
            <a:endParaRPr lang="en-US" sz="2100" dirty="0"/>
          </a:p>
          <a:p>
            <a:pPr marL="342900" indent="-342900">
              <a:buFontTx/>
              <a:buChar char="-"/>
            </a:pPr>
            <a:endParaRPr lang="en-US" sz="2100" dirty="0"/>
          </a:p>
          <a:p>
            <a:pPr marL="342900" indent="-342900">
              <a:buFontTx/>
              <a:buChar char="-"/>
            </a:pPr>
            <a:endParaRPr lang="en-US" sz="2100" dirty="0"/>
          </a:p>
          <a:p>
            <a:pPr marL="342900" indent="-342900">
              <a:buFontTx/>
              <a:buChar char="-"/>
            </a:pP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17810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901DC-756A-F122-8144-EFF6C7779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C010-000E-A614-C837-67BA74B7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502" y="1715260"/>
            <a:ext cx="10515600" cy="2852737"/>
          </a:xfrm>
        </p:spPr>
        <p:txBody>
          <a:bodyPr/>
          <a:lstStyle/>
          <a:p>
            <a:r>
              <a:rPr lang="en-US"/>
              <a:t>Other Advanced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A7099-E951-A797-66C5-A6F1DDA78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3502" y="4561854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2025-2026</a:t>
            </a:r>
          </a:p>
        </p:txBody>
      </p:sp>
      <p:pic>
        <p:nvPicPr>
          <p:cNvPr id="5" name="Content Placeholder 7" descr="VOLUNTEERING | msu-vita">
            <a:extLst>
              <a:ext uri="{FF2B5EF4-FFF2-40B4-BE49-F238E27FC236}">
                <a16:creationId xmlns:a16="http://schemas.microsoft.com/office/drawing/2014/main" id="{8D734D75-4766-55F9-8090-72D20FD35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71" y="151"/>
            <a:ext cx="3984798" cy="1800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68493B-6C1C-850E-DB35-973B7EAE1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6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8C583-6A35-32C4-B9FE-C1F3DE95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1BC84794-872C-2553-63FE-47C2EBF15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C0B3E6B6-DCBF-326B-12B7-E34A5E6FBF3B}"/>
              </a:ext>
            </a:extLst>
          </p:cNvPr>
          <p:cNvSpPr/>
          <p:nvPr/>
        </p:nvSpPr>
        <p:spPr>
          <a:xfrm>
            <a:off x="618434" y="596349"/>
            <a:ext cx="7905080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1524D194-FD95-947B-F12E-39AF9368FC20}"/>
              </a:ext>
            </a:extLst>
          </p:cNvPr>
          <p:cNvSpPr txBox="1"/>
          <p:nvPr/>
        </p:nvSpPr>
        <p:spPr>
          <a:xfrm>
            <a:off x="978708" y="780237"/>
            <a:ext cx="7184532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Form 1099-B (Proceeds from Broker and Barter Exchange Transactions)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388AAD-D9B5-E80B-9080-566C2C30FB33}"/>
              </a:ext>
            </a:extLst>
          </p:cNvPr>
          <p:cNvSpPr txBox="1"/>
          <p:nvPr/>
        </p:nvSpPr>
        <p:spPr>
          <a:xfrm>
            <a:off x="698445" y="2276016"/>
            <a:ext cx="6041744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Reports the sale or exchange of investment assets (stocks, bonds, mutual funds, ETFs, etc.) to taxpayers and the IRS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Remember that the sale or exchange of crypto is not within scope for VITA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Reported by brokerage firms and financial institutions (Fidelity, Schwab, Robinhood,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Determines capital gains or losses reported on Form 8949 → carried over to Schedule 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Will sometimes be a part of a consolidated brokerage statement</a:t>
            </a:r>
          </a:p>
        </p:txBody>
      </p:sp>
      <p:pic>
        <p:nvPicPr>
          <p:cNvPr id="2" name="Picture 2" descr="Form 1099-B">
            <a:extLst>
              <a:ext uri="{FF2B5EF4-FFF2-40B4-BE49-F238E27FC236}">
                <a16:creationId xmlns:a16="http://schemas.microsoft.com/office/drawing/2014/main" id="{4C8EF076-8112-CC00-DF55-2927D047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16" y="2560953"/>
            <a:ext cx="4239155" cy="28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3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FD5F7-F433-43B6-D074-F4F718FC1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3E9162E3-735B-2635-D9DE-12E01C70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D875C1AC-A2EC-13E9-68D2-FDA820797FB1}"/>
              </a:ext>
            </a:extLst>
          </p:cNvPr>
          <p:cNvSpPr/>
          <p:nvPr/>
        </p:nvSpPr>
        <p:spPr>
          <a:xfrm>
            <a:off x="183527" y="170738"/>
            <a:ext cx="8153033" cy="1003851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E8954AF5-0989-039C-9ACA-62D5AF4AFF26}"/>
              </a:ext>
            </a:extLst>
          </p:cNvPr>
          <p:cNvSpPr txBox="1"/>
          <p:nvPr/>
        </p:nvSpPr>
        <p:spPr>
          <a:xfrm>
            <a:off x="487641" y="308611"/>
            <a:ext cx="754480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 Display"/>
              </a:rPr>
              <a:t>Consolidated Brokerage Statement Example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94DD0-4540-35A0-4949-D6EF4941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4" y="1197305"/>
            <a:ext cx="8728174" cy="5489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F389B82-8570-07BA-F9CF-D713422D403D}"/>
              </a:ext>
            </a:extLst>
          </p:cNvPr>
          <p:cNvSpPr/>
          <p:nvPr/>
        </p:nvSpPr>
        <p:spPr>
          <a:xfrm>
            <a:off x="98174" y="2617303"/>
            <a:ext cx="4368800" cy="64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6C1ABF-066C-02D1-F7E6-108F234A807C}"/>
              </a:ext>
            </a:extLst>
          </p:cNvPr>
          <p:cNvSpPr/>
          <p:nvPr/>
        </p:nvSpPr>
        <p:spPr>
          <a:xfrm>
            <a:off x="309841" y="4592017"/>
            <a:ext cx="4702426" cy="64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C72D61-CF78-241B-EA74-EEFF080AB448}"/>
              </a:ext>
            </a:extLst>
          </p:cNvPr>
          <p:cNvSpPr/>
          <p:nvPr/>
        </p:nvSpPr>
        <p:spPr>
          <a:xfrm>
            <a:off x="4462261" y="2594587"/>
            <a:ext cx="4368800" cy="64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E74F5-2B5E-BAEE-484F-0DDC9FBA76FA}"/>
              </a:ext>
            </a:extLst>
          </p:cNvPr>
          <p:cNvSpPr txBox="1"/>
          <p:nvPr/>
        </p:nvSpPr>
        <p:spPr>
          <a:xfrm>
            <a:off x="8826348" y="1693973"/>
            <a:ext cx="32001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Sometimes, instead of providing individual tax forms, investment firms will provide a consolidated brokerage statements, which summarizes all necessary tax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Forms 1099-DIV and 1099-MISC typically included in consolidated brokerage statement with 1099-B.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 of Proceeds, Gains &amp; Losses is the information that you will enter into TaxSlayer for Form 1099-B.</a:t>
            </a:r>
          </a:p>
        </p:txBody>
      </p:sp>
    </p:spTree>
    <p:extLst>
      <p:ext uri="{BB962C8B-B14F-4D97-AF65-F5344CB8AC3E}">
        <p14:creationId xmlns:p14="http://schemas.microsoft.com/office/powerpoint/2010/main" val="16503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7B7F7-F5EC-5253-496E-DAF43013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3199A152-0094-FABE-3096-EFA17FF3A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83FADD3B-B7F4-3079-E010-EAA4D7A32C7C}"/>
              </a:ext>
            </a:extLst>
          </p:cNvPr>
          <p:cNvSpPr/>
          <p:nvPr/>
        </p:nvSpPr>
        <p:spPr>
          <a:xfrm>
            <a:off x="266380" y="165705"/>
            <a:ext cx="7905080" cy="1003851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561CFBC9-6127-F72A-B036-8A363A38395D}"/>
              </a:ext>
            </a:extLst>
          </p:cNvPr>
          <p:cNvSpPr txBox="1"/>
          <p:nvPr/>
        </p:nvSpPr>
        <p:spPr>
          <a:xfrm>
            <a:off x="487640" y="236744"/>
            <a:ext cx="7462560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Consolidated Brokerage Statement Example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1CF26-2376-D46F-E55B-7EC33522D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" y="1230044"/>
            <a:ext cx="8304645" cy="5391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49B1A28-7897-1327-2B5A-0361AC300EC0}"/>
              </a:ext>
            </a:extLst>
          </p:cNvPr>
          <p:cNvSpPr/>
          <p:nvPr/>
        </p:nvSpPr>
        <p:spPr>
          <a:xfrm>
            <a:off x="66597" y="1634066"/>
            <a:ext cx="4368800" cy="64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DA19E-4520-684E-BD46-9E9C32D2F632}"/>
              </a:ext>
            </a:extLst>
          </p:cNvPr>
          <p:cNvSpPr txBox="1"/>
          <p:nvPr/>
        </p:nvSpPr>
        <p:spPr>
          <a:xfrm>
            <a:off x="8542867" y="1439333"/>
            <a:ext cx="3437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1099-INT statements are also typically included in consolidated brokerage statements.</a:t>
            </a:r>
          </a:p>
        </p:txBody>
      </p:sp>
    </p:spTree>
    <p:extLst>
      <p:ext uri="{BB962C8B-B14F-4D97-AF65-F5344CB8AC3E}">
        <p14:creationId xmlns:p14="http://schemas.microsoft.com/office/powerpoint/2010/main" val="166465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E11CA-1287-13F8-6CBC-13405BFA1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56C658C7-9E99-C360-EFA1-C0177184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3835ACA3-4BF9-8DC0-ED6D-DC3976F0CD79}"/>
              </a:ext>
            </a:extLst>
          </p:cNvPr>
          <p:cNvSpPr/>
          <p:nvPr/>
        </p:nvSpPr>
        <p:spPr>
          <a:xfrm>
            <a:off x="618434" y="596349"/>
            <a:ext cx="7905080" cy="898086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388BFB3D-8140-A72B-CDAE-3551377EC007}"/>
              </a:ext>
            </a:extLst>
          </p:cNvPr>
          <p:cNvSpPr txBox="1"/>
          <p:nvPr/>
        </p:nvSpPr>
        <p:spPr>
          <a:xfrm>
            <a:off x="840163" y="757896"/>
            <a:ext cx="718453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Health Savings Account (HSA)</a:t>
            </a:r>
            <a:endParaRPr lang="en-US">
              <a:solidFill>
                <a:schemeClr val="bg1"/>
              </a:solidFill>
              <a:latin typeface="Aptos" panose="0211000402020202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DE772D-B656-EE05-D39B-E9ACC1958CF5}"/>
              </a:ext>
            </a:extLst>
          </p:cNvPr>
          <p:cNvSpPr txBox="1"/>
          <p:nvPr/>
        </p:nvSpPr>
        <p:spPr>
          <a:xfrm>
            <a:off x="620512" y="1713175"/>
            <a:ext cx="9121705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>
                <a:ea typeface="+mn-lt"/>
                <a:cs typeface="+mn-lt"/>
              </a:rPr>
              <a:t>An HSA is a tax-advantaged savings account used to pay for qualified medical expenses (QME). It’s available </a:t>
            </a:r>
            <a:r>
              <a:rPr lang="en-US" sz="1900" b="1">
                <a:ea typeface="+mn-lt"/>
                <a:cs typeface="+mn-lt"/>
              </a:rPr>
              <a:t>only </a:t>
            </a:r>
            <a:r>
              <a:rPr lang="en-US" sz="1900">
                <a:ea typeface="+mn-lt"/>
                <a:cs typeface="+mn-lt"/>
              </a:rPr>
              <a:t>to individuals covered by a High-Deductible Health Plan.</a:t>
            </a:r>
            <a:endParaRPr lang="en-US" sz="1900"/>
          </a:p>
          <a:p>
            <a:endParaRPr lang="en-US" sz="1600"/>
          </a:p>
          <a:p>
            <a:r>
              <a:rPr lang="en-US" sz="1900" b="1">
                <a:solidFill>
                  <a:schemeClr val="accent3"/>
                </a:solidFill>
                <a:ea typeface="+mn-lt"/>
                <a:cs typeface="+mn-lt"/>
              </a:rPr>
              <a:t>Contribution Benefits</a:t>
            </a:r>
          </a:p>
          <a:p>
            <a:pPr marL="342900" indent="-342900">
              <a:buFont typeface="Arial"/>
              <a:buChar char="•"/>
            </a:pPr>
            <a:r>
              <a:rPr lang="en-US" sz="1900">
                <a:ea typeface="+mn-lt"/>
                <a:cs typeface="+mn-lt"/>
              </a:rPr>
              <a:t>Contributions are tax-deductible (above-line-deduction). </a:t>
            </a:r>
          </a:p>
          <a:p>
            <a:pPr marL="342900" indent="-342900">
              <a:buFont typeface="Arial"/>
              <a:buChar char="•"/>
            </a:pPr>
            <a:r>
              <a:rPr lang="en-US" sz="1900">
                <a:ea typeface="+mn-lt"/>
                <a:cs typeface="+mn-lt"/>
              </a:rPr>
              <a:t>Gains &amp;  distributions used for (QME) are tax-free.</a:t>
            </a:r>
            <a:endParaRPr lang="en-US" sz="1900"/>
          </a:p>
          <a:p>
            <a:endParaRPr lang="en-US" sz="1600"/>
          </a:p>
          <a:p>
            <a:r>
              <a:rPr lang="en-US" sz="1900" b="1">
                <a:solidFill>
                  <a:srgbClr val="FF0000"/>
                </a:solidFill>
                <a:ea typeface="+mn-lt"/>
                <a:cs typeface="+mn-lt"/>
              </a:rPr>
              <a:t>Distributions not used for QME are:</a:t>
            </a:r>
            <a:endParaRPr lang="en-US" sz="190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900"/>
              <a:t>Taxable as regular income</a:t>
            </a:r>
          </a:p>
          <a:p>
            <a:pPr marL="285750" indent="-285750">
              <a:buFont typeface="Arial"/>
              <a:buChar char="•"/>
            </a:pPr>
            <a:r>
              <a:rPr lang="en-US" sz="1900"/>
              <a:t>Penalized</a:t>
            </a:r>
            <a:r>
              <a:rPr lang="en-US" sz="1900">
                <a:ea typeface="+mn-lt"/>
                <a:cs typeface="+mn-lt"/>
              </a:rPr>
              <a:t> an extra 20% (unless age 65+, disabled, or deceased)</a:t>
            </a:r>
            <a:endParaRPr lang="en-US" sz="1900"/>
          </a:p>
          <a:p>
            <a:endParaRPr lang="en-US" sz="1600"/>
          </a:p>
          <a:p>
            <a:r>
              <a:rPr lang="en-US" sz="1900" b="1"/>
              <a:t>2 Ways to contribute </a:t>
            </a:r>
          </a:p>
          <a:p>
            <a:pPr marL="285750" indent="-285750">
              <a:buFont typeface="Arial"/>
              <a:buChar char="•"/>
            </a:pPr>
            <a:r>
              <a:rPr lang="en-US" sz="1900"/>
              <a:t>Personally (fund account directly with after tax dollars)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900"/>
              <a:t>Must claim HSA deduction on Tax return to receive the benefit </a:t>
            </a:r>
          </a:p>
          <a:p>
            <a:pPr marL="285750" indent="-285750">
              <a:buFont typeface="Arial"/>
              <a:buChar char="•"/>
            </a:pPr>
            <a:r>
              <a:rPr lang="en-US" sz="1900"/>
              <a:t>Through Company Payroll deductions 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900"/>
              <a:t>Benefits already received (Income already reduced on W-2) 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2" name="Picture 1" descr="A close-up of a form&#10;&#10;AI-generated content may be incorrect.">
            <a:extLst>
              <a:ext uri="{FF2B5EF4-FFF2-40B4-BE49-F238E27FC236}">
                <a16:creationId xmlns:a16="http://schemas.microsoft.com/office/drawing/2014/main" id="{7B906370-EF2B-A60F-E497-6EDA9A33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504" y="2623704"/>
            <a:ext cx="3079173" cy="37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5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06331-2860-91E5-8FAA-DAC6C40E9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BF427348-8B2A-BE6D-79ED-2FF5F47CD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FBA78976-5068-ECBD-0C82-2D5FD42B06DF}"/>
              </a:ext>
            </a:extLst>
          </p:cNvPr>
          <p:cNvSpPr/>
          <p:nvPr/>
        </p:nvSpPr>
        <p:spPr>
          <a:xfrm>
            <a:off x="618434" y="596349"/>
            <a:ext cx="7905080" cy="898086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F8EAF5B1-CAC8-0A07-6838-23338433F9DA}"/>
              </a:ext>
            </a:extLst>
          </p:cNvPr>
          <p:cNvSpPr txBox="1"/>
          <p:nvPr/>
        </p:nvSpPr>
        <p:spPr>
          <a:xfrm>
            <a:off x="840163" y="757896"/>
            <a:ext cx="718453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Health Savings Account (HSA)</a:t>
            </a:r>
            <a:endParaRPr lang="en-US">
              <a:solidFill>
                <a:schemeClr val="bg1"/>
              </a:solidFill>
              <a:latin typeface="Aptos" panose="0211000402020202020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B849CC-698E-1799-CF5A-6D4DBCA45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46310"/>
              </p:ext>
            </p:extLst>
          </p:nvPr>
        </p:nvGraphicFramePr>
        <p:xfrm>
          <a:off x="183979" y="2947298"/>
          <a:ext cx="6532200" cy="31053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7400">
                  <a:extLst>
                    <a:ext uri="{9D8B030D-6E8A-4147-A177-3AD203B41FA5}">
                      <a16:colId xmlns:a16="http://schemas.microsoft.com/office/drawing/2014/main" val="1359365852"/>
                    </a:ext>
                  </a:extLst>
                </a:gridCol>
                <a:gridCol w="2177400">
                  <a:extLst>
                    <a:ext uri="{9D8B030D-6E8A-4147-A177-3AD203B41FA5}">
                      <a16:colId xmlns:a16="http://schemas.microsoft.com/office/drawing/2014/main" val="1887299653"/>
                    </a:ext>
                  </a:extLst>
                </a:gridCol>
                <a:gridCol w="2177400">
                  <a:extLst>
                    <a:ext uri="{9D8B030D-6E8A-4147-A177-3AD203B41FA5}">
                      <a16:colId xmlns:a16="http://schemas.microsoft.com/office/drawing/2014/main" val="2457604897"/>
                    </a:ext>
                  </a:extLst>
                </a:gridCol>
              </a:tblGrid>
              <a:tr h="121997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 noProof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Single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Family Plan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242875"/>
                  </a:ext>
                </a:extLst>
              </a:tr>
              <a:tr h="855564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Maximum Contributions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$4,300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$8,550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535774"/>
                  </a:ext>
                </a:extLst>
              </a:tr>
              <a:tr h="1029847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55+ Catch up </a:t>
                      </a:r>
                    </a:p>
                    <a:p>
                      <a:pPr lvl="0" algn="ctr">
                        <a:buNone/>
                      </a:pPr>
                      <a:r>
                        <a:rPr lang="en-US" b="1"/>
                        <a:t>Bonus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+$1,000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noProof="0" dirty="0">
                          <a:solidFill>
                            <a:srgbClr val="000000"/>
                          </a:solidFill>
                        </a:rPr>
                        <a:t>+$1,000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noProof="0" dirty="0">
                          <a:solidFill>
                            <a:srgbClr val="000000"/>
                          </a:solidFill>
                        </a:rPr>
                        <a:t>per eligible spouse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9752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EDCB90-3D95-CCD5-57DC-0A27062B31C3}"/>
              </a:ext>
            </a:extLst>
          </p:cNvPr>
          <p:cNvSpPr txBox="1"/>
          <p:nvPr/>
        </p:nvSpPr>
        <p:spPr>
          <a:xfrm>
            <a:off x="7602682" y="2953392"/>
            <a:ext cx="6096000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/>
              </a:rPr>
              <a:t>HSA Eligibility</a:t>
            </a:r>
            <a:endParaRPr lang="en-US" sz="2000" b="1">
              <a:latin typeface="Arial"/>
              <a:cs typeface="Arial"/>
            </a:endParaRPr>
          </a:p>
          <a:p>
            <a:endParaRPr lang="en-US" sz="1400" b="1">
              <a:latin typeface="Arial"/>
              <a:cs typeface="Arial"/>
            </a:endParaRPr>
          </a:p>
          <a:p>
            <a:r>
              <a:rPr lang="en-US" b="1"/>
              <a:t>Single plans: </a:t>
            </a:r>
          </a:p>
          <a:p>
            <a:r>
              <a:rPr lang="en-US"/>
              <a:t>Deductible Minimum: $1,650</a:t>
            </a:r>
          </a:p>
          <a:p>
            <a:r>
              <a:rPr lang="en-US"/>
              <a:t>Out-of-Pocket Maximum: $8,300</a:t>
            </a:r>
          </a:p>
          <a:p>
            <a:endParaRPr lang="en-US" b="1"/>
          </a:p>
          <a:p>
            <a:r>
              <a:rPr lang="en-US" b="1"/>
              <a:t> Family plans: </a:t>
            </a:r>
          </a:p>
          <a:p>
            <a:r>
              <a:rPr lang="en-US"/>
              <a:t>Deductible Minimum: $3,300</a:t>
            </a:r>
          </a:p>
          <a:p>
            <a:r>
              <a:rPr lang="en-US"/>
              <a:t>Out-of-Pocket Maximum: $16,600</a:t>
            </a:r>
          </a:p>
          <a:p>
            <a:pPr algn="ctr"/>
            <a:endParaRPr lang="en-US" sz="2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19AC2-7340-87A5-C053-73B75B8EB64D}"/>
              </a:ext>
            </a:extLst>
          </p:cNvPr>
          <p:cNvSpPr txBox="1"/>
          <p:nvPr/>
        </p:nvSpPr>
        <p:spPr>
          <a:xfrm>
            <a:off x="188147" y="2168408"/>
            <a:ext cx="60960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 baseline="0">
                <a:solidFill>
                  <a:srgbClr val="000000"/>
                </a:solidFill>
                <a:latin typeface="Arial"/>
              </a:rPr>
              <a:t>2025 HSA contribution limits/</a:t>
            </a:r>
            <a:r>
              <a:rPr lang="en-US" sz="2400" b="1" u="sng">
                <a:solidFill>
                  <a:srgbClr val="000000"/>
                </a:solidFill>
                <a:latin typeface="Arial"/>
              </a:rPr>
              <a:t> Max Deduction</a:t>
            </a:r>
            <a:endParaRPr lang="en-US" sz="2400" b="1" u="sng">
              <a:solidFill>
                <a:srgbClr val="000000"/>
              </a:solidFill>
              <a:latin typeface="Aptos" panose="02110004020202020204"/>
            </a:endParaRPr>
          </a:p>
          <a:p>
            <a:endParaRPr lang="en-US" sz="2400" b="1" u="sng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2400" b="1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0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9147A-0718-67F8-590D-B748E1CF4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D57CDE0E-5C29-810C-8416-B181CACC0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F891648B-3DB5-5270-7996-3F280171DFDE}"/>
              </a:ext>
            </a:extLst>
          </p:cNvPr>
          <p:cNvSpPr/>
          <p:nvPr/>
        </p:nvSpPr>
        <p:spPr>
          <a:xfrm>
            <a:off x="618434" y="596349"/>
            <a:ext cx="7905080" cy="898086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299E0A54-FD78-751E-51DE-5A6ED9386B11}"/>
              </a:ext>
            </a:extLst>
          </p:cNvPr>
          <p:cNvSpPr txBox="1"/>
          <p:nvPr/>
        </p:nvSpPr>
        <p:spPr>
          <a:xfrm>
            <a:off x="840163" y="757896"/>
            <a:ext cx="718453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 Display"/>
              </a:rPr>
              <a:t>Clients Who Made Estimated Payments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106A4D-CFB3-55DF-5ED9-E420550E7D95}"/>
              </a:ext>
            </a:extLst>
          </p:cNvPr>
          <p:cNvSpPr txBox="1"/>
          <p:nvPr/>
        </p:nvSpPr>
        <p:spPr>
          <a:xfrm>
            <a:off x="620512" y="1808425"/>
            <a:ext cx="6138373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Estimated </a:t>
            </a:r>
            <a:r>
              <a:rPr lang="en-US" dirty="0">
                <a:ea typeface="+mn-lt"/>
                <a:cs typeface="+mn-lt"/>
              </a:rPr>
              <a:t>tax </a:t>
            </a:r>
            <a:r>
              <a:rPr lang="en-US">
                <a:ea typeface="+mn-lt"/>
                <a:cs typeface="+mn-lt"/>
              </a:rPr>
              <a:t>payments are amounts individuals send directly to the IRS to cover self-employment, federal income, and other taxes.</a:t>
            </a:r>
          </a:p>
          <a:p>
            <a:endParaRPr lang="en-US"/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Clients with self-employment income (Forms 1099-NEC, 1099-MISC, or Schedule C) should generally make these payments. 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The IRS requires four quarterly installments, though some clients may pay irregularly.</a:t>
            </a:r>
            <a:endParaRPr lang="en-US"/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  <a:ea typeface="+mn-lt"/>
                <a:cs typeface="+mn-lt"/>
              </a:rPr>
              <a:t>Documentation needed to report this in TaxSlayer:</a:t>
            </a:r>
            <a:endParaRPr lang="en-US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Proof of receipt or payment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If missing, have the client check this amount on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their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IRS online account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How to add in TaxSlayer Pro:</a:t>
            </a:r>
          </a:p>
          <a:p>
            <a:r>
              <a:rPr lang="en-US">
                <a:solidFill>
                  <a:srgbClr val="000000"/>
                </a:solidFill>
              </a:rPr>
              <a:t>Federal --&gt; Payments &amp; Estimates --&gt; Input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 b="1">
              <a:solidFill>
                <a:srgbClr val="196B24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897711E-3D69-E1FF-DBB8-5455748AC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8000"/>
                    </a14:imgEffect>
                    <a14:imgEffect>
                      <a14:brightnessContrast bright="-10000" contrast="62000"/>
                    </a14:imgEffect>
                  </a14:imgLayer>
                </a14:imgProps>
              </a:ext>
            </a:extLst>
          </a:blip>
          <a:srcRect l="715" r="27897"/>
          <a:stretch>
            <a:fillRect/>
          </a:stretch>
        </p:blipFill>
        <p:spPr>
          <a:xfrm>
            <a:off x="7086373" y="2093473"/>
            <a:ext cx="4753621" cy="38083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378F2E-BE5A-815E-7F46-8F3AAF013BB8}"/>
              </a:ext>
            </a:extLst>
          </p:cNvPr>
          <p:cNvSpPr/>
          <p:nvPr/>
        </p:nvSpPr>
        <p:spPr>
          <a:xfrm>
            <a:off x="7234224" y="5170138"/>
            <a:ext cx="992348" cy="337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D79E1-034F-A961-EBE2-29F9B68F5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0F72-1798-F715-89DD-3AE8BE2D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502" y="1715260"/>
            <a:ext cx="10515600" cy="2852737"/>
          </a:xfrm>
        </p:spPr>
        <p:txBody>
          <a:bodyPr/>
          <a:lstStyle/>
          <a:p>
            <a:r>
              <a:rPr lang="en-US" dirty="0"/>
              <a:t>Itemized Deductions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59567-E76A-5813-B331-C4950889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3502" y="4561854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2025-2026</a:t>
            </a:r>
          </a:p>
        </p:txBody>
      </p:sp>
      <p:pic>
        <p:nvPicPr>
          <p:cNvPr id="5" name="Content Placeholder 7" descr="VOLUNTEERING | msu-vita">
            <a:extLst>
              <a:ext uri="{FF2B5EF4-FFF2-40B4-BE49-F238E27FC236}">
                <a16:creationId xmlns:a16="http://schemas.microsoft.com/office/drawing/2014/main" id="{D9216367-A283-6231-2BA5-82CCDBE75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71" y="151"/>
            <a:ext cx="3984798" cy="1800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50F9B3-DA41-51D4-0070-1D8E89039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8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FC87E-2C20-8FF1-0ACF-332C2984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Agenda</a:t>
            </a:r>
            <a:endParaRPr lang="en-US" sz="3200" kern="12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Content Placeholder 7" descr="VOLUNTEERING | msu-vita">
            <a:extLst>
              <a:ext uri="{FF2B5EF4-FFF2-40B4-BE49-F238E27FC236}">
                <a16:creationId xmlns:a16="http://schemas.microsoft.com/office/drawing/2014/main" id="{34BFAD3F-AFE9-BB9E-27D9-78A9286A5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9E32BF02-3438-D7F7-5986-580F5778A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255551"/>
              </p:ext>
            </p:extLst>
          </p:nvPr>
        </p:nvGraphicFramePr>
        <p:xfrm>
          <a:off x="3046896" y="1965960"/>
          <a:ext cx="8715514" cy="439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186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BECD4-177D-718F-DBAB-E0E181CB4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34F87D13-67A0-9090-10C2-0F6EFDB25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32725A61-8930-FC25-F23F-AD029E7A7C63}"/>
              </a:ext>
            </a:extLst>
          </p:cNvPr>
          <p:cNvSpPr/>
          <p:nvPr/>
        </p:nvSpPr>
        <p:spPr>
          <a:xfrm>
            <a:off x="516834" y="376216"/>
            <a:ext cx="5951676" cy="906239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8A33D79-AFDB-D4A2-AF6A-940A42CFBCFE}"/>
              </a:ext>
            </a:extLst>
          </p:cNvPr>
          <p:cNvSpPr txBox="1"/>
          <p:nvPr/>
        </p:nvSpPr>
        <p:spPr>
          <a:xfrm>
            <a:off x="765668" y="537685"/>
            <a:ext cx="545471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State &amp; Local Taxes (SALT)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A0862-55B2-9D24-8DE7-A533C0FCAE5A}"/>
              </a:ext>
            </a:extLst>
          </p:cNvPr>
          <p:cNvSpPr txBox="1"/>
          <p:nvPr/>
        </p:nvSpPr>
        <p:spPr>
          <a:xfrm>
            <a:off x="352490" y="1443924"/>
            <a:ext cx="11487019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Description:</a:t>
            </a:r>
            <a:br>
              <a:rPr lang="en-US" sz="2000"/>
            </a:br>
            <a:r>
              <a:rPr lang="en-US" sz="2000"/>
              <a:t>Allows taxpayers who itemize to deduct certain state and local taxes - such as income, property, and sales taxes paid during the year.</a:t>
            </a:r>
          </a:p>
          <a:p>
            <a:endParaRPr lang="en-US" sz="2000" b="1"/>
          </a:p>
          <a:p>
            <a:r>
              <a:rPr lang="en-US" sz="2000" b="1"/>
              <a:t>Amount: </a:t>
            </a:r>
          </a:p>
          <a:p>
            <a:r>
              <a:rPr lang="en-US" sz="2000"/>
              <a:t>Up to </a:t>
            </a:r>
            <a:r>
              <a:rPr lang="en-US" sz="2000" b="1"/>
              <a:t>$40,000 </a:t>
            </a:r>
            <a:r>
              <a:rPr lang="en-US" sz="2000"/>
              <a:t>(Sing/MFJ/HOH/QSS)</a:t>
            </a:r>
            <a:r>
              <a:rPr lang="en-US" sz="2000" b="1"/>
              <a:t> </a:t>
            </a:r>
          </a:p>
          <a:p>
            <a:r>
              <a:rPr lang="en-US" sz="2000"/>
              <a:t> </a:t>
            </a:r>
            <a:r>
              <a:rPr lang="en-US" sz="2000" b="1"/>
              <a:t>$20,000 </a:t>
            </a:r>
            <a:r>
              <a:rPr lang="en-US" sz="2000"/>
              <a:t>if (MFS)</a:t>
            </a:r>
            <a:br>
              <a:rPr lang="en-US" sz="2000"/>
            </a:br>
            <a:endParaRPr lang="en-US" sz="2000"/>
          </a:p>
          <a:p>
            <a:r>
              <a:rPr lang="en-US" sz="2000" b="1"/>
              <a:t>Phased out:</a:t>
            </a:r>
            <a:r>
              <a:rPr lang="en-US" sz="2000"/>
              <a:t> </a:t>
            </a:r>
          </a:p>
          <a:p>
            <a:r>
              <a:rPr lang="en-US" sz="2000"/>
              <a:t>All taxpayers with MAGI over </a:t>
            </a:r>
            <a:r>
              <a:rPr lang="en-US" sz="2000" b="1"/>
              <a:t>$500,000 </a:t>
            </a:r>
          </a:p>
          <a:p>
            <a:r>
              <a:rPr lang="en-US" sz="2000" b="1"/>
              <a:t>$250,000 </a:t>
            </a:r>
            <a:r>
              <a:rPr lang="en-US" sz="2000"/>
              <a:t>if (MFS)</a:t>
            </a:r>
            <a:endParaRPr lang="en-US" sz="2000" b="1"/>
          </a:p>
          <a:p>
            <a:r>
              <a:rPr lang="en-US" sz="2000" b="1"/>
              <a:t>Filing Status Qualified:</a:t>
            </a:r>
            <a:br>
              <a:rPr lang="en-US" sz="2000"/>
            </a:br>
            <a:r>
              <a:rPr lang="en-US" sz="2000">
                <a:solidFill>
                  <a:schemeClr val="accent3"/>
                </a:solidFill>
              </a:rPr>
              <a:t>All filing statuses qualify if itemizing deductions.</a:t>
            </a:r>
            <a:endParaRPr lang="en-US" sz="2000" b="1"/>
          </a:p>
          <a:p>
            <a:endParaRPr lang="en-US" sz="2000" b="1"/>
          </a:p>
          <a:p>
            <a:r>
              <a:rPr lang="en-US" sz="2000" b="1"/>
              <a:t>Qualifications:</a:t>
            </a:r>
            <a:br>
              <a:rPr lang="en-US" sz="2000"/>
            </a:br>
            <a:r>
              <a:rPr lang="en-US" sz="2000"/>
              <a:t>• Must itemize deductions on Schedule A.</a:t>
            </a:r>
            <a:br>
              <a:rPr lang="en-US" sz="2000"/>
            </a:br>
            <a:endParaRPr lang="en-US" sz="2000"/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r>
              <a:rPr lang="en-US" sz="2000" b="1"/>
              <a:t>Deductible taxes included in (SALT) </a:t>
            </a:r>
          </a:p>
          <a:p>
            <a:r>
              <a:rPr lang="en-US" sz="2000"/>
              <a:t>• State Taxes withheld from W-2</a:t>
            </a:r>
          </a:p>
          <a:p>
            <a:r>
              <a:rPr lang="en-US" sz="2000"/>
              <a:t>• Local Taxes Withheld from </a:t>
            </a:r>
          </a:p>
          <a:p>
            <a:r>
              <a:rPr lang="en-US" sz="2000"/>
              <a:t>• Estimated Payments made to State &amp; Localities</a:t>
            </a:r>
          </a:p>
          <a:p>
            <a:r>
              <a:rPr lang="en-US" sz="2000"/>
              <a:t>• Real estate tax </a:t>
            </a:r>
          </a:p>
          <a:p>
            <a:r>
              <a:rPr lang="en-US" sz="2000"/>
              <a:t>• Certain Personal Property</a:t>
            </a:r>
          </a:p>
          <a:p>
            <a:r>
              <a:rPr lang="en-US" sz="2000"/>
              <a:t>    - </a:t>
            </a:r>
            <a:r>
              <a:rPr lang="en-US" sz="1600"/>
              <a:t>State and Local Fees/Taxes that are paid: </a:t>
            </a:r>
          </a:p>
          <a:p>
            <a:r>
              <a:rPr lang="en-US" sz="1600"/>
              <a:t>(based on the properties value or imposed annually)</a:t>
            </a:r>
            <a:br>
              <a:rPr lang="en-US" sz="2000"/>
            </a:br>
            <a:r>
              <a:rPr lang="en-US" sz="2000"/>
              <a:t>• Not available for taxes paid on business or rental property (deducted elsewhere).</a:t>
            </a:r>
          </a:p>
          <a:p>
            <a:endParaRPr lang="en-US"/>
          </a:p>
          <a:p>
            <a:r>
              <a:rPr lang="en-US" sz="2000" b="1"/>
              <a:t>Documentation Needed:</a:t>
            </a:r>
            <a:br>
              <a:rPr lang="en-US" sz="2000" b="1"/>
            </a:br>
            <a:r>
              <a:rPr lang="en-US" sz="2000"/>
              <a:t>– Form 1098 (for property tax if escrowed)</a:t>
            </a:r>
            <a:br>
              <a:rPr lang="en-US" sz="2000"/>
            </a:br>
            <a:r>
              <a:rPr lang="en-US" sz="2000"/>
              <a:t>– State/local tax statements or receipts</a:t>
            </a:r>
            <a:br>
              <a:rPr lang="en-US" sz="2000"/>
            </a:br>
            <a:r>
              <a:rPr lang="en-US" sz="2000"/>
              <a:t>– W-2s showing state/local income tax withheld</a:t>
            </a:r>
            <a:br>
              <a:rPr lang="en-US" sz="200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23524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B313-1C14-80A8-8D2F-C24655EA6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CC4D8536-F9ED-CD5B-BCA7-74DD52F04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CED160E5-12F7-8BD9-92E6-94486B3ECE42}"/>
              </a:ext>
            </a:extLst>
          </p:cNvPr>
          <p:cNvSpPr/>
          <p:nvPr/>
        </p:nvSpPr>
        <p:spPr>
          <a:xfrm>
            <a:off x="516834" y="376216"/>
            <a:ext cx="5951676" cy="906239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FBE881C8-FBAA-4BFB-E428-F52811CAB321}"/>
              </a:ext>
            </a:extLst>
          </p:cNvPr>
          <p:cNvSpPr txBox="1"/>
          <p:nvPr/>
        </p:nvSpPr>
        <p:spPr>
          <a:xfrm>
            <a:off x="765668" y="537685"/>
            <a:ext cx="545471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Charitable Donations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BB18A-4084-74C3-D699-FB89CDC75120}"/>
              </a:ext>
            </a:extLst>
          </p:cNvPr>
          <p:cNvSpPr txBox="1"/>
          <p:nvPr/>
        </p:nvSpPr>
        <p:spPr>
          <a:xfrm>
            <a:off x="0" y="1443924"/>
            <a:ext cx="12190470" cy="112030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Description:</a:t>
            </a:r>
            <a:r>
              <a:rPr lang="en-US" sz="1900"/>
              <a:t> </a:t>
            </a:r>
          </a:p>
          <a:p>
            <a:r>
              <a:rPr lang="en-US" sz="1900"/>
              <a:t>Allows taxpayers to deduct donations made to qualified charitable organizations. Donations must be made within the tax year and may include cash or property.</a:t>
            </a:r>
            <a:br>
              <a:rPr lang="en-US" sz="1900"/>
            </a:br>
            <a:endParaRPr lang="en-US" sz="1900"/>
          </a:p>
          <a:p>
            <a:r>
              <a:rPr lang="en-US" sz="1900" b="1"/>
              <a:t>Limitations</a:t>
            </a:r>
          </a:p>
          <a:p>
            <a:r>
              <a:rPr lang="en-US" sz="1900" u="sng"/>
              <a:t>Cash donations: </a:t>
            </a:r>
            <a:r>
              <a:rPr lang="en-US" sz="1900"/>
              <a:t>You can deduct cash gifts to public charities up to 60% of your AGI. </a:t>
            </a:r>
          </a:p>
          <a:p>
            <a:r>
              <a:rPr lang="en-US" sz="1900" u="sng"/>
              <a:t>Property donations: </a:t>
            </a:r>
            <a:r>
              <a:rPr lang="en-US" sz="1900"/>
              <a:t>Non-cash gifts like appreciated stock (held over one year) are limited to 30% of your AGI.</a:t>
            </a:r>
          </a:p>
          <a:p>
            <a:endParaRPr lang="en-US" sz="1900"/>
          </a:p>
          <a:p>
            <a:r>
              <a:rPr lang="en-US" sz="1900" b="1"/>
              <a:t>Donations 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$250 or more to single charity: Written acknowledgment from the charity required.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Cash donations: Receipt or bank record required </a:t>
            </a:r>
          </a:p>
          <a:p>
            <a:r>
              <a:rPr lang="en-US" sz="1900"/>
              <a:t>       for all amounts.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Non-cash property: Appraisal required if value </a:t>
            </a:r>
          </a:p>
          <a:p>
            <a:r>
              <a:rPr lang="en-US" sz="1900"/>
              <a:t>      over $5,000 (or $10,000 for closely held stock).</a:t>
            </a:r>
          </a:p>
          <a:p>
            <a:endParaRPr lang="en-US" sz="1900"/>
          </a:p>
          <a:p>
            <a:br>
              <a:rPr lang="en-US" sz="1900"/>
            </a:br>
            <a:endParaRPr lang="en-US" sz="1900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endParaRPr lang="en-US" sz="1900" b="1"/>
          </a:p>
          <a:p>
            <a:r>
              <a:rPr lang="en-US" sz="1900" b="1"/>
              <a:t>Qualified Organizations:</a:t>
            </a:r>
            <a:br>
              <a:rPr lang="en-US" sz="1900"/>
            </a:br>
            <a:r>
              <a:rPr lang="en-US" sz="1900"/>
              <a:t>• federal, state, or local governments (for public purposes)</a:t>
            </a:r>
            <a:br>
              <a:rPr lang="en-US" sz="1900"/>
            </a:br>
            <a:r>
              <a:rPr lang="en-US" sz="1900"/>
              <a:t>• 501(c)(3) charities, religious, educational, scientific, literary organizations</a:t>
            </a:r>
            <a:br>
              <a:rPr lang="en-US" sz="1900"/>
            </a:br>
            <a:r>
              <a:rPr lang="en-US" sz="1900"/>
              <a:t>• Churches and religious groups</a:t>
            </a:r>
            <a:br>
              <a:rPr lang="en-US" sz="1900"/>
            </a:br>
            <a:r>
              <a:rPr lang="en-US" sz="1900"/>
              <a:t>• War veterans’ organizations</a:t>
            </a:r>
            <a:br>
              <a:rPr lang="en-US" sz="1900"/>
            </a:br>
            <a:r>
              <a:rPr lang="en-US" sz="1900"/>
              <a:t>• Nonprofit volunteer fire departments</a:t>
            </a:r>
            <a:br>
              <a:rPr lang="en-US" sz="1900"/>
            </a:br>
            <a:r>
              <a:rPr lang="en-US" sz="1900"/>
              <a:t>• Civil defense organizations</a:t>
            </a:r>
            <a:br>
              <a:rPr lang="en-US" sz="1900"/>
            </a:br>
            <a:r>
              <a:rPr lang="en-US" sz="1900"/>
              <a:t>• Domestic fraternal societies (for charitable use only)</a:t>
            </a:r>
            <a:br>
              <a:rPr lang="en-US" sz="1900"/>
            </a:br>
            <a:endParaRPr lang="en-US" sz="1900"/>
          </a:p>
          <a:p>
            <a:endParaRPr lang="en-US" sz="1900"/>
          </a:p>
          <a:p>
            <a:r>
              <a:rPr lang="en-US" sz="1900" b="1"/>
              <a:t>Documentation Needed:</a:t>
            </a:r>
            <a:r>
              <a:rPr lang="en-US" sz="1900"/>
              <a:t> Receipts or written acknowledgments for all donations. For non-cash property: appraisal or valuation records (Pub. 561). Substantiation and disclosure requirements (Pub. 1771).</a:t>
            </a:r>
          </a:p>
        </p:txBody>
      </p:sp>
    </p:spTree>
    <p:extLst>
      <p:ext uri="{BB962C8B-B14F-4D97-AF65-F5344CB8AC3E}">
        <p14:creationId xmlns:p14="http://schemas.microsoft.com/office/powerpoint/2010/main" val="4156623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7C05E-F44B-04FE-6BAA-3E07FEF8E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6D6C3944-0DE7-F287-3893-E7455606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B6CD06AD-EAF4-1983-3A83-51E269425DAA}"/>
              </a:ext>
            </a:extLst>
          </p:cNvPr>
          <p:cNvSpPr/>
          <p:nvPr/>
        </p:nvSpPr>
        <p:spPr>
          <a:xfrm>
            <a:off x="516834" y="376216"/>
            <a:ext cx="5951676" cy="906239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A6536922-F69E-46F8-9890-938A282FAB58}"/>
              </a:ext>
            </a:extLst>
          </p:cNvPr>
          <p:cNvSpPr txBox="1"/>
          <p:nvPr/>
        </p:nvSpPr>
        <p:spPr>
          <a:xfrm>
            <a:off x="765668" y="537685"/>
            <a:ext cx="545471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 Display"/>
              </a:rPr>
              <a:t>Medical &amp; Dental Expense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77759-1A22-B39C-8233-F4DD7B3B4B75}"/>
              </a:ext>
            </a:extLst>
          </p:cNvPr>
          <p:cNvSpPr txBox="1"/>
          <p:nvPr/>
        </p:nvSpPr>
        <p:spPr>
          <a:xfrm>
            <a:off x="352490" y="1443924"/>
            <a:ext cx="11487019" cy="84023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Description:</a:t>
            </a:r>
            <a:br>
              <a:rPr lang="en-US" dirty="0"/>
            </a:br>
            <a:r>
              <a:rPr lang="en-US" dirty="0"/>
              <a:t>Allows taxpayers who itemize to deduct qualified </a:t>
            </a:r>
          </a:p>
          <a:p>
            <a:r>
              <a:rPr lang="en-US" dirty="0"/>
              <a:t>medical and dental expenses (QME) that exceed a set percentage of their Adjusted Gross Income (AGI) for the year.</a:t>
            </a:r>
          </a:p>
          <a:p>
            <a:endParaRPr lang="en-US" b="1" dirty="0"/>
          </a:p>
          <a:p>
            <a:r>
              <a:rPr lang="en-US" b="1" dirty="0"/>
              <a:t>Amount: </a:t>
            </a:r>
            <a:r>
              <a:rPr lang="en-US" dirty="0"/>
              <a:t>Can only deduct the portion of total qualified medical expenses that </a:t>
            </a:r>
            <a:r>
              <a:rPr lang="en-US" b="1" dirty="0"/>
              <a:t>exceeds 7.5% of AGI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Does not Qualify:</a:t>
            </a:r>
          </a:p>
          <a:p>
            <a:r>
              <a:rPr lang="en-US" dirty="0"/>
              <a:t>Cosmetic surgery, over-the-counter medications </a:t>
            </a:r>
          </a:p>
          <a:p>
            <a:r>
              <a:rPr lang="en-US" dirty="0"/>
              <a:t>(unless prescribed), and general health items (like vitamins).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Documentation Needed:</a:t>
            </a:r>
            <a:br>
              <a:rPr lang="en-US" dirty="0"/>
            </a:br>
            <a:r>
              <a:rPr lang="en-US" dirty="0"/>
              <a:t>– Receipts, invoices, or canceled checks for medical expenses</a:t>
            </a:r>
            <a:br>
              <a:rPr lang="en-US" dirty="0"/>
            </a:br>
            <a:r>
              <a:rPr lang="en-US" dirty="0"/>
              <a:t>– Explanation of Benefits (EOB) from insurance providers</a:t>
            </a:r>
            <a:br>
              <a:rPr lang="en-US" dirty="0"/>
            </a:br>
            <a:r>
              <a:rPr lang="en-US" dirty="0"/>
              <a:t>– Records of travel/mileage for medical purposes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Qualifications:</a:t>
            </a:r>
            <a:br>
              <a:rPr lang="en-US" dirty="0"/>
            </a:br>
            <a:r>
              <a:rPr lang="en-US" dirty="0"/>
              <a:t>• Must itemize deductions on </a:t>
            </a:r>
            <a:r>
              <a:rPr lang="en-US" b="1" dirty="0"/>
              <a:t>Schedule 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• Expenses must be primarily for the </a:t>
            </a:r>
            <a:r>
              <a:rPr lang="en-US" b="1" dirty="0"/>
              <a:t>diagnosis, cure, mitigation, treatment, or prevention</a:t>
            </a:r>
            <a:r>
              <a:rPr lang="en-US" dirty="0"/>
              <a:t> of disease.</a:t>
            </a:r>
            <a:br>
              <a:rPr lang="en-US" dirty="0"/>
            </a:br>
            <a:r>
              <a:rPr lang="en-US" dirty="0"/>
              <a:t>• Medical expenses can be for the </a:t>
            </a:r>
            <a:r>
              <a:rPr lang="en-US" b="1" dirty="0"/>
              <a:t>taxpayer, spouse, or dependents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• Insurance premiums, prescription drugs, long-term care, and certain travel expenses for medical care may qualify.</a:t>
            </a:r>
            <a:br>
              <a:rPr lang="en-US" dirty="0"/>
            </a:br>
            <a:endParaRPr lang="en-US" dirty="0"/>
          </a:p>
          <a:p>
            <a:endParaRPr lang="en-US" b="1" dirty="0"/>
          </a:p>
          <a:p>
            <a:r>
              <a:rPr lang="en-US" b="1" dirty="0"/>
              <a:t>Examples of Deductible Medical Expenses:</a:t>
            </a:r>
            <a:br>
              <a:rPr lang="en-US" dirty="0"/>
            </a:br>
            <a:r>
              <a:rPr lang="en-US" dirty="0"/>
              <a:t>• Doctor, dentist, and hospital fees</a:t>
            </a:r>
            <a:br>
              <a:rPr lang="en-US" dirty="0"/>
            </a:br>
            <a:r>
              <a:rPr lang="en-US" dirty="0"/>
              <a:t>• Prescription medications</a:t>
            </a:r>
            <a:br>
              <a:rPr lang="en-US" dirty="0"/>
            </a:br>
            <a:r>
              <a:rPr lang="en-US" dirty="0"/>
              <a:t>• Medical insurance premiums (if paid with after-tax dollars)</a:t>
            </a:r>
            <a:br>
              <a:rPr lang="en-US" dirty="0"/>
            </a:br>
            <a:r>
              <a:rPr lang="en-US" dirty="0"/>
              <a:t>• Long-term care expenses</a:t>
            </a:r>
            <a:br>
              <a:rPr lang="en-US" dirty="0"/>
            </a:br>
            <a:r>
              <a:rPr lang="en-US" dirty="0"/>
              <a:t>• Mileage or transportation costs for medical visits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307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DD032-516E-7435-32DC-7F7C6A32C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A2A55336-D2FB-644A-A2F7-5619B964A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DAAC8690-662F-8F20-4D11-9A4DF513588D}"/>
              </a:ext>
            </a:extLst>
          </p:cNvPr>
          <p:cNvSpPr/>
          <p:nvPr/>
        </p:nvSpPr>
        <p:spPr>
          <a:xfrm>
            <a:off x="516834" y="376216"/>
            <a:ext cx="5951676" cy="906239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08FBF02D-20B0-B82D-2E0B-325DD3DFC103}"/>
              </a:ext>
            </a:extLst>
          </p:cNvPr>
          <p:cNvSpPr txBox="1"/>
          <p:nvPr/>
        </p:nvSpPr>
        <p:spPr>
          <a:xfrm>
            <a:off x="765668" y="537685"/>
            <a:ext cx="545471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Mortgage Interest Deduction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743A1-0E45-31E1-4651-96C291F1452D}"/>
              </a:ext>
            </a:extLst>
          </p:cNvPr>
          <p:cNvSpPr txBox="1"/>
          <p:nvPr/>
        </p:nvSpPr>
        <p:spPr>
          <a:xfrm>
            <a:off x="352490" y="1443924"/>
            <a:ext cx="11487019" cy="84023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Description:</a:t>
            </a:r>
            <a:br>
              <a:rPr lang="en-US"/>
            </a:br>
            <a:r>
              <a:rPr lang="en-US"/>
              <a:t>Allows taxpayers who itemize to deduct </a:t>
            </a:r>
            <a:r>
              <a:rPr lang="en-US" b="1"/>
              <a:t>interest paid on a qualified home loan</a:t>
            </a:r>
            <a:r>
              <a:rPr lang="en-US"/>
              <a:t>, such as a mortgage on a primary or secondary residence.</a:t>
            </a:r>
          </a:p>
          <a:p>
            <a:endParaRPr lang="en-US" b="1"/>
          </a:p>
          <a:p>
            <a:r>
              <a:rPr lang="en-US" b="1"/>
              <a:t>Amount:</a:t>
            </a:r>
            <a:br>
              <a:rPr lang="en-US"/>
            </a:br>
            <a:r>
              <a:rPr lang="en-US"/>
              <a:t>• Deduct interest paid on up to </a:t>
            </a:r>
            <a:r>
              <a:rPr lang="en-US" b="1"/>
              <a:t>$750,000</a:t>
            </a:r>
            <a:r>
              <a:rPr lang="en-US"/>
              <a:t> of qualified home acquisition debt ($375,000 if MFS).</a:t>
            </a:r>
            <a:br>
              <a:rPr lang="en-US"/>
            </a:br>
            <a:r>
              <a:rPr lang="en-US"/>
              <a:t>• For older loans (before Dec. 15, 2017), the limit </a:t>
            </a:r>
            <a:r>
              <a:rPr lang="en-US" dirty="0"/>
              <a:t>increases to</a:t>
            </a:r>
            <a:r>
              <a:rPr lang="en-US"/>
              <a:t> </a:t>
            </a:r>
            <a:r>
              <a:rPr lang="en-US" b="1"/>
              <a:t>$1,000,000</a:t>
            </a:r>
            <a:r>
              <a:rPr lang="en-US"/>
              <a:t> ($500,000 if MFS).</a:t>
            </a:r>
          </a:p>
          <a:p>
            <a:endParaRPr lang="en-US" b="1"/>
          </a:p>
          <a:p>
            <a:r>
              <a:rPr lang="en-US" b="1"/>
              <a:t>Filing Status Qualified:</a:t>
            </a:r>
            <a:br>
              <a:rPr lang="en-US"/>
            </a:br>
            <a:r>
              <a:rPr lang="en-US">
                <a:solidFill>
                  <a:schemeClr val="accent3"/>
                </a:solidFill>
              </a:rPr>
              <a:t>All filing statuses qualify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="1"/>
              <a:t>Qualifications:</a:t>
            </a:r>
            <a:br>
              <a:rPr lang="en-US"/>
            </a:br>
            <a:r>
              <a:rPr lang="en-US"/>
              <a:t>• Must itemize deductions on Schedule A.</a:t>
            </a:r>
            <a:br>
              <a:rPr lang="en-US"/>
            </a:br>
            <a:r>
              <a:rPr lang="en-US"/>
              <a:t>• Loan must be secured by a qualified residence (main home or one second home).</a:t>
            </a:r>
            <a:br>
              <a:rPr lang="en-US"/>
            </a:br>
            <a:r>
              <a:rPr lang="en-US"/>
              <a:t>• Mortgage proceeds must be used to buy, build, or substantially improve the home securing the loan.</a:t>
            </a:r>
            <a:br>
              <a:rPr lang="en-US"/>
            </a:br>
            <a:r>
              <a:rPr lang="en-US"/>
              <a:t>• Home equity loan interest is deductible only if funds are used for home improvements.</a:t>
            </a:r>
            <a:br>
              <a:rPr lang="en-US"/>
            </a:br>
            <a:r>
              <a:rPr lang="en-US"/>
              <a:t>• Interest on rental or business property is not deducted here (reported elsewhere).</a:t>
            </a:r>
          </a:p>
          <a:p>
            <a:endParaRPr lang="en-US"/>
          </a:p>
          <a:p>
            <a:r>
              <a:rPr lang="en-US" b="1"/>
              <a:t>Documentation Needed:</a:t>
            </a:r>
            <a:br>
              <a:rPr lang="en-US"/>
            </a:br>
            <a:r>
              <a:rPr lang="en-US"/>
              <a:t>– </a:t>
            </a:r>
            <a:r>
              <a:rPr lang="en-US" b="1"/>
              <a:t>Form 1098</a:t>
            </a:r>
            <a:r>
              <a:rPr lang="en-US"/>
              <a:t> (Mortgage Interest Statement) from the lender</a:t>
            </a:r>
            <a:br>
              <a:rPr lang="en-US"/>
            </a:br>
            <a:r>
              <a:rPr lang="en-US"/>
              <a:t>– Loan and settlement statements showing loan purpose and use</a:t>
            </a:r>
            <a:br>
              <a:rPr lang="en-US"/>
            </a:br>
            <a:r>
              <a:rPr lang="en-US"/>
              <a:t>– Records of any home improvements financed by the loan</a:t>
            </a:r>
          </a:p>
        </p:txBody>
      </p:sp>
    </p:spTree>
    <p:extLst>
      <p:ext uri="{BB962C8B-B14F-4D97-AF65-F5344CB8AC3E}">
        <p14:creationId xmlns:p14="http://schemas.microsoft.com/office/powerpoint/2010/main" val="382676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DA14F-48F4-45F7-F48A-C93A1DE92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5CB4-0B94-782C-AC0B-B0D823C9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What's ahead?</a:t>
            </a:r>
            <a:endParaRPr lang="en-US" sz="3200" kern="12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Content Placeholder 7" descr="VOLUNTEERING | msu-vita">
            <a:extLst>
              <a:ext uri="{FF2B5EF4-FFF2-40B4-BE49-F238E27FC236}">
                <a16:creationId xmlns:a16="http://schemas.microsoft.com/office/drawing/2014/main" id="{ED2AFF1D-9980-DD24-8680-D3427539B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368" name="TextBox 367">
            <a:extLst>
              <a:ext uri="{FF2B5EF4-FFF2-40B4-BE49-F238E27FC236}">
                <a16:creationId xmlns:a16="http://schemas.microsoft.com/office/drawing/2014/main" id="{E7257B19-F19D-0747-04E4-40CA2660F267}"/>
              </a:ext>
            </a:extLst>
          </p:cNvPr>
          <p:cNvSpPr txBox="1"/>
          <p:nvPr/>
        </p:nvSpPr>
        <p:spPr>
          <a:xfrm>
            <a:off x="4394476" y="1488109"/>
            <a:ext cx="7556562" cy="31127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4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Exam Review</a:t>
            </a:r>
            <a:endParaRPr lang="en-US"/>
          </a:p>
          <a:p>
            <a:pPr marL="685800" lvl="1" indent="-2286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This session will take place during the final week of classes, so you can take the exams over the holiday break if you would like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400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State and Local Taxes</a:t>
            </a:r>
          </a:p>
          <a:p>
            <a:pPr marL="685800" lvl="1" indent="-2286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rgbClr val="444444"/>
                </a:solidFill>
                <a:latin typeface="Aptos Display"/>
                <a:ea typeface="Calibri"/>
                <a:cs typeface="Arial"/>
              </a:rPr>
              <a:t>When we return in January</a:t>
            </a:r>
          </a:p>
          <a:p>
            <a:pPr marL="685800" lvl="1" indent="-228600">
              <a:lnSpc>
                <a:spcPct val="200000"/>
              </a:lnSpc>
              <a:buFont typeface="Courier New"/>
              <a:buChar char="o"/>
            </a:pPr>
            <a:endParaRPr lang="en-US" sz="2500">
              <a:solidFill>
                <a:srgbClr val="444444"/>
              </a:solidFill>
              <a:latin typeface="Aptos Display"/>
              <a:ea typeface="Calibri"/>
              <a:cs typeface="Arial"/>
            </a:endParaRP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A8F0D834-86F3-B12B-479C-65229E34D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725CB4-0B94-782C-AC0B-B0D823C9997D}"/>
              </a:ext>
            </a:extLst>
          </p:cNvPr>
          <p:cNvSpPr>
            <a:spLocks noGrp="1"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FFFF"/>
                </a:solidFill>
              </a:rPr>
              <a:t>What's ahead?</a:t>
            </a:r>
            <a:endParaRPr lang="en-US" sz="3200" kern="12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6186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DD302-8B1D-B24E-3689-A2D46E698CE9}"/>
              </a:ext>
            </a:extLst>
          </p:cNvPr>
          <p:cNvSpPr txBox="1"/>
          <p:nvPr/>
        </p:nvSpPr>
        <p:spPr>
          <a:xfrm>
            <a:off x="617331" y="2744860"/>
            <a:ext cx="3976876" cy="13614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b="1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3" name="Picture 2" descr="VOLUNTEERING | msu-vita">
            <a:extLst>
              <a:ext uri="{FF2B5EF4-FFF2-40B4-BE49-F238E27FC236}">
                <a16:creationId xmlns:a16="http://schemas.microsoft.com/office/drawing/2014/main" id="{5748F10E-8ABE-0FFE-8815-01067F4E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369040"/>
            <a:ext cx="4747547" cy="21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6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40C30-7C0B-A1D1-6136-DBC7F41A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61D7-DDE4-C6FE-725D-014FFCAC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502" y="1715260"/>
            <a:ext cx="10515600" cy="2852737"/>
          </a:xfrm>
        </p:spPr>
        <p:txBody>
          <a:bodyPr/>
          <a:lstStyle/>
          <a:p>
            <a:r>
              <a:rPr lang="en-US"/>
              <a:t>Schedule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07E27-C492-1250-909B-BB088B5A9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3502" y="4561854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2025-2026</a:t>
            </a:r>
          </a:p>
        </p:txBody>
      </p:sp>
      <p:pic>
        <p:nvPicPr>
          <p:cNvPr id="5" name="Content Placeholder 7" descr="VOLUNTEERING | msu-vita">
            <a:extLst>
              <a:ext uri="{FF2B5EF4-FFF2-40B4-BE49-F238E27FC236}">
                <a16:creationId xmlns:a16="http://schemas.microsoft.com/office/drawing/2014/main" id="{C118F56C-1EC9-CD4F-2D62-B6F61864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71" y="151"/>
            <a:ext cx="3984798" cy="1800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34C05B-11BF-C655-8599-5482CF42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1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90518-61CC-9C9B-F4B3-7789A5CD3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667FDF80-B571-820B-3C47-1FDFFB1E8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F02AD26B-98E8-F5F7-5E94-839AC0FC6524}"/>
              </a:ext>
            </a:extLst>
          </p:cNvPr>
          <p:cNvSpPr/>
          <p:nvPr/>
        </p:nvSpPr>
        <p:spPr>
          <a:xfrm>
            <a:off x="618434" y="596349"/>
            <a:ext cx="7905080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BA1D8200-CC97-45E2-F3C2-4928EED12F59}"/>
              </a:ext>
            </a:extLst>
          </p:cNvPr>
          <p:cNvSpPr txBox="1"/>
          <p:nvPr/>
        </p:nvSpPr>
        <p:spPr>
          <a:xfrm>
            <a:off x="1012411" y="1002747"/>
            <a:ext cx="718453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Schedule C – Profit or Loss from Business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18A548-1713-078E-5FD9-4802585960EC}"/>
              </a:ext>
            </a:extLst>
          </p:cNvPr>
          <p:cNvSpPr txBox="1"/>
          <p:nvPr/>
        </p:nvSpPr>
        <p:spPr>
          <a:xfrm>
            <a:off x="618434" y="2599003"/>
            <a:ext cx="7219279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Reports income and expenses from self-employed individuals (e.g. sole proprietors and single-member LLCs)</a:t>
            </a:r>
          </a:p>
          <a:p>
            <a:endParaRPr lang="en-US" dirty="0"/>
          </a:p>
          <a:p>
            <a:r>
              <a:rPr lang="en-US" dirty="0"/>
              <a:t>Schedule C Income is often reported 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1099-NEC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1099-MISC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1099-K</a:t>
            </a:r>
          </a:p>
          <a:p>
            <a:endParaRPr lang="en-US" dirty="0"/>
          </a:p>
          <a:p>
            <a:r>
              <a:rPr lang="en-US" dirty="0"/>
              <a:t>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“ordinary”  and  “necessary” in the course of business</a:t>
            </a:r>
          </a:p>
          <a:p>
            <a:endParaRPr lang="en-US" sz="2800" dirty="0"/>
          </a:p>
        </p:txBody>
      </p:sp>
      <p:pic>
        <p:nvPicPr>
          <p:cNvPr id="1026" name="Picture 2" descr="Irs Schedule C Form 2025 - Lucas Coleman">
            <a:extLst>
              <a:ext uri="{FF2B5EF4-FFF2-40B4-BE49-F238E27FC236}">
                <a16:creationId xmlns:a16="http://schemas.microsoft.com/office/drawing/2014/main" id="{F3F0F3DE-F68E-58D0-90D3-F2122752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43" y="2117310"/>
            <a:ext cx="3430623" cy="44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6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BF843-606D-B220-EB97-C6307B252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D36A087E-6111-E21D-4A24-1C980638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392A7D93-DBB8-6E1C-64F5-D183A35AFF36}"/>
              </a:ext>
            </a:extLst>
          </p:cNvPr>
          <p:cNvSpPr/>
          <p:nvPr/>
        </p:nvSpPr>
        <p:spPr>
          <a:xfrm>
            <a:off x="618434" y="596349"/>
            <a:ext cx="7905080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F3766F4D-0EF4-511A-9620-B40405835AFC}"/>
              </a:ext>
            </a:extLst>
          </p:cNvPr>
          <p:cNvSpPr txBox="1"/>
          <p:nvPr/>
        </p:nvSpPr>
        <p:spPr>
          <a:xfrm>
            <a:off x="978708" y="757896"/>
            <a:ext cx="7184532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Form 1099-NEC (Non-employment compensation)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193FFF-51B2-052A-4B21-5648C49A1DA3}"/>
              </a:ext>
            </a:extLst>
          </p:cNvPr>
          <p:cNvSpPr txBox="1"/>
          <p:nvPr/>
        </p:nvSpPr>
        <p:spPr>
          <a:xfrm>
            <a:off x="698444" y="2276016"/>
            <a:ext cx="6290185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Reports payments made to nonemployees for services performed during the tax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Issued to independent contractors, freelancers, or any non-employee individual or business who was paid &gt;$600 for their services during the tax year</a:t>
            </a:r>
          </a:p>
          <a:p>
            <a:endParaRPr lang="en-US" sz="20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/>
              <a:t>At MSU VITA, we typically see a lot of clients who do Uber, Lyft, DoorDash, etc. on the side and they are classified as “independent contractors” </a:t>
            </a:r>
            <a:r>
              <a:rPr lang="en-US" u="sng"/>
              <a:t>because they are not direct employees of the company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/>
              <a:t>The food delivery &amp; rideshare companies do not usually withhold taxes on behalf of the taxpayer</a:t>
            </a:r>
          </a:p>
        </p:txBody>
      </p:sp>
      <p:pic>
        <p:nvPicPr>
          <p:cNvPr id="3074" name="Picture 2" descr="1099-Nec Form 2019 Printable">
            <a:extLst>
              <a:ext uri="{FF2B5EF4-FFF2-40B4-BE49-F238E27FC236}">
                <a16:creationId xmlns:a16="http://schemas.microsoft.com/office/drawing/2014/main" id="{607F0B87-C3E9-7F74-6F5F-46D11F7A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91" y="2392475"/>
            <a:ext cx="4473452" cy="207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4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A9700-0572-4C94-D250-F672CC0A7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468DF47F-B5FE-35E1-8757-14F13450A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4A05FEF6-3632-316C-8FF2-BBFE3F49A35D}"/>
              </a:ext>
            </a:extLst>
          </p:cNvPr>
          <p:cNvSpPr/>
          <p:nvPr/>
        </p:nvSpPr>
        <p:spPr>
          <a:xfrm>
            <a:off x="618434" y="596349"/>
            <a:ext cx="7905080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68B3A8CB-A039-7B48-A3F9-F5948B91A956}"/>
              </a:ext>
            </a:extLst>
          </p:cNvPr>
          <p:cNvSpPr txBox="1"/>
          <p:nvPr/>
        </p:nvSpPr>
        <p:spPr>
          <a:xfrm>
            <a:off x="978708" y="1004117"/>
            <a:ext cx="718453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Form 1099-MISC (Miscellaneous Income)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18DD7-E138-F018-54F9-6BBE7D455D63}"/>
              </a:ext>
            </a:extLst>
          </p:cNvPr>
          <p:cNvSpPr txBox="1"/>
          <p:nvPr/>
        </p:nvSpPr>
        <p:spPr>
          <a:xfrm>
            <a:off x="698445" y="2276016"/>
            <a:ext cx="6041744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Reports various types of income other than wages, salaries, tips, or non-employment compensation &gt;$600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Common examples of income reported on a 1099-MISC form that you may encounter: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Income from Prizes &amp; Royalties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Proceeds from Medical and Healthcare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Lawsuit Payouts / Settlements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Substitute Payments (in lieu of dividends or interest)</a:t>
            </a:r>
          </a:p>
        </p:txBody>
      </p:sp>
      <p:pic>
        <p:nvPicPr>
          <p:cNvPr id="5122" name="Picture 2" descr="1099 Misc Printable Form - King Printables">
            <a:extLst>
              <a:ext uri="{FF2B5EF4-FFF2-40B4-BE49-F238E27FC236}">
                <a16:creationId xmlns:a16="http://schemas.microsoft.com/office/drawing/2014/main" id="{1C5473BB-F7F4-0F05-18A0-E0D03387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89" y="2404430"/>
            <a:ext cx="4753367" cy="26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4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4174F-DC81-A131-7748-F1CFDB7C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659EB323-C68E-C3E6-90B3-3556FE20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9D4E0472-571A-3238-FE0A-B57D29E5DD1C}"/>
              </a:ext>
            </a:extLst>
          </p:cNvPr>
          <p:cNvSpPr/>
          <p:nvPr/>
        </p:nvSpPr>
        <p:spPr>
          <a:xfrm>
            <a:off x="618434" y="596349"/>
            <a:ext cx="7905080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96E4DBEA-F2E2-663E-9F0E-89C0FF2529F6}"/>
              </a:ext>
            </a:extLst>
          </p:cNvPr>
          <p:cNvSpPr txBox="1"/>
          <p:nvPr/>
        </p:nvSpPr>
        <p:spPr>
          <a:xfrm>
            <a:off x="978708" y="780237"/>
            <a:ext cx="7184532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Form 1099-K (Payment Card and Third-Party Network Transactions)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ACA0A7-F1DA-7995-A9ED-C729C5726E71}"/>
              </a:ext>
            </a:extLst>
          </p:cNvPr>
          <p:cNvSpPr txBox="1"/>
          <p:nvPr/>
        </p:nvSpPr>
        <p:spPr>
          <a:xfrm>
            <a:off x="698445" y="2276016"/>
            <a:ext cx="6041744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Reports payments received through payment cards (like debit/credit cards) and third-party networks (Venmo, eBay, Etsy, Cash App,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Issued by payment processors (online POS systems like Square and Toast) and third-party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Reporting Thresholds for 1099-K: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Any amount for credit/debit card transactions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&gt;$5,000 in total payments from third-party networks (IRS is looking to lower this threshold to $600)</a:t>
            </a:r>
          </a:p>
        </p:txBody>
      </p:sp>
      <p:pic>
        <p:nvPicPr>
          <p:cNvPr id="7170" name="Picture 2" descr="What is a 1099-K? | Form 1099 K Instructions">
            <a:extLst>
              <a:ext uri="{FF2B5EF4-FFF2-40B4-BE49-F238E27FC236}">
                <a16:creationId xmlns:a16="http://schemas.microsoft.com/office/drawing/2014/main" id="{666FB77B-FEC0-2707-857C-968502BF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60" y="2276016"/>
            <a:ext cx="52482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EBFE0-2EFB-E376-D137-300558A0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9F3BF13C-9976-C5B7-C63F-3FD42C65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892012F0-22DE-9E41-2B20-6B94A09B00EC}"/>
              </a:ext>
            </a:extLst>
          </p:cNvPr>
          <p:cNvSpPr/>
          <p:nvPr/>
        </p:nvSpPr>
        <p:spPr>
          <a:xfrm>
            <a:off x="618434" y="596349"/>
            <a:ext cx="7905080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481E2443-0742-E274-B4A1-2AD78507CCC7}"/>
              </a:ext>
            </a:extLst>
          </p:cNvPr>
          <p:cNvSpPr txBox="1"/>
          <p:nvPr/>
        </p:nvSpPr>
        <p:spPr>
          <a:xfrm>
            <a:off x="978708" y="1026813"/>
            <a:ext cx="718453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Business Expenses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8373EE-0EBA-C8E5-E0CF-FA77703EE1F1}"/>
              </a:ext>
            </a:extLst>
          </p:cNvPr>
          <p:cNvSpPr txBox="1"/>
          <p:nvPr/>
        </p:nvSpPr>
        <p:spPr>
          <a:xfrm>
            <a:off x="698444" y="2276016"/>
            <a:ext cx="948953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According to IRC § 162, to be deductible, business expenses must 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Ordinary –</a:t>
            </a:r>
            <a:r>
              <a:rPr lang="en-US" sz="2000" dirty="0"/>
              <a:t> normal, usual, or customer under regular business circumstances. Specific to the current tax year. </a:t>
            </a:r>
          </a:p>
          <a:p>
            <a:pPr lvl="1"/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Necessary – </a:t>
            </a:r>
            <a:r>
              <a:rPr lang="en-US" sz="2000" dirty="0"/>
              <a:t>an expense a ‘reasonable’ and ‘prudent’  businessperson would incur. In other words, </a:t>
            </a:r>
            <a:r>
              <a:rPr lang="en-US" sz="2000" u="sng" dirty="0"/>
              <a:t>is there a profit motive?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expense must be </a:t>
            </a:r>
            <a:r>
              <a:rPr lang="en-US" sz="2000" b="1" dirty="0"/>
              <a:t>directly related </a:t>
            </a:r>
            <a:r>
              <a:rPr lang="en-US" sz="2000" dirty="0"/>
              <a:t>to the business activity</a:t>
            </a:r>
          </a:p>
        </p:txBody>
      </p:sp>
    </p:spTree>
    <p:extLst>
      <p:ext uri="{BB962C8B-B14F-4D97-AF65-F5344CB8AC3E}">
        <p14:creationId xmlns:p14="http://schemas.microsoft.com/office/powerpoint/2010/main" val="403158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19F90-72F2-FB6A-680A-194601335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VOLUNTEERING | msu-vita">
            <a:extLst>
              <a:ext uri="{FF2B5EF4-FFF2-40B4-BE49-F238E27FC236}">
                <a16:creationId xmlns:a16="http://schemas.microsoft.com/office/drawing/2014/main" id="{A6AB45ED-8E7D-B635-7428-533B0888E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976" y="151"/>
            <a:ext cx="2002494" cy="906239"/>
          </a:xfrm>
          <a:prstGeom prst="rect">
            <a:avLst/>
          </a:prstGeom>
        </p:spPr>
      </p:pic>
      <p:sp>
        <p:nvSpPr>
          <p:cNvPr id="707" name="Rectangle: Diagonal Corners Rounded 706">
            <a:extLst>
              <a:ext uri="{FF2B5EF4-FFF2-40B4-BE49-F238E27FC236}">
                <a16:creationId xmlns:a16="http://schemas.microsoft.com/office/drawing/2014/main" id="{DA906E07-1067-BCB4-0DFD-B353F78051FE}"/>
              </a:ext>
            </a:extLst>
          </p:cNvPr>
          <p:cNvSpPr/>
          <p:nvPr/>
        </p:nvSpPr>
        <p:spPr>
          <a:xfrm>
            <a:off x="618434" y="596349"/>
            <a:ext cx="7905080" cy="140031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41770837-58F7-56F7-6686-BA63DA136932}"/>
              </a:ext>
            </a:extLst>
          </p:cNvPr>
          <p:cNvSpPr txBox="1"/>
          <p:nvPr/>
        </p:nvSpPr>
        <p:spPr>
          <a:xfrm>
            <a:off x="978708" y="757896"/>
            <a:ext cx="7184532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ptos Display"/>
              </a:rPr>
              <a:t>Examples of Fully-Deductible Business Expenses</a:t>
            </a:r>
            <a:endParaRPr lang="en-US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2FB1DB6-F5A0-E93A-CEF9-500BE1C8D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715854"/>
              </p:ext>
            </p:extLst>
          </p:nvPr>
        </p:nvGraphicFramePr>
        <p:xfrm>
          <a:off x="1581373" y="3277906"/>
          <a:ext cx="8474753" cy="282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1DB63C-BC3A-8A7A-C103-F92BB0DDC8F7}"/>
              </a:ext>
            </a:extLst>
          </p:cNvPr>
          <p:cNvSpPr txBox="1"/>
          <p:nvPr/>
        </p:nvSpPr>
        <p:spPr>
          <a:xfrm>
            <a:off x="978707" y="2339912"/>
            <a:ext cx="10155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of these are generally considered out-of-scope for the VITA Program</a:t>
            </a:r>
          </a:p>
        </p:txBody>
      </p:sp>
    </p:spTree>
    <p:extLst>
      <p:ext uri="{BB962C8B-B14F-4D97-AF65-F5344CB8AC3E}">
        <p14:creationId xmlns:p14="http://schemas.microsoft.com/office/powerpoint/2010/main" val="30795163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6fb55a-da1d-4a6a-a573-9b099793e01c">
      <Terms xmlns="http://schemas.microsoft.com/office/infopath/2007/PartnerControls"/>
    </lcf76f155ced4ddcb4097134ff3c332f>
    <TaxCatchAll xmlns="54b36375-89e1-4433-8777-87c567d09b8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C615427F41E4BA6DAEB88D5FB9B69" ma:contentTypeVersion="12" ma:contentTypeDescription="Create a new document." ma:contentTypeScope="" ma:versionID="3fd145d60575160e8fb964bee4640c3e">
  <xsd:schema xmlns:xsd="http://www.w3.org/2001/XMLSchema" xmlns:xs="http://www.w3.org/2001/XMLSchema" xmlns:p="http://schemas.microsoft.com/office/2006/metadata/properties" xmlns:ns2="046fb55a-da1d-4a6a-a573-9b099793e01c" xmlns:ns3="54b36375-89e1-4433-8777-87c567d09b8b" targetNamespace="http://schemas.microsoft.com/office/2006/metadata/properties" ma:root="true" ma:fieldsID="10d6bed23dbd9dbfd0ed558598f93755" ns2:_="" ns3:_="">
    <xsd:import namespace="046fb55a-da1d-4a6a-a573-9b099793e01c"/>
    <xsd:import namespace="54b36375-89e1-4433-8777-87c567d09b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fb55a-da1d-4a6a-a573-9b099793e0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36375-89e1-4433-8777-87c567d09b8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24da52f-608e-4f63-9dd7-ba52d545e0ee}" ma:internalName="TaxCatchAll" ma:showField="CatchAllData" ma:web="54b36375-89e1-4433-8777-87c567d09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F9572-2181-4AFD-931B-58FBE8920783}">
  <ds:schemaRefs>
    <ds:schemaRef ds:uri="http://purl.org/dc/elements/1.1/"/>
    <ds:schemaRef ds:uri="http://purl.org/dc/terms/"/>
    <ds:schemaRef ds:uri="http://www.w3.org/XML/1998/namespace"/>
    <ds:schemaRef ds:uri="046fb55a-da1d-4a6a-a573-9b099793e01c"/>
    <ds:schemaRef ds:uri="http://purl.org/dc/dcmitype/"/>
    <ds:schemaRef ds:uri="54b36375-89e1-4433-8777-87c567d09b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CE8943-0DC5-4329-B647-0D2E4B2F3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fb55a-da1d-4a6a-a573-9b099793e01c"/>
    <ds:schemaRef ds:uri="54b36375-89e1-4433-8777-87c567d09b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FD7893-5AF7-4954-A647-EA150DA03D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7220</TotalTime>
  <Words>1992</Words>
  <Application>Microsoft Office PowerPoint</Application>
  <PresentationFormat>Widescreen</PresentationFormat>
  <Paragraphs>276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Courier New</vt:lpstr>
      <vt:lpstr>1_Office Theme</vt:lpstr>
      <vt:lpstr>Advanced Certification Information</vt:lpstr>
      <vt:lpstr>Agenda</vt:lpstr>
      <vt:lpstr>Schedule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Advanced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Itemized Deductions</vt:lpstr>
      <vt:lpstr>PowerPoint Presentation</vt:lpstr>
      <vt:lpstr>PowerPoint Presentation</vt:lpstr>
      <vt:lpstr>PowerPoint Presentation</vt:lpstr>
      <vt:lpstr>PowerPoint Presentation</vt:lpstr>
      <vt:lpstr>What's ahead?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Schroeder, Erich</cp:lastModifiedBy>
  <cp:revision>3</cp:revision>
  <dcterms:created xsi:type="dcterms:W3CDTF">2025-10-21T15:08:17Z</dcterms:created>
  <dcterms:modified xsi:type="dcterms:W3CDTF">2025-11-29T19:16:34Z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0x0101003D0C615427F41E4BA6DAEB88D5FB9B69</vt:lpwstr>
  </property>
  <property fmtid="{D5CDD505-2E9C-101B-9397-08002B2CF9AE}" pid="3" name="MediaServiceImageTags">
    <vt:lpwstr/>
  </property>
</Properties>
</file>