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42"/>
  </p:notesMasterIdLst>
  <p:sldIdLst>
    <p:sldId id="260" r:id="rId5"/>
    <p:sldId id="319" r:id="rId6"/>
    <p:sldId id="263" r:id="rId7"/>
    <p:sldId id="264" r:id="rId8"/>
    <p:sldId id="288" r:id="rId9"/>
    <p:sldId id="265" r:id="rId10"/>
    <p:sldId id="291" r:id="rId11"/>
    <p:sldId id="289" r:id="rId12"/>
    <p:sldId id="270" r:id="rId13"/>
    <p:sldId id="318" r:id="rId14"/>
    <p:sldId id="275" r:id="rId15"/>
    <p:sldId id="303" r:id="rId16"/>
    <p:sldId id="274" r:id="rId17"/>
    <p:sldId id="306" r:id="rId18"/>
    <p:sldId id="302" r:id="rId19"/>
    <p:sldId id="317" r:id="rId20"/>
    <p:sldId id="276" r:id="rId21"/>
    <p:sldId id="296" r:id="rId22"/>
    <p:sldId id="297" r:id="rId23"/>
    <p:sldId id="298" r:id="rId24"/>
    <p:sldId id="300" r:id="rId25"/>
    <p:sldId id="299" r:id="rId26"/>
    <p:sldId id="295" r:id="rId27"/>
    <p:sldId id="292" r:id="rId28"/>
    <p:sldId id="293" r:id="rId29"/>
    <p:sldId id="294" r:id="rId30"/>
    <p:sldId id="304" r:id="rId31"/>
    <p:sldId id="305" r:id="rId32"/>
    <p:sldId id="307" r:id="rId33"/>
    <p:sldId id="308" r:id="rId34"/>
    <p:sldId id="309" r:id="rId35"/>
    <p:sldId id="314" r:id="rId36"/>
    <p:sldId id="311" r:id="rId37"/>
    <p:sldId id="312" r:id="rId38"/>
    <p:sldId id="315" r:id="rId39"/>
    <p:sldId id="316" r:id="rId40"/>
    <p:sldId id="273" r:id="rId4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562B5B0-AD65-014E-A670-3FA4B089E3C0}" v="8" dt="2025-11-11T14:57:19.51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03"/>
    <p:restoredTop sz="94632"/>
  </p:normalViewPr>
  <p:slideViewPr>
    <p:cSldViewPr snapToGrid="0">
      <p:cViewPr varScale="1">
        <p:scale>
          <a:sx n="106" d="100"/>
          <a:sy n="106" d="100"/>
        </p:scale>
        <p:origin x="58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notesMaster" Target="notesMasters/notesMaster1.xml"/><Relationship Id="rId47" Type="http://schemas.microsoft.com/office/2015/10/relationships/revisionInfo" Target="revisionInfo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presProps" Target="presProp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tableStyles" Target="tableStyles.xml"/><Relationship Id="rId20" Type="http://schemas.openxmlformats.org/officeDocument/2006/relationships/slide" Target="slides/slide16.xml"/><Relationship Id="rId41" Type="http://schemas.openxmlformats.org/officeDocument/2006/relationships/slide" Target="slides/slide37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4" Type="http://schemas.openxmlformats.org/officeDocument/2006/relationships/image" Target="../media/image7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svg"/><Relationship Id="rId1" Type="http://schemas.openxmlformats.org/officeDocument/2006/relationships/image" Target="../media/image4.png"/><Relationship Id="rId4" Type="http://schemas.openxmlformats.org/officeDocument/2006/relationships/image" Target="../media/image7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31C0F29-2768-466F-9269-5B3A5C24E1D7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608E569B-F5AA-4761-A136-1A2EA43AA094}">
      <dgm:prSet phldr="0"/>
      <dgm:spPr/>
      <dgm:t>
        <a:bodyPr/>
        <a:lstStyle/>
        <a:p>
          <a:pPr rtl="0">
            <a:lnSpc>
              <a:spcPct val="100000"/>
            </a:lnSpc>
          </a:pPr>
          <a:r>
            <a:rPr lang="en-US" sz="2500">
              <a:latin typeface="Aptos Display"/>
              <a:ea typeface="+mn-ea"/>
              <a:cs typeface="+mn-cs"/>
            </a:rPr>
            <a:t>Taxes and the US Tax System</a:t>
          </a:r>
        </a:p>
      </dgm:t>
    </dgm:pt>
    <dgm:pt modelId="{E56C77AD-6F86-4735-8E75-7A59FFE026A9}" type="parTrans" cxnId="{9E8E4E0E-0F45-42B3-8849-C286A2E63FAC}">
      <dgm:prSet/>
      <dgm:spPr/>
      <dgm:t>
        <a:bodyPr/>
        <a:lstStyle/>
        <a:p>
          <a:endParaRPr lang="en-US"/>
        </a:p>
      </dgm:t>
    </dgm:pt>
    <dgm:pt modelId="{781052A6-6A9D-4336-A8C0-2EE6FEF830E9}" type="sibTrans" cxnId="{9E8E4E0E-0F45-42B3-8849-C286A2E63FAC}">
      <dgm:prSet/>
      <dgm:spPr/>
      <dgm:t>
        <a:bodyPr/>
        <a:lstStyle/>
        <a:p>
          <a:endParaRPr lang="en-US"/>
        </a:p>
      </dgm:t>
    </dgm:pt>
    <dgm:pt modelId="{F62232C0-CCA3-4686-B851-8BB350EFE0BB}">
      <dgm:prSet phldr="0"/>
      <dgm:spPr/>
      <dgm:t>
        <a:bodyPr/>
        <a:lstStyle/>
        <a:p>
          <a:pPr>
            <a:lnSpc>
              <a:spcPct val="100000"/>
            </a:lnSpc>
          </a:pPr>
          <a:r>
            <a:rPr lang="en-US" sz="2500">
              <a:latin typeface="Aptos Display" panose="02110004020202020204"/>
              <a:ea typeface="+mn-ea"/>
              <a:cs typeface="+mn-cs"/>
            </a:rPr>
            <a:t>Intro to Tax Terminology</a:t>
          </a:r>
        </a:p>
      </dgm:t>
    </dgm:pt>
    <dgm:pt modelId="{6A30CCD2-CBC9-4826-8068-633DA80CAE1F}" type="parTrans" cxnId="{E49143C3-6A37-492B-9961-A0C1EE63EAF2}">
      <dgm:prSet/>
      <dgm:spPr/>
      <dgm:t>
        <a:bodyPr/>
        <a:lstStyle/>
        <a:p>
          <a:endParaRPr lang="en-US"/>
        </a:p>
      </dgm:t>
    </dgm:pt>
    <dgm:pt modelId="{E687FF4B-4F41-4782-9C49-741A46C24366}" type="sibTrans" cxnId="{E49143C3-6A37-492B-9961-A0C1EE63EAF2}">
      <dgm:prSet/>
      <dgm:spPr/>
      <dgm:t>
        <a:bodyPr/>
        <a:lstStyle/>
        <a:p>
          <a:endParaRPr lang="en-US"/>
        </a:p>
      </dgm:t>
    </dgm:pt>
    <dgm:pt modelId="{2A1A0DF7-23EC-499E-BFCC-5C69BE6B90EA}" type="pres">
      <dgm:prSet presAssocID="{431C0F29-2768-466F-9269-5B3A5C24E1D7}" presName="root" presStyleCnt="0">
        <dgm:presLayoutVars>
          <dgm:dir/>
          <dgm:resizeHandles val="exact"/>
        </dgm:presLayoutVars>
      </dgm:prSet>
      <dgm:spPr/>
    </dgm:pt>
    <dgm:pt modelId="{7BA2BB9E-5C9E-4B1E-BEAB-C66AA1EE41CC}" type="pres">
      <dgm:prSet presAssocID="{608E569B-F5AA-4761-A136-1A2EA43AA094}" presName="compNode" presStyleCnt="0"/>
      <dgm:spPr/>
    </dgm:pt>
    <dgm:pt modelId="{C60DF54C-49E5-4B17-9CD9-F3E4131C2E7A}" type="pres">
      <dgm:prSet presAssocID="{608E569B-F5AA-4761-A136-1A2EA43AA094}" presName="bgRect" presStyleLbl="bgShp" presStyleIdx="0" presStyleCnt="2"/>
      <dgm:spPr/>
    </dgm:pt>
    <dgm:pt modelId="{1109B3AA-CDF8-4CC1-A2B4-F934A230BD77}" type="pres">
      <dgm:prSet presAssocID="{608E569B-F5AA-4761-A136-1A2EA43AA094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User with solid fill"/>
        </a:ext>
      </dgm:extLst>
    </dgm:pt>
    <dgm:pt modelId="{8DE86740-7892-47CB-A7E3-47ACF703F85B}" type="pres">
      <dgm:prSet presAssocID="{608E569B-F5AA-4761-A136-1A2EA43AA094}" presName="spaceRect" presStyleCnt="0"/>
      <dgm:spPr/>
    </dgm:pt>
    <dgm:pt modelId="{F559C815-1B9A-4318-881D-231419207E85}" type="pres">
      <dgm:prSet presAssocID="{608E569B-F5AA-4761-A136-1A2EA43AA094}" presName="parTx" presStyleLbl="revTx" presStyleIdx="0" presStyleCnt="2">
        <dgm:presLayoutVars>
          <dgm:chMax val="0"/>
          <dgm:chPref val="0"/>
        </dgm:presLayoutVars>
      </dgm:prSet>
      <dgm:spPr/>
    </dgm:pt>
    <dgm:pt modelId="{13B754BB-AC5C-49A2-B831-E46865DE148C}" type="pres">
      <dgm:prSet presAssocID="{781052A6-6A9D-4336-A8C0-2EE6FEF830E9}" presName="sibTrans" presStyleCnt="0"/>
      <dgm:spPr/>
    </dgm:pt>
    <dgm:pt modelId="{7F72DE53-F773-49FE-858B-BDFA879CD3BC}" type="pres">
      <dgm:prSet presAssocID="{F62232C0-CCA3-4686-B851-8BB350EFE0BB}" presName="compNode" presStyleCnt="0"/>
      <dgm:spPr/>
    </dgm:pt>
    <dgm:pt modelId="{133CF813-698A-4D20-91C9-28EF14B3F80C}" type="pres">
      <dgm:prSet presAssocID="{F62232C0-CCA3-4686-B851-8BB350EFE0BB}" presName="bgRect" presStyleLbl="bgShp" presStyleIdx="1" presStyleCnt="2"/>
      <dgm:spPr/>
    </dgm:pt>
    <dgm:pt modelId="{E7149D27-3778-4029-97CE-3177B274E904}" type="pres">
      <dgm:prSet presAssocID="{F62232C0-CCA3-4686-B851-8BB350EFE0BB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Open envelope with solid fill"/>
        </a:ext>
      </dgm:extLst>
    </dgm:pt>
    <dgm:pt modelId="{6C2032FF-C772-4F9A-BB4F-8C6888AF4152}" type="pres">
      <dgm:prSet presAssocID="{F62232C0-CCA3-4686-B851-8BB350EFE0BB}" presName="spaceRect" presStyleCnt="0"/>
      <dgm:spPr/>
    </dgm:pt>
    <dgm:pt modelId="{543DDC84-211F-4720-B55D-F0C1F0FAEED6}" type="pres">
      <dgm:prSet presAssocID="{F62232C0-CCA3-4686-B851-8BB350EFE0BB}" presName="parTx" presStyleLbl="revTx" presStyleIdx="1" presStyleCnt="2">
        <dgm:presLayoutVars>
          <dgm:chMax val="0"/>
          <dgm:chPref val="0"/>
        </dgm:presLayoutVars>
      </dgm:prSet>
      <dgm:spPr/>
    </dgm:pt>
  </dgm:ptLst>
  <dgm:cxnLst>
    <dgm:cxn modelId="{9E8E4E0E-0F45-42B3-8849-C286A2E63FAC}" srcId="{431C0F29-2768-466F-9269-5B3A5C24E1D7}" destId="{608E569B-F5AA-4761-A136-1A2EA43AA094}" srcOrd="0" destOrd="0" parTransId="{E56C77AD-6F86-4735-8E75-7A59FFE026A9}" sibTransId="{781052A6-6A9D-4336-A8C0-2EE6FEF830E9}"/>
    <dgm:cxn modelId="{AA7E7832-D9D2-499D-8353-55D549225787}" type="presOf" srcId="{F62232C0-CCA3-4686-B851-8BB350EFE0BB}" destId="{543DDC84-211F-4720-B55D-F0C1F0FAEED6}" srcOrd="0" destOrd="0" presId="urn:microsoft.com/office/officeart/2018/2/layout/IconVerticalSolidList"/>
    <dgm:cxn modelId="{B927C195-CD86-42E5-A7C0-DC974DCAFF0A}" type="presOf" srcId="{608E569B-F5AA-4761-A136-1A2EA43AA094}" destId="{F559C815-1B9A-4318-881D-231419207E85}" srcOrd="0" destOrd="0" presId="urn:microsoft.com/office/officeart/2018/2/layout/IconVerticalSolidList"/>
    <dgm:cxn modelId="{E49143C3-6A37-492B-9961-A0C1EE63EAF2}" srcId="{431C0F29-2768-466F-9269-5B3A5C24E1D7}" destId="{F62232C0-CCA3-4686-B851-8BB350EFE0BB}" srcOrd="1" destOrd="0" parTransId="{6A30CCD2-CBC9-4826-8068-633DA80CAE1F}" sibTransId="{E687FF4B-4F41-4782-9C49-741A46C24366}"/>
    <dgm:cxn modelId="{21D030E3-1633-4747-AA02-A742C79F9B16}" type="presOf" srcId="{431C0F29-2768-466F-9269-5B3A5C24E1D7}" destId="{2A1A0DF7-23EC-499E-BFCC-5C69BE6B90EA}" srcOrd="0" destOrd="0" presId="urn:microsoft.com/office/officeart/2018/2/layout/IconVerticalSolidList"/>
    <dgm:cxn modelId="{A9E976FC-D5D2-40D2-B89D-3410118C59A8}" type="presParOf" srcId="{2A1A0DF7-23EC-499E-BFCC-5C69BE6B90EA}" destId="{7BA2BB9E-5C9E-4B1E-BEAB-C66AA1EE41CC}" srcOrd="0" destOrd="0" presId="urn:microsoft.com/office/officeart/2018/2/layout/IconVerticalSolidList"/>
    <dgm:cxn modelId="{FC3EA9E8-FA3A-40B5-9F28-08E6B85C553E}" type="presParOf" srcId="{7BA2BB9E-5C9E-4B1E-BEAB-C66AA1EE41CC}" destId="{C60DF54C-49E5-4B17-9CD9-F3E4131C2E7A}" srcOrd="0" destOrd="0" presId="urn:microsoft.com/office/officeart/2018/2/layout/IconVerticalSolidList"/>
    <dgm:cxn modelId="{61A85AAB-E6F8-4A4B-83A0-7178FB04DF35}" type="presParOf" srcId="{7BA2BB9E-5C9E-4B1E-BEAB-C66AA1EE41CC}" destId="{1109B3AA-CDF8-4CC1-A2B4-F934A230BD77}" srcOrd="1" destOrd="0" presId="urn:microsoft.com/office/officeart/2018/2/layout/IconVerticalSolidList"/>
    <dgm:cxn modelId="{CA06643B-13A4-40E0-A54B-5920AD0C4187}" type="presParOf" srcId="{7BA2BB9E-5C9E-4B1E-BEAB-C66AA1EE41CC}" destId="{8DE86740-7892-47CB-A7E3-47ACF703F85B}" srcOrd="2" destOrd="0" presId="urn:microsoft.com/office/officeart/2018/2/layout/IconVerticalSolidList"/>
    <dgm:cxn modelId="{A4CA53BC-B3D7-45A3-8C14-17B782AC5950}" type="presParOf" srcId="{7BA2BB9E-5C9E-4B1E-BEAB-C66AA1EE41CC}" destId="{F559C815-1B9A-4318-881D-231419207E85}" srcOrd="3" destOrd="0" presId="urn:microsoft.com/office/officeart/2018/2/layout/IconVerticalSolidList"/>
    <dgm:cxn modelId="{CE3BA2E1-E9BE-41FD-B51D-C8023BABA6C0}" type="presParOf" srcId="{2A1A0DF7-23EC-499E-BFCC-5C69BE6B90EA}" destId="{13B754BB-AC5C-49A2-B831-E46865DE148C}" srcOrd="1" destOrd="0" presId="urn:microsoft.com/office/officeart/2018/2/layout/IconVerticalSolidList"/>
    <dgm:cxn modelId="{B64CB37C-D7CC-45A5-89D7-957B55698EF1}" type="presParOf" srcId="{2A1A0DF7-23EC-499E-BFCC-5C69BE6B90EA}" destId="{7F72DE53-F773-49FE-858B-BDFA879CD3BC}" srcOrd="2" destOrd="0" presId="urn:microsoft.com/office/officeart/2018/2/layout/IconVerticalSolidList"/>
    <dgm:cxn modelId="{2842FC54-82AC-471D-9F6E-9D6CBA12F70F}" type="presParOf" srcId="{7F72DE53-F773-49FE-858B-BDFA879CD3BC}" destId="{133CF813-698A-4D20-91C9-28EF14B3F80C}" srcOrd="0" destOrd="0" presId="urn:microsoft.com/office/officeart/2018/2/layout/IconVerticalSolidList"/>
    <dgm:cxn modelId="{6C6613DE-4E04-4B74-9A39-C636F09FD0B9}" type="presParOf" srcId="{7F72DE53-F773-49FE-858B-BDFA879CD3BC}" destId="{E7149D27-3778-4029-97CE-3177B274E904}" srcOrd="1" destOrd="0" presId="urn:microsoft.com/office/officeart/2018/2/layout/IconVerticalSolidList"/>
    <dgm:cxn modelId="{4C7533CE-921A-418B-9DE8-F52F3E993EDD}" type="presParOf" srcId="{7F72DE53-F773-49FE-858B-BDFA879CD3BC}" destId="{6C2032FF-C772-4F9A-BB4F-8C6888AF4152}" srcOrd="2" destOrd="0" presId="urn:microsoft.com/office/officeart/2018/2/layout/IconVerticalSolidList"/>
    <dgm:cxn modelId="{D7C1F7D7-BB3A-42D8-A8F7-274DC5C99A2C}" type="presParOf" srcId="{7F72DE53-F773-49FE-858B-BDFA879CD3BC}" destId="{543DDC84-211F-4720-B55D-F0C1F0FAEED6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F817B155-1B13-4B47-AD12-7B9C1E8B3EBC}" type="doc">
      <dgm:prSet loTypeId="urn:microsoft.com/office/officeart/2005/8/layout/vList2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B58F4941-2034-4FDC-B9B0-467EFDC3B500}">
      <dgm:prSet phldrT="[Text]" phldr="0"/>
      <dgm:spPr/>
      <dgm:t>
        <a:bodyPr/>
        <a:lstStyle/>
        <a:p>
          <a:pPr algn="l"/>
          <a:r>
            <a:rPr lang="en-US" sz="2000">
              <a:latin typeface="Aptos Display" panose="02110004020202020204"/>
            </a:rPr>
            <a:t>The child does not file as married filing jointly</a:t>
          </a:r>
          <a:endParaRPr lang="en-US" sz="1800"/>
        </a:p>
      </dgm:t>
    </dgm:pt>
    <dgm:pt modelId="{947BF201-B5D6-4971-9C9D-7C6770475558}" type="parTrans" cxnId="{4B930878-22C5-4E7A-9B09-6A568557EED5}">
      <dgm:prSet/>
      <dgm:spPr/>
      <dgm:t>
        <a:bodyPr/>
        <a:lstStyle/>
        <a:p>
          <a:endParaRPr lang="en-US"/>
        </a:p>
      </dgm:t>
    </dgm:pt>
    <dgm:pt modelId="{DC353B8F-C3C8-459C-8668-D98292F92EF9}" type="sibTrans" cxnId="{4B930878-22C5-4E7A-9B09-6A568557EED5}">
      <dgm:prSet/>
      <dgm:spPr/>
      <dgm:t>
        <a:bodyPr/>
        <a:lstStyle/>
        <a:p>
          <a:endParaRPr lang="en-US"/>
        </a:p>
      </dgm:t>
    </dgm:pt>
    <dgm:pt modelId="{8B4B74E3-A5F7-45AF-8808-662EB4A7AD23}">
      <dgm:prSet phldr="0"/>
      <dgm:spPr/>
      <dgm:t>
        <a:bodyPr/>
        <a:lstStyle/>
        <a:p>
          <a:pPr algn="l" rtl="0"/>
          <a:r>
            <a:rPr lang="en-US" sz="2000">
              <a:latin typeface="Aptos Display" panose="02110004020202020204"/>
            </a:rPr>
            <a:t>Relationship</a:t>
          </a:r>
        </a:p>
      </dgm:t>
    </dgm:pt>
    <dgm:pt modelId="{299935E4-B4C2-4160-9CB6-B64972658801}" type="parTrans" cxnId="{443BD75E-0B82-46EF-9E1B-7F7DF6726640}">
      <dgm:prSet/>
      <dgm:spPr/>
    </dgm:pt>
    <dgm:pt modelId="{16723516-CFBB-41E5-A652-E0B35F26504F}" type="sibTrans" cxnId="{443BD75E-0B82-46EF-9E1B-7F7DF6726640}">
      <dgm:prSet/>
      <dgm:spPr/>
    </dgm:pt>
    <dgm:pt modelId="{9563C878-20DE-4308-A030-BC3B05A42119}">
      <dgm:prSet phldr="0"/>
      <dgm:spPr/>
      <dgm:t>
        <a:bodyPr/>
        <a:lstStyle/>
        <a:p>
          <a:pPr algn="l"/>
          <a:r>
            <a:rPr lang="en-US" sz="2000">
              <a:latin typeface="Aptos Display" panose="02110004020202020204"/>
            </a:rPr>
            <a:t>Be the taxpayer's son, daughter, stepchild, eligible foster child, brother, sister, half-sister or -brother, stepbrother, stepsister, adopted child or the child of one of these</a:t>
          </a:r>
        </a:p>
      </dgm:t>
    </dgm:pt>
    <dgm:pt modelId="{1818BF0C-463B-42A9-B58E-189CDCDB2A65}" type="parTrans" cxnId="{8C91EB6F-17DF-490B-AC89-82A7D0933C52}">
      <dgm:prSet/>
      <dgm:spPr/>
    </dgm:pt>
    <dgm:pt modelId="{FD983156-B032-41A1-A1D6-8EF32AB55ABE}" type="sibTrans" cxnId="{8C91EB6F-17DF-490B-AC89-82A7D0933C52}">
      <dgm:prSet/>
      <dgm:spPr/>
    </dgm:pt>
    <dgm:pt modelId="{5C08C141-2F21-4059-B7C4-AC54D5AC60D3}">
      <dgm:prSet phldr="0"/>
      <dgm:spPr/>
      <dgm:t>
        <a:bodyPr/>
        <a:lstStyle/>
        <a:p>
          <a:pPr algn="l"/>
          <a:r>
            <a:rPr lang="en-US" sz="2000">
              <a:latin typeface="Aptos Display" panose="02110004020202020204"/>
            </a:rPr>
            <a:t>Age</a:t>
          </a:r>
        </a:p>
      </dgm:t>
    </dgm:pt>
    <dgm:pt modelId="{D7C7DFE7-0D41-404C-AE83-1FD807EF5241}" type="parTrans" cxnId="{639583BE-C068-4290-9200-C0DEAC7A2378}">
      <dgm:prSet/>
      <dgm:spPr/>
    </dgm:pt>
    <dgm:pt modelId="{A6EF714F-7B13-42AA-92C9-8505E593CBFB}" type="sibTrans" cxnId="{639583BE-C068-4290-9200-C0DEAC7A2378}">
      <dgm:prSet/>
      <dgm:spPr/>
    </dgm:pt>
    <dgm:pt modelId="{9409C206-12F0-4765-9A49-7499674A1705}">
      <dgm:prSet phldr="0"/>
      <dgm:spPr/>
      <dgm:t>
        <a:bodyPr/>
        <a:lstStyle/>
        <a:p>
          <a:pPr algn="l"/>
          <a:r>
            <a:rPr lang="en-US" sz="2000">
              <a:latin typeface="Aptos Display" panose="02110004020202020204"/>
            </a:rPr>
            <a:t>Be under age 19</a:t>
          </a:r>
        </a:p>
      </dgm:t>
    </dgm:pt>
    <dgm:pt modelId="{EFA3DC2B-9702-41B7-806D-0AD4820AC811}" type="parTrans" cxnId="{01D6132A-E6DC-4DD2-8FC4-08978F4EBCFD}">
      <dgm:prSet/>
      <dgm:spPr/>
    </dgm:pt>
    <dgm:pt modelId="{6524CDC1-A6DF-4884-BF54-65D4AE8EB22A}" type="sibTrans" cxnId="{01D6132A-E6DC-4DD2-8FC4-08978F4EBCFD}">
      <dgm:prSet/>
      <dgm:spPr/>
    </dgm:pt>
    <dgm:pt modelId="{B22BA957-DF50-44DC-A9E2-47B9EAFCBC17}">
      <dgm:prSet phldr="0"/>
      <dgm:spPr/>
      <dgm:t>
        <a:bodyPr/>
        <a:lstStyle/>
        <a:p>
          <a:pPr algn="l"/>
          <a:r>
            <a:rPr lang="en-US" sz="2000">
              <a:latin typeface="Aptos Display" panose="02110004020202020204"/>
            </a:rPr>
            <a:t>Be under 24 if a full-time student</a:t>
          </a:r>
        </a:p>
      </dgm:t>
    </dgm:pt>
    <dgm:pt modelId="{C764777B-7D5F-40E8-BDBB-EFE158DC19D2}" type="parTrans" cxnId="{99443CF3-44A8-4448-B2A9-DA10DDB4AF80}">
      <dgm:prSet/>
      <dgm:spPr/>
    </dgm:pt>
    <dgm:pt modelId="{661A1B93-458B-4ED4-AF05-9E2344DDC8C3}" type="sibTrans" cxnId="{99443CF3-44A8-4448-B2A9-DA10DDB4AF80}">
      <dgm:prSet/>
      <dgm:spPr/>
    </dgm:pt>
    <dgm:pt modelId="{AFDACB44-C11C-4493-AAF3-C2EDD21FD7BB}">
      <dgm:prSet phldr="0"/>
      <dgm:spPr/>
      <dgm:t>
        <a:bodyPr/>
        <a:lstStyle/>
        <a:p>
          <a:pPr algn="l"/>
          <a:r>
            <a:rPr lang="en-US" sz="2000">
              <a:latin typeface="Aptos Display" panose="02110004020202020204"/>
            </a:rPr>
            <a:t>Any age if 'permanently and totally disabled'</a:t>
          </a:r>
        </a:p>
      </dgm:t>
    </dgm:pt>
    <dgm:pt modelId="{908AEA58-5E75-466D-AA07-509FFE8BEB01}" type="parTrans" cxnId="{0C7BFB25-FA9C-425A-B4F5-57C63EB7FF24}">
      <dgm:prSet/>
      <dgm:spPr/>
    </dgm:pt>
    <dgm:pt modelId="{E3CD3F69-1A1E-400B-8C58-BE4FE133DEC1}" type="sibTrans" cxnId="{0C7BFB25-FA9C-425A-B4F5-57C63EB7FF24}">
      <dgm:prSet/>
      <dgm:spPr/>
    </dgm:pt>
    <dgm:pt modelId="{B97E431A-3A71-438C-BD17-74CEBBC519B4}">
      <dgm:prSet phldr="0"/>
      <dgm:spPr/>
      <dgm:t>
        <a:bodyPr/>
        <a:lstStyle/>
        <a:p>
          <a:pPr algn="l"/>
          <a:r>
            <a:rPr lang="en-US" sz="2000">
              <a:latin typeface="Aptos Display" panose="02110004020202020204"/>
            </a:rPr>
            <a:t>Residency</a:t>
          </a:r>
        </a:p>
      </dgm:t>
    </dgm:pt>
    <dgm:pt modelId="{1698A605-7C9C-4373-A1DD-57A46640D9C2}" type="parTrans" cxnId="{5C57FC15-F07A-44CD-B1CC-CB0277901024}">
      <dgm:prSet/>
      <dgm:spPr/>
    </dgm:pt>
    <dgm:pt modelId="{16C8804C-E986-4270-BFED-FDACAE7AC028}" type="sibTrans" cxnId="{5C57FC15-F07A-44CD-B1CC-CB0277901024}">
      <dgm:prSet/>
      <dgm:spPr/>
    </dgm:pt>
    <dgm:pt modelId="{E319BEAF-3A60-4E62-97FF-E1E6811EE098}">
      <dgm:prSet phldr="0"/>
      <dgm:spPr/>
      <dgm:t>
        <a:bodyPr/>
        <a:lstStyle/>
        <a:p>
          <a:pPr algn="l"/>
          <a:r>
            <a:rPr lang="en-US" sz="2000">
              <a:latin typeface="Aptos Display" panose="02110004020202020204"/>
            </a:rPr>
            <a:t>Live with the taxpayer for more than half the year, with some exceptions</a:t>
          </a:r>
        </a:p>
      </dgm:t>
    </dgm:pt>
    <dgm:pt modelId="{6658C862-DB6C-4912-AF3A-E1A29CA01528}" type="parTrans" cxnId="{D471295C-E50C-4808-9260-99FA5D4EDB32}">
      <dgm:prSet/>
      <dgm:spPr/>
    </dgm:pt>
    <dgm:pt modelId="{1C60C061-0E33-47A6-A1C4-3B43070B5D7F}" type="sibTrans" cxnId="{D471295C-E50C-4808-9260-99FA5D4EDB32}">
      <dgm:prSet/>
      <dgm:spPr/>
    </dgm:pt>
    <dgm:pt modelId="{E8549640-666D-4D14-BDF9-3FD68CB14FF1}">
      <dgm:prSet phldr="0"/>
      <dgm:spPr/>
      <dgm:t>
        <a:bodyPr/>
        <a:lstStyle/>
        <a:p>
          <a:pPr algn="l"/>
          <a:r>
            <a:rPr lang="en-US" sz="2000">
              <a:latin typeface="Aptos Display" panose="02110004020202020204"/>
            </a:rPr>
            <a:t>Support</a:t>
          </a:r>
        </a:p>
      </dgm:t>
    </dgm:pt>
    <dgm:pt modelId="{4AAD2C15-FA7D-4594-9921-019EE0FD11EA}" type="parTrans" cxnId="{C9655DC5-2AB8-4B19-82D1-66FCCC97019A}">
      <dgm:prSet/>
      <dgm:spPr/>
    </dgm:pt>
    <dgm:pt modelId="{4FCB2574-73AB-454A-B10D-B3E2446D8A36}" type="sibTrans" cxnId="{C9655DC5-2AB8-4B19-82D1-66FCCC97019A}">
      <dgm:prSet/>
      <dgm:spPr/>
    </dgm:pt>
    <dgm:pt modelId="{46BB1E51-79CC-4D10-9C18-E8E4BC1C22D1}">
      <dgm:prSet phldr="0"/>
      <dgm:spPr/>
      <dgm:t>
        <a:bodyPr/>
        <a:lstStyle/>
        <a:p>
          <a:pPr algn="l"/>
          <a:r>
            <a:rPr lang="en-US" sz="2000">
              <a:latin typeface="Aptos Display" panose="02110004020202020204"/>
            </a:rPr>
            <a:t>Get more than half their financial support from the taxpayer</a:t>
          </a:r>
        </a:p>
      </dgm:t>
    </dgm:pt>
    <dgm:pt modelId="{1B7C8F64-521E-4E82-9709-3BAA01464A26}" type="parTrans" cxnId="{3E396E39-2FC1-41D5-B01B-002A7F108DE1}">
      <dgm:prSet/>
      <dgm:spPr/>
    </dgm:pt>
    <dgm:pt modelId="{B644795A-C604-4E88-AF46-94AECF3ED7D4}" type="sibTrans" cxnId="{3E396E39-2FC1-41D5-B01B-002A7F108DE1}">
      <dgm:prSet/>
      <dgm:spPr/>
    </dgm:pt>
    <dgm:pt modelId="{6132929B-1322-4E26-9A93-E3DE29A8CBFF}">
      <dgm:prSet phldr="0"/>
      <dgm:spPr/>
      <dgm:t>
        <a:bodyPr/>
        <a:lstStyle/>
        <a:p>
          <a:pPr algn="l"/>
          <a:r>
            <a:rPr lang="en-US" sz="2000">
              <a:latin typeface="Aptos Display" panose="02110004020202020204"/>
            </a:rPr>
            <a:t>Joint return</a:t>
          </a:r>
        </a:p>
      </dgm:t>
    </dgm:pt>
    <dgm:pt modelId="{C3FDDCC7-3DFD-405D-AF12-EC24F2AE0929}" type="parTrans" cxnId="{9D7B0754-5924-4701-A16F-1C11E777303B}">
      <dgm:prSet/>
      <dgm:spPr/>
    </dgm:pt>
    <dgm:pt modelId="{EAF1B52E-ED23-43D0-8646-22AB04E8D0D7}" type="sibTrans" cxnId="{9D7B0754-5924-4701-A16F-1C11E777303B}">
      <dgm:prSet/>
      <dgm:spPr/>
    </dgm:pt>
    <dgm:pt modelId="{50895EF9-ED08-4650-AD9D-39F9F71056B6}" type="pres">
      <dgm:prSet presAssocID="{F817B155-1B13-4B47-AD12-7B9C1E8B3EBC}" presName="linear" presStyleCnt="0">
        <dgm:presLayoutVars>
          <dgm:animLvl val="lvl"/>
          <dgm:resizeHandles val="exact"/>
        </dgm:presLayoutVars>
      </dgm:prSet>
      <dgm:spPr/>
    </dgm:pt>
    <dgm:pt modelId="{F317897B-DA84-4DB9-8778-4DBD56E31AE7}" type="pres">
      <dgm:prSet presAssocID="{8B4B74E3-A5F7-45AF-8808-662EB4A7AD23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0AE48594-32FF-405F-8251-2AAB225AF746}" type="pres">
      <dgm:prSet presAssocID="{8B4B74E3-A5F7-45AF-8808-662EB4A7AD23}" presName="childText" presStyleLbl="revTx" presStyleIdx="0" presStyleCnt="5">
        <dgm:presLayoutVars>
          <dgm:bulletEnabled val="1"/>
        </dgm:presLayoutVars>
      </dgm:prSet>
      <dgm:spPr/>
    </dgm:pt>
    <dgm:pt modelId="{65F9F832-CD70-4463-8815-75CBE7D0946A}" type="pres">
      <dgm:prSet presAssocID="{5C08C141-2F21-4059-B7C4-AC54D5AC60D3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D3C77667-E40A-4B56-AB49-A6E0E5E259C9}" type="pres">
      <dgm:prSet presAssocID="{5C08C141-2F21-4059-B7C4-AC54D5AC60D3}" presName="childText" presStyleLbl="revTx" presStyleIdx="1" presStyleCnt="5">
        <dgm:presLayoutVars>
          <dgm:bulletEnabled val="1"/>
        </dgm:presLayoutVars>
      </dgm:prSet>
      <dgm:spPr/>
    </dgm:pt>
    <dgm:pt modelId="{28355A8C-7819-41B1-9834-592D922C8450}" type="pres">
      <dgm:prSet presAssocID="{B97E431A-3A71-438C-BD17-74CEBBC519B4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FEDAE136-B720-42E1-AF3C-AF3D02F6F51D}" type="pres">
      <dgm:prSet presAssocID="{B97E431A-3A71-438C-BD17-74CEBBC519B4}" presName="childText" presStyleLbl="revTx" presStyleIdx="2" presStyleCnt="5">
        <dgm:presLayoutVars>
          <dgm:bulletEnabled val="1"/>
        </dgm:presLayoutVars>
      </dgm:prSet>
      <dgm:spPr/>
    </dgm:pt>
    <dgm:pt modelId="{87978C2A-4670-4198-9839-FCA868BF41B5}" type="pres">
      <dgm:prSet presAssocID="{E8549640-666D-4D14-BDF9-3FD68CB14FF1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8A0C7C14-64F4-4621-B88D-0F127FC27C03}" type="pres">
      <dgm:prSet presAssocID="{E8549640-666D-4D14-BDF9-3FD68CB14FF1}" presName="childText" presStyleLbl="revTx" presStyleIdx="3" presStyleCnt="5">
        <dgm:presLayoutVars>
          <dgm:bulletEnabled val="1"/>
        </dgm:presLayoutVars>
      </dgm:prSet>
      <dgm:spPr/>
    </dgm:pt>
    <dgm:pt modelId="{FA1538D7-1011-47C2-8136-3CC282C573DF}" type="pres">
      <dgm:prSet presAssocID="{6132929B-1322-4E26-9A93-E3DE29A8CBFF}" presName="parentText" presStyleLbl="node1" presStyleIdx="4" presStyleCnt="5">
        <dgm:presLayoutVars>
          <dgm:chMax val="0"/>
          <dgm:bulletEnabled val="1"/>
        </dgm:presLayoutVars>
      </dgm:prSet>
      <dgm:spPr/>
    </dgm:pt>
    <dgm:pt modelId="{2E22CD10-F208-414E-A039-ECE976FE089E}" type="pres">
      <dgm:prSet presAssocID="{6132929B-1322-4E26-9A93-E3DE29A8CBFF}" presName="childText" presStyleLbl="revTx" presStyleIdx="4" presStyleCnt="5">
        <dgm:presLayoutVars>
          <dgm:bulletEnabled val="1"/>
        </dgm:presLayoutVars>
      </dgm:prSet>
      <dgm:spPr/>
    </dgm:pt>
  </dgm:ptLst>
  <dgm:cxnLst>
    <dgm:cxn modelId="{5C57FC15-F07A-44CD-B1CC-CB0277901024}" srcId="{F817B155-1B13-4B47-AD12-7B9C1E8B3EBC}" destId="{B97E431A-3A71-438C-BD17-74CEBBC519B4}" srcOrd="2" destOrd="0" parTransId="{1698A605-7C9C-4373-A1DD-57A46640D9C2}" sibTransId="{16C8804C-E986-4270-BFED-FDACAE7AC028}"/>
    <dgm:cxn modelId="{0C7BFB25-FA9C-425A-B4F5-57C63EB7FF24}" srcId="{5C08C141-2F21-4059-B7C4-AC54D5AC60D3}" destId="{AFDACB44-C11C-4493-AAF3-C2EDD21FD7BB}" srcOrd="2" destOrd="0" parTransId="{908AEA58-5E75-466D-AA07-509FFE8BEB01}" sibTransId="{E3CD3F69-1A1E-400B-8C58-BE4FE133DEC1}"/>
    <dgm:cxn modelId="{01D6132A-E6DC-4DD2-8FC4-08978F4EBCFD}" srcId="{5C08C141-2F21-4059-B7C4-AC54D5AC60D3}" destId="{9409C206-12F0-4765-9A49-7499674A1705}" srcOrd="0" destOrd="0" parTransId="{EFA3DC2B-9702-41B7-806D-0AD4820AC811}" sibTransId="{6524CDC1-A6DF-4884-BF54-65D4AE8EB22A}"/>
    <dgm:cxn modelId="{4196F431-C9DC-4B70-A5B4-5FD26B47AA28}" type="presOf" srcId="{E319BEAF-3A60-4E62-97FF-E1E6811EE098}" destId="{FEDAE136-B720-42E1-AF3C-AF3D02F6F51D}" srcOrd="0" destOrd="0" presId="urn:microsoft.com/office/officeart/2005/8/layout/vList2"/>
    <dgm:cxn modelId="{76073639-5B29-4C38-B3F7-37367FD7CCB9}" type="presOf" srcId="{6132929B-1322-4E26-9A93-E3DE29A8CBFF}" destId="{FA1538D7-1011-47C2-8136-3CC282C573DF}" srcOrd="0" destOrd="0" presId="urn:microsoft.com/office/officeart/2005/8/layout/vList2"/>
    <dgm:cxn modelId="{3E396E39-2FC1-41D5-B01B-002A7F108DE1}" srcId="{E8549640-666D-4D14-BDF9-3FD68CB14FF1}" destId="{46BB1E51-79CC-4D10-9C18-E8E4BC1C22D1}" srcOrd="0" destOrd="0" parTransId="{1B7C8F64-521E-4E82-9709-3BAA01464A26}" sibTransId="{B644795A-C604-4E88-AF46-94AECF3ED7D4}"/>
    <dgm:cxn modelId="{D471295C-E50C-4808-9260-99FA5D4EDB32}" srcId="{B97E431A-3A71-438C-BD17-74CEBBC519B4}" destId="{E319BEAF-3A60-4E62-97FF-E1E6811EE098}" srcOrd="0" destOrd="0" parTransId="{6658C862-DB6C-4912-AF3A-E1A29CA01528}" sibTransId="{1C60C061-0E33-47A6-A1C4-3B43070B5D7F}"/>
    <dgm:cxn modelId="{443BD75E-0B82-46EF-9E1B-7F7DF6726640}" srcId="{F817B155-1B13-4B47-AD12-7B9C1E8B3EBC}" destId="{8B4B74E3-A5F7-45AF-8808-662EB4A7AD23}" srcOrd="0" destOrd="0" parTransId="{299935E4-B4C2-4160-9CB6-B64972658801}" sibTransId="{16723516-CFBB-41E5-A652-E0B35F26504F}"/>
    <dgm:cxn modelId="{5D5B5A67-2C1E-4A7D-9807-067D8BD07FE6}" type="presOf" srcId="{46BB1E51-79CC-4D10-9C18-E8E4BC1C22D1}" destId="{8A0C7C14-64F4-4621-B88D-0F127FC27C03}" srcOrd="0" destOrd="0" presId="urn:microsoft.com/office/officeart/2005/8/layout/vList2"/>
    <dgm:cxn modelId="{A0F7296B-4528-4640-ADD0-12D96731F224}" type="presOf" srcId="{5C08C141-2F21-4059-B7C4-AC54D5AC60D3}" destId="{65F9F832-CD70-4463-8815-75CBE7D0946A}" srcOrd="0" destOrd="0" presId="urn:microsoft.com/office/officeart/2005/8/layout/vList2"/>
    <dgm:cxn modelId="{8C91EB6F-17DF-490B-AC89-82A7D0933C52}" srcId="{8B4B74E3-A5F7-45AF-8808-662EB4A7AD23}" destId="{9563C878-20DE-4308-A030-BC3B05A42119}" srcOrd="0" destOrd="0" parTransId="{1818BF0C-463B-42A9-B58E-189CDCDB2A65}" sibTransId="{FD983156-B032-41A1-A1D6-8EF32AB55ABE}"/>
    <dgm:cxn modelId="{9D7B0754-5924-4701-A16F-1C11E777303B}" srcId="{F817B155-1B13-4B47-AD12-7B9C1E8B3EBC}" destId="{6132929B-1322-4E26-9A93-E3DE29A8CBFF}" srcOrd="4" destOrd="0" parTransId="{C3FDDCC7-3DFD-405D-AF12-EC24F2AE0929}" sibTransId="{EAF1B52E-ED23-43D0-8646-22AB04E8D0D7}"/>
    <dgm:cxn modelId="{4B930878-22C5-4E7A-9B09-6A568557EED5}" srcId="{6132929B-1322-4E26-9A93-E3DE29A8CBFF}" destId="{B58F4941-2034-4FDC-B9B0-467EFDC3B500}" srcOrd="0" destOrd="0" parTransId="{947BF201-B5D6-4971-9C9D-7C6770475558}" sibTransId="{DC353B8F-C3C8-459C-8668-D98292F92EF9}"/>
    <dgm:cxn modelId="{F23AD77E-6E33-4619-819E-26A4A74509F6}" type="presOf" srcId="{B22BA957-DF50-44DC-A9E2-47B9EAFCBC17}" destId="{D3C77667-E40A-4B56-AB49-A6E0E5E259C9}" srcOrd="0" destOrd="1" presId="urn:microsoft.com/office/officeart/2005/8/layout/vList2"/>
    <dgm:cxn modelId="{29482598-ABA8-4167-9A7A-801C9A34B485}" type="presOf" srcId="{B58F4941-2034-4FDC-B9B0-467EFDC3B500}" destId="{2E22CD10-F208-414E-A039-ECE976FE089E}" srcOrd="0" destOrd="0" presId="urn:microsoft.com/office/officeart/2005/8/layout/vList2"/>
    <dgm:cxn modelId="{A4BAB1AC-62F8-406D-A1F4-0F81CE122ACA}" type="presOf" srcId="{8B4B74E3-A5F7-45AF-8808-662EB4A7AD23}" destId="{F317897B-DA84-4DB9-8778-4DBD56E31AE7}" srcOrd="0" destOrd="0" presId="urn:microsoft.com/office/officeart/2005/8/layout/vList2"/>
    <dgm:cxn modelId="{E0D664AD-90A0-4158-B9BA-523B1DC1AF69}" type="presOf" srcId="{B97E431A-3A71-438C-BD17-74CEBBC519B4}" destId="{28355A8C-7819-41B1-9834-592D922C8450}" srcOrd="0" destOrd="0" presId="urn:microsoft.com/office/officeart/2005/8/layout/vList2"/>
    <dgm:cxn modelId="{60F3F3BA-AB06-46E5-8C8E-871E5DC198B9}" type="presOf" srcId="{9563C878-20DE-4308-A030-BC3B05A42119}" destId="{0AE48594-32FF-405F-8251-2AAB225AF746}" srcOrd="0" destOrd="0" presId="urn:microsoft.com/office/officeart/2005/8/layout/vList2"/>
    <dgm:cxn modelId="{639583BE-C068-4290-9200-C0DEAC7A2378}" srcId="{F817B155-1B13-4B47-AD12-7B9C1E8B3EBC}" destId="{5C08C141-2F21-4059-B7C4-AC54D5AC60D3}" srcOrd="1" destOrd="0" parTransId="{D7C7DFE7-0D41-404C-AE83-1FD807EF5241}" sibTransId="{A6EF714F-7B13-42AA-92C9-8505E593CBFB}"/>
    <dgm:cxn modelId="{C9655DC5-2AB8-4B19-82D1-66FCCC97019A}" srcId="{F817B155-1B13-4B47-AD12-7B9C1E8B3EBC}" destId="{E8549640-666D-4D14-BDF9-3FD68CB14FF1}" srcOrd="3" destOrd="0" parTransId="{4AAD2C15-FA7D-4594-9921-019EE0FD11EA}" sibTransId="{4FCB2574-73AB-454A-B10D-B3E2446D8A36}"/>
    <dgm:cxn modelId="{FEC8E4DD-B696-4677-994A-FE0A2785127A}" type="presOf" srcId="{9409C206-12F0-4765-9A49-7499674A1705}" destId="{D3C77667-E40A-4B56-AB49-A6E0E5E259C9}" srcOrd="0" destOrd="0" presId="urn:microsoft.com/office/officeart/2005/8/layout/vList2"/>
    <dgm:cxn modelId="{AD161BE8-34B7-48BC-B5D7-F3F194D9BE4B}" type="presOf" srcId="{AFDACB44-C11C-4493-AAF3-C2EDD21FD7BB}" destId="{D3C77667-E40A-4B56-AB49-A6E0E5E259C9}" srcOrd="0" destOrd="2" presId="urn:microsoft.com/office/officeart/2005/8/layout/vList2"/>
    <dgm:cxn modelId="{99443CF3-44A8-4448-B2A9-DA10DDB4AF80}" srcId="{5C08C141-2F21-4059-B7C4-AC54D5AC60D3}" destId="{B22BA957-DF50-44DC-A9E2-47B9EAFCBC17}" srcOrd="1" destOrd="0" parTransId="{C764777B-7D5F-40E8-BDBB-EFE158DC19D2}" sibTransId="{661A1B93-458B-4ED4-AF05-9E2344DDC8C3}"/>
    <dgm:cxn modelId="{DE4B0FFC-713C-411F-A1FC-4970317193B9}" type="presOf" srcId="{E8549640-666D-4D14-BDF9-3FD68CB14FF1}" destId="{87978C2A-4670-4198-9839-FCA868BF41B5}" srcOrd="0" destOrd="0" presId="urn:microsoft.com/office/officeart/2005/8/layout/vList2"/>
    <dgm:cxn modelId="{DA7EA6FF-A0DA-4796-8BCA-391B54B9E045}" type="presOf" srcId="{F817B155-1B13-4B47-AD12-7B9C1E8B3EBC}" destId="{50895EF9-ED08-4650-AD9D-39F9F71056B6}" srcOrd="0" destOrd="0" presId="urn:microsoft.com/office/officeart/2005/8/layout/vList2"/>
    <dgm:cxn modelId="{BC37F5DE-6727-496F-A737-8D80649A29CF}" type="presParOf" srcId="{50895EF9-ED08-4650-AD9D-39F9F71056B6}" destId="{F317897B-DA84-4DB9-8778-4DBD56E31AE7}" srcOrd="0" destOrd="0" presId="urn:microsoft.com/office/officeart/2005/8/layout/vList2"/>
    <dgm:cxn modelId="{17119B13-B033-4459-8801-20C9AE534123}" type="presParOf" srcId="{50895EF9-ED08-4650-AD9D-39F9F71056B6}" destId="{0AE48594-32FF-405F-8251-2AAB225AF746}" srcOrd="1" destOrd="0" presId="urn:microsoft.com/office/officeart/2005/8/layout/vList2"/>
    <dgm:cxn modelId="{AEB715E3-24F7-4926-8A50-A1703F93FDE1}" type="presParOf" srcId="{50895EF9-ED08-4650-AD9D-39F9F71056B6}" destId="{65F9F832-CD70-4463-8815-75CBE7D0946A}" srcOrd="2" destOrd="0" presId="urn:microsoft.com/office/officeart/2005/8/layout/vList2"/>
    <dgm:cxn modelId="{C7D1DA8B-206A-4B9E-9980-1FFB7E1C0E5A}" type="presParOf" srcId="{50895EF9-ED08-4650-AD9D-39F9F71056B6}" destId="{D3C77667-E40A-4B56-AB49-A6E0E5E259C9}" srcOrd="3" destOrd="0" presId="urn:microsoft.com/office/officeart/2005/8/layout/vList2"/>
    <dgm:cxn modelId="{2C30CF53-83E5-4E19-B25D-9E3B7B27DD01}" type="presParOf" srcId="{50895EF9-ED08-4650-AD9D-39F9F71056B6}" destId="{28355A8C-7819-41B1-9834-592D922C8450}" srcOrd="4" destOrd="0" presId="urn:microsoft.com/office/officeart/2005/8/layout/vList2"/>
    <dgm:cxn modelId="{13B2EB7E-E8D9-4823-AAC2-261709DA86B9}" type="presParOf" srcId="{50895EF9-ED08-4650-AD9D-39F9F71056B6}" destId="{FEDAE136-B720-42E1-AF3C-AF3D02F6F51D}" srcOrd="5" destOrd="0" presId="urn:microsoft.com/office/officeart/2005/8/layout/vList2"/>
    <dgm:cxn modelId="{960EE4BF-6727-4B1E-93BA-F8097D9C6FBA}" type="presParOf" srcId="{50895EF9-ED08-4650-AD9D-39F9F71056B6}" destId="{87978C2A-4670-4198-9839-FCA868BF41B5}" srcOrd="6" destOrd="0" presId="urn:microsoft.com/office/officeart/2005/8/layout/vList2"/>
    <dgm:cxn modelId="{08DF2A9C-EFDF-4032-9765-1B52904C624C}" type="presParOf" srcId="{50895EF9-ED08-4650-AD9D-39F9F71056B6}" destId="{8A0C7C14-64F4-4621-B88D-0F127FC27C03}" srcOrd="7" destOrd="0" presId="urn:microsoft.com/office/officeart/2005/8/layout/vList2"/>
    <dgm:cxn modelId="{8990C1DF-6753-4F48-A14B-FAF75D75FC0D}" type="presParOf" srcId="{50895EF9-ED08-4650-AD9D-39F9F71056B6}" destId="{FA1538D7-1011-47C2-8136-3CC282C573DF}" srcOrd="8" destOrd="0" presId="urn:microsoft.com/office/officeart/2005/8/layout/vList2"/>
    <dgm:cxn modelId="{AA662177-134A-49CB-8898-D1980EB50E2F}" type="presParOf" srcId="{50895EF9-ED08-4650-AD9D-39F9F71056B6}" destId="{2E22CD10-F208-414E-A039-ECE976FE089E}" srcOrd="9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EBB0DAD9-71FF-42F0-8EAB-E0AC0367EC6C}" type="doc">
      <dgm:prSet loTypeId="urn:microsoft.com/office/officeart/2005/8/layout/vList2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2084878E-47EC-4176-B6A6-FDD3AEA94DFD}">
      <dgm:prSet phldrT="[Text]" phldr="0"/>
      <dgm:spPr/>
      <dgm:t>
        <a:bodyPr/>
        <a:lstStyle/>
        <a:p>
          <a:pPr algn="l"/>
          <a:r>
            <a:rPr lang="en-US" sz="2000">
              <a:latin typeface="Aptos Display" panose="02110004020202020204"/>
            </a:rPr>
            <a:t>Get more than half their financial support from the taxpayer</a:t>
          </a:r>
          <a:endParaRPr lang="en-US"/>
        </a:p>
      </dgm:t>
    </dgm:pt>
    <dgm:pt modelId="{8A4741C5-DD0D-49B1-9CCE-818FF111E74E}" type="parTrans" cxnId="{E95770FC-EBA4-4B16-B17A-AA45574AE3CD}">
      <dgm:prSet/>
      <dgm:spPr/>
      <dgm:t>
        <a:bodyPr/>
        <a:lstStyle/>
        <a:p>
          <a:endParaRPr lang="en-US"/>
        </a:p>
      </dgm:t>
    </dgm:pt>
    <dgm:pt modelId="{D7AE6D65-F59F-4ADE-B463-0AA2495158A4}" type="sibTrans" cxnId="{E95770FC-EBA4-4B16-B17A-AA45574AE3CD}">
      <dgm:prSet/>
      <dgm:spPr/>
      <dgm:t>
        <a:bodyPr/>
        <a:lstStyle/>
        <a:p>
          <a:endParaRPr lang="en-US"/>
        </a:p>
      </dgm:t>
    </dgm:pt>
    <dgm:pt modelId="{A46FA90A-1CD6-4FA3-8DF0-05B0EE630901}">
      <dgm:prSet phldr="0"/>
      <dgm:spPr/>
      <dgm:t>
        <a:bodyPr/>
        <a:lstStyle/>
        <a:p>
          <a:pPr algn="l" rtl="0"/>
          <a:r>
            <a:rPr lang="en-US" sz="2000">
              <a:latin typeface="Aptos Display" panose="02110004020202020204"/>
            </a:rPr>
            <a:t>Not a qualifying child</a:t>
          </a:r>
        </a:p>
      </dgm:t>
    </dgm:pt>
    <dgm:pt modelId="{F898D07C-8787-4137-8953-F31BBA7A3B6A}" type="parTrans" cxnId="{2DCC261E-4054-42AF-B3F3-A5C7666D47D7}">
      <dgm:prSet/>
      <dgm:spPr/>
      <dgm:t>
        <a:bodyPr/>
        <a:lstStyle/>
        <a:p>
          <a:endParaRPr lang="en-US"/>
        </a:p>
      </dgm:t>
    </dgm:pt>
    <dgm:pt modelId="{757EAC38-4593-47BD-8F03-6050F33046B5}" type="sibTrans" cxnId="{2DCC261E-4054-42AF-B3F3-A5C7666D47D7}">
      <dgm:prSet/>
      <dgm:spPr/>
      <dgm:t>
        <a:bodyPr/>
        <a:lstStyle/>
        <a:p>
          <a:endParaRPr lang="en-US"/>
        </a:p>
      </dgm:t>
    </dgm:pt>
    <dgm:pt modelId="{D795F127-75CE-4855-AAED-49DA51A68480}">
      <dgm:prSet phldr="0"/>
      <dgm:spPr/>
      <dgm:t>
        <a:bodyPr/>
        <a:lstStyle/>
        <a:p>
          <a:pPr algn="l"/>
          <a:r>
            <a:rPr lang="en-US" sz="2000">
              <a:latin typeface="Aptos Display" panose="02110004020202020204"/>
            </a:rPr>
            <a:t>Isn't the taxpayer's qualifying child or the qualifying child of another taxpayer</a:t>
          </a:r>
        </a:p>
      </dgm:t>
    </dgm:pt>
    <dgm:pt modelId="{E06EF8A2-8875-4997-A979-05C281659553}" type="parTrans" cxnId="{AE73B76D-E2D7-4E71-82ED-FC982B1FB9CC}">
      <dgm:prSet/>
      <dgm:spPr/>
      <dgm:t>
        <a:bodyPr/>
        <a:lstStyle/>
        <a:p>
          <a:endParaRPr lang="en-US"/>
        </a:p>
      </dgm:t>
    </dgm:pt>
    <dgm:pt modelId="{2493AD8D-8111-4834-A233-37A111AAECF1}" type="sibTrans" cxnId="{AE73B76D-E2D7-4E71-82ED-FC982B1FB9CC}">
      <dgm:prSet/>
      <dgm:spPr/>
      <dgm:t>
        <a:bodyPr/>
        <a:lstStyle/>
        <a:p>
          <a:endParaRPr lang="en-US"/>
        </a:p>
      </dgm:t>
    </dgm:pt>
    <dgm:pt modelId="{6A014B77-78B3-403B-BE47-BE4831C38920}">
      <dgm:prSet phldr="0"/>
      <dgm:spPr/>
      <dgm:t>
        <a:bodyPr/>
        <a:lstStyle/>
        <a:p>
          <a:pPr algn="l"/>
          <a:r>
            <a:rPr lang="en-US" sz="2000">
              <a:latin typeface="Aptos Display" panose="02110004020202020204"/>
            </a:rPr>
            <a:t>Member of household or relationship</a:t>
          </a:r>
        </a:p>
      </dgm:t>
    </dgm:pt>
    <dgm:pt modelId="{146D7125-12AA-4FFC-9D84-C112ECEEB4D3}" type="parTrans" cxnId="{AD8CA32C-E053-4123-B029-B540618E57B2}">
      <dgm:prSet/>
      <dgm:spPr/>
      <dgm:t>
        <a:bodyPr/>
        <a:lstStyle/>
        <a:p>
          <a:endParaRPr lang="en-US"/>
        </a:p>
      </dgm:t>
    </dgm:pt>
    <dgm:pt modelId="{9177B8F4-74DF-467F-B33C-1E59D27FB134}" type="sibTrans" cxnId="{AD8CA32C-E053-4123-B029-B540618E57B2}">
      <dgm:prSet/>
      <dgm:spPr/>
      <dgm:t>
        <a:bodyPr/>
        <a:lstStyle/>
        <a:p>
          <a:endParaRPr lang="en-US"/>
        </a:p>
      </dgm:t>
    </dgm:pt>
    <dgm:pt modelId="{DD5B3EC7-BDAC-4168-94EB-5646E382FA8B}">
      <dgm:prSet phldr="0"/>
      <dgm:spPr/>
      <dgm:t>
        <a:bodyPr/>
        <a:lstStyle/>
        <a:p>
          <a:pPr algn="l"/>
          <a:r>
            <a:rPr lang="en-US" sz="2000">
              <a:latin typeface="Aptos Display" panose="02110004020202020204"/>
            </a:rPr>
            <a:t>Lives with the taxpayer all year as a member of the household or is a specific type of relative</a:t>
          </a:r>
        </a:p>
      </dgm:t>
    </dgm:pt>
    <dgm:pt modelId="{CE8AEB55-F21A-40F2-BBDB-A14D992DFB69}" type="parTrans" cxnId="{A29EB960-7366-4C03-8DF4-F40030F39DBE}">
      <dgm:prSet/>
      <dgm:spPr/>
      <dgm:t>
        <a:bodyPr/>
        <a:lstStyle/>
        <a:p>
          <a:endParaRPr lang="en-US"/>
        </a:p>
      </dgm:t>
    </dgm:pt>
    <dgm:pt modelId="{BF9EF806-E00D-467B-BFB7-48C8BDF21001}" type="sibTrans" cxnId="{A29EB960-7366-4C03-8DF4-F40030F39DBE}">
      <dgm:prSet/>
      <dgm:spPr/>
      <dgm:t>
        <a:bodyPr/>
        <a:lstStyle/>
        <a:p>
          <a:endParaRPr lang="en-US"/>
        </a:p>
      </dgm:t>
    </dgm:pt>
    <dgm:pt modelId="{A85FE383-AB56-4D94-98CD-4116F6874BC0}">
      <dgm:prSet phldr="0"/>
      <dgm:spPr/>
      <dgm:t>
        <a:bodyPr/>
        <a:lstStyle/>
        <a:p>
          <a:pPr algn="l"/>
          <a:r>
            <a:rPr lang="en-US" sz="2000">
              <a:latin typeface="Aptos Display" panose="02110004020202020204"/>
            </a:rPr>
            <a:t>Gross Income</a:t>
          </a:r>
        </a:p>
      </dgm:t>
    </dgm:pt>
    <dgm:pt modelId="{7904AD43-1186-486F-92FF-1E5CC778D1FB}" type="parTrans" cxnId="{75064E74-62D9-444F-80B1-A46E24E45DDA}">
      <dgm:prSet/>
      <dgm:spPr/>
      <dgm:t>
        <a:bodyPr/>
        <a:lstStyle/>
        <a:p>
          <a:endParaRPr lang="en-US"/>
        </a:p>
      </dgm:t>
    </dgm:pt>
    <dgm:pt modelId="{7ED0D4B0-55DD-4BC6-A1C2-A1DD103748A7}" type="sibTrans" cxnId="{75064E74-62D9-444F-80B1-A46E24E45DDA}">
      <dgm:prSet/>
      <dgm:spPr/>
      <dgm:t>
        <a:bodyPr/>
        <a:lstStyle/>
        <a:p>
          <a:endParaRPr lang="en-US"/>
        </a:p>
      </dgm:t>
    </dgm:pt>
    <dgm:pt modelId="{E3D866A4-4A99-4E6A-929F-3719DD8039EB}">
      <dgm:prSet phldr="0"/>
      <dgm:spPr/>
      <dgm:t>
        <a:bodyPr/>
        <a:lstStyle/>
        <a:p>
          <a:pPr algn="l"/>
          <a:r>
            <a:rPr lang="en-US" sz="2000" dirty="0">
              <a:latin typeface="Aptos Display" panose="02110004020202020204"/>
            </a:rPr>
            <a:t>Gross income under $5,200</a:t>
          </a:r>
        </a:p>
      </dgm:t>
    </dgm:pt>
    <dgm:pt modelId="{983B1BE5-9A1D-4984-8B39-EC1107D753D1}" type="parTrans" cxnId="{836F1506-0C87-4181-A18A-6C035BDA8B5B}">
      <dgm:prSet/>
      <dgm:spPr/>
      <dgm:t>
        <a:bodyPr/>
        <a:lstStyle/>
        <a:p>
          <a:endParaRPr lang="en-US"/>
        </a:p>
      </dgm:t>
    </dgm:pt>
    <dgm:pt modelId="{39A7C1C3-FDFB-4179-BA5E-681B9D92A176}" type="sibTrans" cxnId="{836F1506-0C87-4181-A18A-6C035BDA8B5B}">
      <dgm:prSet/>
      <dgm:spPr/>
      <dgm:t>
        <a:bodyPr/>
        <a:lstStyle/>
        <a:p>
          <a:endParaRPr lang="en-US"/>
        </a:p>
      </dgm:t>
    </dgm:pt>
    <dgm:pt modelId="{E8B61517-FDD9-494A-A45C-3F1A157B207A}">
      <dgm:prSet phldr="0"/>
      <dgm:spPr/>
      <dgm:t>
        <a:bodyPr/>
        <a:lstStyle/>
        <a:p>
          <a:pPr algn="l"/>
          <a:r>
            <a:rPr lang="en-US" sz="2000">
              <a:latin typeface="Aptos Display" panose="02110004020202020204"/>
            </a:rPr>
            <a:t>Support</a:t>
          </a:r>
        </a:p>
      </dgm:t>
    </dgm:pt>
    <dgm:pt modelId="{5E584A6E-6713-4AC6-9066-C09E7567E79D}" type="parTrans" cxnId="{BF6D2115-3CA2-414A-AC83-32BD5FCACE0C}">
      <dgm:prSet/>
      <dgm:spPr/>
      <dgm:t>
        <a:bodyPr/>
        <a:lstStyle/>
        <a:p>
          <a:endParaRPr lang="en-US"/>
        </a:p>
      </dgm:t>
    </dgm:pt>
    <dgm:pt modelId="{2DD15483-CB5E-41B2-A15D-48953CB7BB70}" type="sibTrans" cxnId="{BF6D2115-3CA2-414A-AC83-32BD5FCACE0C}">
      <dgm:prSet/>
      <dgm:spPr/>
      <dgm:t>
        <a:bodyPr/>
        <a:lstStyle/>
        <a:p>
          <a:endParaRPr lang="en-US"/>
        </a:p>
      </dgm:t>
    </dgm:pt>
    <dgm:pt modelId="{2639F8A1-0F02-4E48-97BB-3AFE4BEFFB4D}" type="pres">
      <dgm:prSet presAssocID="{EBB0DAD9-71FF-42F0-8EAB-E0AC0367EC6C}" presName="linear" presStyleCnt="0">
        <dgm:presLayoutVars>
          <dgm:animLvl val="lvl"/>
          <dgm:resizeHandles val="exact"/>
        </dgm:presLayoutVars>
      </dgm:prSet>
      <dgm:spPr/>
    </dgm:pt>
    <dgm:pt modelId="{C31A4175-5C26-4D68-8094-7D0CE2E35DA8}" type="pres">
      <dgm:prSet presAssocID="{A46FA90A-1CD6-4FA3-8DF0-05B0EE630901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D667FA64-1B8A-4A93-A0E1-7DB1C8C7F6FB}" type="pres">
      <dgm:prSet presAssocID="{A46FA90A-1CD6-4FA3-8DF0-05B0EE630901}" presName="childText" presStyleLbl="revTx" presStyleIdx="0" presStyleCnt="4">
        <dgm:presLayoutVars>
          <dgm:bulletEnabled val="1"/>
        </dgm:presLayoutVars>
      </dgm:prSet>
      <dgm:spPr/>
    </dgm:pt>
    <dgm:pt modelId="{DA7689F3-1EB8-40E5-BC93-F941280B01E2}" type="pres">
      <dgm:prSet presAssocID="{6A014B77-78B3-403B-BE47-BE4831C38920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FB298F13-D248-49BF-96DC-9C78C75B099C}" type="pres">
      <dgm:prSet presAssocID="{6A014B77-78B3-403B-BE47-BE4831C38920}" presName="childText" presStyleLbl="revTx" presStyleIdx="1" presStyleCnt="4">
        <dgm:presLayoutVars>
          <dgm:bulletEnabled val="1"/>
        </dgm:presLayoutVars>
      </dgm:prSet>
      <dgm:spPr/>
    </dgm:pt>
    <dgm:pt modelId="{AAB26C46-5A0C-4FC9-AE2D-2D5ADA373546}" type="pres">
      <dgm:prSet presAssocID="{A85FE383-AB56-4D94-98CD-4116F6874BC0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3031D0A8-BF64-4913-9DE1-4AE35EE7730B}" type="pres">
      <dgm:prSet presAssocID="{A85FE383-AB56-4D94-98CD-4116F6874BC0}" presName="childText" presStyleLbl="revTx" presStyleIdx="2" presStyleCnt="4">
        <dgm:presLayoutVars>
          <dgm:bulletEnabled val="1"/>
        </dgm:presLayoutVars>
      </dgm:prSet>
      <dgm:spPr/>
    </dgm:pt>
    <dgm:pt modelId="{0BC71CC3-89D9-4B18-BEFA-EC03E69DE6C9}" type="pres">
      <dgm:prSet presAssocID="{E8B61517-FDD9-494A-A45C-3F1A157B207A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A6894432-CE42-4582-8E98-EC4CE0D1B8A9}" type="pres">
      <dgm:prSet presAssocID="{E8B61517-FDD9-494A-A45C-3F1A157B207A}" presName="childText" presStyleLbl="revTx" presStyleIdx="3" presStyleCnt="4">
        <dgm:presLayoutVars>
          <dgm:bulletEnabled val="1"/>
        </dgm:presLayoutVars>
      </dgm:prSet>
      <dgm:spPr/>
    </dgm:pt>
  </dgm:ptLst>
  <dgm:cxnLst>
    <dgm:cxn modelId="{836F1506-0C87-4181-A18A-6C035BDA8B5B}" srcId="{A85FE383-AB56-4D94-98CD-4116F6874BC0}" destId="{E3D866A4-4A99-4E6A-929F-3719DD8039EB}" srcOrd="0" destOrd="0" parTransId="{983B1BE5-9A1D-4984-8B39-EC1107D753D1}" sibTransId="{39A7C1C3-FDFB-4179-BA5E-681B9D92A176}"/>
    <dgm:cxn modelId="{BF6D2115-3CA2-414A-AC83-32BD5FCACE0C}" srcId="{EBB0DAD9-71FF-42F0-8EAB-E0AC0367EC6C}" destId="{E8B61517-FDD9-494A-A45C-3F1A157B207A}" srcOrd="3" destOrd="0" parTransId="{5E584A6E-6713-4AC6-9066-C09E7567E79D}" sibTransId="{2DD15483-CB5E-41B2-A15D-48953CB7BB70}"/>
    <dgm:cxn modelId="{2DCC261E-4054-42AF-B3F3-A5C7666D47D7}" srcId="{EBB0DAD9-71FF-42F0-8EAB-E0AC0367EC6C}" destId="{A46FA90A-1CD6-4FA3-8DF0-05B0EE630901}" srcOrd="0" destOrd="0" parTransId="{F898D07C-8787-4137-8953-F31BBA7A3B6A}" sibTransId="{757EAC38-4593-47BD-8F03-6050F33046B5}"/>
    <dgm:cxn modelId="{AD8CA32C-E053-4123-B029-B540618E57B2}" srcId="{EBB0DAD9-71FF-42F0-8EAB-E0AC0367EC6C}" destId="{6A014B77-78B3-403B-BE47-BE4831C38920}" srcOrd="1" destOrd="0" parTransId="{146D7125-12AA-4FFC-9D84-C112ECEEB4D3}" sibTransId="{9177B8F4-74DF-467F-B33C-1E59D27FB134}"/>
    <dgm:cxn modelId="{3E982239-71B6-4EC0-A601-B3F4925CA8E3}" type="presOf" srcId="{A85FE383-AB56-4D94-98CD-4116F6874BC0}" destId="{AAB26C46-5A0C-4FC9-AE2D-2D5ADA373546}" srcOrd="0" destOrd="0" presId="urn:microsoft.com/office/officeart/2005/8/layout/vList2"/>
    <dgm:cxn modelId="{8E72153E-8B9B-41B5-9E1E-4AC0DE25E090}" type="presOf" srcId="{A46FA90A-1CD6-4FA3-8DF0-05B0EE630901}" destId="{C31A4175-5C26-4D68-8094-7D0CE2E35DA8}" srcOrd="0" destOrd="0" presId="urn:microsoft.com/office/officeart/2005/8/layout/vList2"/>
    <dgm:cxn modelId="{A29EB960-7366-4C03-8DF4-F40030F39DBE}" srcId="{6A014B77-78B3-403B-BE47-BE4831C38920}" destId="{DD5B3EC7-BDAC-4168-94EB-5646E382FA8B}" srcOrd="0" destOrd="0" parTransId="{CE8AEB55-F21A-40F2-BBDB-A14D992DFB69}" sibTransId="{BF9EF806-E00D-467B-BFB7-48C8BDF21001}"/>
    <dgm:cxn modelId="{AE73B76D-E2D7-4E71-82ED-FC982B1FB9CC}" srcId="{A46FA90A-1CD6-4FA3-8DF0-05B0EE630901}" destId="{D795F127-75CE-4855-AAED-49DA51A68480}" srcOrd="0" destOrd="0" parTransId="{E06EF8A2-8875-4997-A979-05C281659553}" sibTransId="{2493AD8D-8111-4834-A233-37A111AAECF1}"/>
    <dgm:cxn modelId="{154ADD71-A2CA-4DE5-A934-CA45D766A582}" type="presOf" srcId="{2084878E-47EC-4176-B6A6-FDD3AEA94DFD}" destId="{A6894432-CE42-4582-8E98-EC4CE0D1B8A9}" srcOrd="0" destOrd="0" presId="urn:microsoft.com/office/officeart/2005/8/layout/vList2"/>
    <dgm:cxn modelId="{75064E74-62D9-444F-80B1-A46E24E45DDA}" srcId="{EBB0DAD9-71FF-42F0-8EAB-E0AC0367EC6C}" destId="{A85FE383-AB56-4D94-98CD-4116F6874BC0}" srcOrd="2" destOrd="0" parTransId="{7904AD43-1186-486F-92FF-1E5CC778D1FB}" sibTransId="{7ED0D4B0-55DD-4BC6-A1C2-A1DD103748A7}"/>
    <dgm:cxn modelId="{3F7B9478-C058-4D77-9A71-8E88AD807EC6}" type="presOf" srcId="{EBB0DAD9-71FF-42F0-8EAB-E0AC0367EC6C}" destId="{2639F8A1-0F02-4E48-97BB-3AFE4BEFFB4D}" srcOrd="0" destOrd="0" presId="urn:microsoft.com/office/officeart/2005/8/layout/vList2"/>
    <dgm:cxn modelId="{4D40BD8C-61D9-4C58-86FC-09F1F00931DE}" type="presOf" srcId="{6A014B77-78B3-403B-BE47-BE4831C38920}" destId="{DA7689F3-1EB8-40E5-BC93-F941280B01E2}" srcOrd="0" destOrd="0" presId="urn:microsoft.com/office/officeart/2005/8/layout/vList2"/>
    <dgm:cxn modelId="{C01A5BA9-9E17-43F7-9E35-BB8D2D1D4BF3}" type="presOf" srcId="{D795F127-75CE-4855-AAED-49DA51A68480}" destId="{D667FA64-1B8A-4A93-A0E1-7DB1C8C7F6FB}" srcOrd="0" destOrd="0" presId="urn:microsoft.com/office/officeart/2005/8/layout/vList2"/>
    <dgm:cxn modelId="{371A31C0-0E9F-44AD-B710-60419AED1965}" type="presOf" srcId="{DD5B3EC7-BDAC-4168-94EB-5646E382FA8B}" destId="{FB298F13-D248-49BF-96DC-9C78C75B099C}" srcOrd="0" destOrd="0" presId="urn:microsoft.com/office/officeart/2005/8/layout/vList2"/>
    <dgm:cxn modelId="{51791BEB-3DCA-46DD-B28E-5A81994BC43E}" type="presOf" srcId="{E3D866A4-4A99-4E6A-929F-3719DD8039EB}" destId="{3031D0A8-BF64-4913-9DE1-4AE35EE7730B}" srcOrd="0" destOrd="0" presId="urn:microsoft.com/office/officeart/2005/8/layout/vList2"/>
    <dgm:cxn modelId="{148B82F5-A571-49E0-BE4A-4AE659BA8660}" type="presOf" srcId="{E8B61517-FDD9-494A-A45C-3F1A157B207A}" destId="{0BC71CC3-89D9-4B18-BEFA-EC03E69DE6C9}" srcOrd="0" destOrd="0" presId="urn:microsoft.com/office/officeart/2005/8/layout/vList2"/>
    <dgm:cxn modelId="{E95770FC-EBA4-4B16-B17A-AA45574AE3CD}" srcId="{E8B61517-FDD9-494A-A45C-3F1A157B207A}" destId="{2084878E-47EC-4176-B6A6-FDD3AEA94DFD}" srcOrd="0" destOrd="0" parTransId="{8A4741C5-DD0D-49B1-9CCE-818FF111E74E}" sibTransId="{D7AE6D65-F59F-4ADE-B463-0AA2495158A4}"/>
    <dgm:cxn modelId="{9AE4DAD6-FC07-4850-9554-AB8D52DE3A44}" type="presParOf" srcId="{2639F8A1-0F02-4E48-97BB-3AFE4BEFFB4D}" destId="{C31A4175-5C26-4D68-8094-7D0CE2E35DA8}" srcOrd="0" destOrd="0" presId="urn:microsoft.com/office/officeart/2005/8/layout/vList2"/>
    <dgm:cxn modelId="{1EF83EA1-8F6D-4EA3-878F-30F6CDFDE314}" type="presParOf" srcId="{2639F8A1-0F02-4E48-97BB-3AFE4BEFFB4D}" destId="{D667FA64-1B8A-4A93-A0E1-7DB1C8C7F6FB}" srcOrd="1" destOrd="0" presId="urn:microsoft.com/office/officeart/2005/8/layout/vList2"/>
    <dgm:cxn modelId="{A0376056-140A-436A-BB40-BC7D2C7D1806}" type="presParOf" srcId="{2639F8A1-0F02-4E48-97BB-3AFE4BEFFB4D}" destId="{DA7689F3-1EB8-40E5-BC93-F941280B01E2}" srcOrd="2" destOrd="0" presId="urn:microsoft.com/office/officeart/2005/8/layout/vList2"/>
    <dgm:cxn modelId="{1DA82D7E-DFF5-436C-9BFC-4BE38B945FF0}" type="presParOf" srcId="{2639F8A1-0F02-4E48-97BB-3AFE4BEFFB4D}" destId="{FB298F13-D248-49BF-96DC-9C78C75B099C}" srcOrd="3" destOrd="0" presId="urn:microsoft.com/office/officeart/2005/8/layout/vList2"/>
    <dgm:cxn modelId="{0285983D-95F7-4703-8320-1210072A3A0B}" type="presParOf" srcId="{2639F8A1-0F02-4E48-97BB-3AFE4BEFFB4D}" destId="{AAB26C46-5A0C-4FC9-AE2D-2D5ADA373546}" srcOrd="4" destOrd="0" presId="urn:microsoft.com/office/officeart/2005/8/layout/vList2"/>
    <dgm:cxn modelId="{2A97C276-ABD4-4054-BC71-A874ABC79866}" type="presParOf" srcId="{2639F8A1-0F02-4E48-97BB-3AFE4BEFFB4D}" destId="{3031D0A8-BF64-4913-9DE1-4AE35EE7730B}" srcOrd="5" destOrd="0" presId="urn:microsoft.com/office/officeart/2005/8/layout/vList2"/>
    <dgm:cxn modelId="{8F731C8E-B93D-4673-81FC-1D85D07B1693}" type="presParOf" srcId="{2639F8A1-0F02-4E48-97BB-3AFE4BEFFB4D}" destId="{0BC71CC3-89D9-4B18-BEFA-EC03E69DE6C9}" srcOrd="6" destOrd="0" presId="urn:microsoft.com/office/officeart/2005/8/layout/vList2"/>
    <dgm:cxn modelId="{5F2B201F-838E-4E71-9D08-CCBA95B89A77}" type="presParOf" srcId="{2639F8A1-0F02-4E48-97BB-3AFE4BEFFB4D}" destId="{A6894432-CE42-4582-8E98-EC4CE0D1B8A9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31C0F29-2768-466F-9269-5B3A5C24E1D7}" type="doc">
      <dgm:prSet loTypeId="urn:microsoft.com/office/officeart/2005/8/layout/hList1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608E569B-F5AA-4761-A136-1A2EA43AA094}">
      <dgm:prSet phldr="0"/>
      <dgm:spPr/>
      <dgm:t>
        <a:bodyPr/>
        <a:lstStyle/>
        <a:p>
          <a:pPr algn="l">
            <a:lnSpc>
              <a:spcPct val="100000"/>
            </a:lnSpc>
          </a:pPr>
          <a:r>
            <a:rPr lang="en-US" sz="2500">
              <a:latin typeface="Aptos Display"/>
              <a:ea typeface="+mn-ea"/>
              <a:cs typeface="+mn-cs"/>
            </a:rPr>
            <a:t>Federal</a:t>
          </a:r>
        </a:p>
      </dgm:t>
    </dgm:pt>
    <dgm:pt modelId="{E56C77AD-6F86-4735-8E75-7A59FFE026A9}" type="parTrans" cxnId="{9E8E4E0E-0F45-42B3-8849-C286A2E63FAC}">
      <dgm:prSet/>
      <dgm:spPr/>
      <dgm:t>
        <a:bodyPr/>
        <a:lstStyle/>
        <a:p>
          <a:endParaRPr lang="en-US"/>
        </a:p>
      </dgm:t>
    </dgm:pt>
    <dgm:pt modelId="{781052A6-6A9D-4336-A8C0-2EE6FEF830E9}" type="sibTrans" cxnId="{9E8E4E0E-0F45-42B3-8849-C286A2E63FAC}">
      <dgm:prSet/>
      <dgm:spPr/>
      <dgm:t>
        <a:bodyPr/>
        <a:lstStyle/>
        <a:p>
          <a:endParaRPr lang="en-US"/>
        </a:p>
      </dgm:t>
    </dgm:pt>
    <dgm:pt modelId="{F62232C0-CCA3-4686-B851-8BB350EFE0BB}">
      <dgm:prSet phldr="0"/>
      <dgm:spPr/>
      <dgm:t>
        <a:bodyPr/>
        <a:lstStyle/>
        <a:p>
          <a:pPr algn="l">
            <a:lnSpc>
              <a:spcPct val="100000"/>
            </a:lnSpc>
          </a:pPr>
          <a:r>
            <a:rPr lang="en-US" sz="2500">
              <a:latin typeface="Aptos Display"/>
              <a:ea typeface="+mn-ea"/>
              <a:cs typeface="+mn-cs"/>
            </a:rPr>
            <a:t>State</a:t>
          </a:r>
        </a:p>
      </dgm:t>
    </dgm:pt>
    <dgm:pt modelId="{6A30CCD2-CBC9-4826-8068-633DA80CAE1F}" type="parTrans" cxnId="{E49143C3-6A37-492B-9961-A0C1EE63EAF2}">
      <dgm:prSet/>
      <dgm:spPr/>
      <dgm:t>
        <a:bodyPr/>
        <a:lstStyle/>
        <a:p>
          <a:endParaRPr lang="en-US"/>
        </a:p>
      </dgm:t>
    </dgm:pt>
    <dgm:pt modelId="{E687FF4B-4F41-4782-9C49-741A46C24366}" type="sibTrans" cxnId="{E49143C3-6A37-492B-9961-A0C1EE63EAF2}">
      <dgm:prSet/>
      <dgm:spPr/>
      <dgm:t>
        <a:bodyPr/>
        <a:lstStyle/>
        <a:p>
          <a:endParaRPr lang="en-US"/>
        </a:p>
      </dgm:t>
    </dgm:pt>
    <dgm:pt modelId="{3CD81461-3456-4782-8769-09C1C1D9A748}">
      <dgm:prSet phldr="0"/>
      <dgm:spPr/>
      <dgm:t>
        <a:bodyPr/>
        <a:lstStyle/>
        <a:p>
          <a:pPr algn="l" rtl="0">
            <a:lnSpc>
              <a:spcPct val="100000"/>
            </a:lnSpc>
          </a:pPr>
          <a:endParaRPr lang="en-US" sz="2100">
            <a:latin typeface="Aptos Display"/>
            <a:ea typeface="+mn-ea"/>
            <a:cs typeface="+mn-cs"/>
          </a:endParaRPr>
        </a:p>
      </dgm:t>
    </dgm:pt>
    <dgm:pt modelId="{0DF1627E-D41E-4B8E-A8BF-562E4C98D3AA}" type="parTrans" cxnId="{DEFF3FCB-935C-4F10-9B9D-0352D5D39887}">
      <dgm:prSet/>
      <dgm:spPr/>
    </dgm:pt>
    <dgm:pt modelId="{D6835A46-A1D8-4392-A7DF-E7A031912CC6}" type="sibTrans" cxnId="{DEFF3FCB-935C-4F10-9B9D-0352D5D39887}">
      <dgm:prSet/>
      <dgm:spPr/>
    </dgm:pt>
    <dgm:pt modelId="{CB49ACB9-A3BD-4676-AF40-D5A6EC097715}">
      <dgm:prSet phldr="0"/>
      <dgm:spPr/>
      <dgm:t>
        <a:bodyPr/>
        <a:lstStyle/>
        <a:p>
          <a:pPr algn="l" rtl="0">
            <a:lnSpc>
              <a:spcPct val="100000"/>
            </a:lnSpc>
          </a:pPr>
          <a:endParaRPr lang="en-US" sz="2100">
            <a:latin typeface="Aptos Display"/>
            <a:ea typeface="+mn-ea"/>
            <a:cs typeface="+mn-cs"/>
          </a:endParaRPr>
        </a:p>
      </dgm:t>
    </dgm:pt>
    <dgm:pt modelId="{440DDB24-C94C-4E58-A8E0-CE8AAD4E6FA4}" type="parTrans" cxnId="{FBA13C92-445A-4D40-8742-4B9BD9629ADE}">
      <dgm:prSet/>
      <dgm:spPr/>
    </dgm:pt>
    <dgm:pt modelId="{F2E3C73B-3F22-4D39-AD90-15DFE8564907}" type="sibTrans" cxnId="{FBA13C92-445A-4D40-8742-4B9BD9629ADE}">
      <dgm:prSet/>
      <dgm:spPr/>
    </dgm:pt>
    <dgm:pt modelId="{EC407B46-E5FA-4836-B652-22DAA3A942F4}">
      <dgm:prSet phldr="0"/>
      <dgm:spPr/>
      <dgm:t>
        <a:bodyPr/>
        <a:lstStyle/>
        <a:p>
          <a:pPr algn="l" rtl="0">
            <a:lnSpc>
              <a:spcPct val="100000"/>
            </a:lnSpc>
          </a:pPr>
          <a:r>
            <a:rPr lang="en-US" sz="2500">
              <a:latin typeface="Aptos Display"/>
              <a:ea typeface="+mn-ea"/>
              <a:cs typeface="+mn-cs"/>
            </a:rPr>
            <a:t>Local</a:t>
          </a:r>
        </a:p>
      </dgm:t>
    </dgm:pt>
    <dgm:pt modelId="{BE037F99-491B-4ED0-A445-0121A6271FA9}" type="parTrans" cxnId="{0ADDD2BC-63A1-49E4-804A-CBD6A1951E1B}">
      <dgm:prSet/>
      <dgm:spPr/>
    </dgm:pt>
    <dgm:pt modelId="{08EBB3AE-DBDA-4226-89C5-1B9E6AC3470A}" type="sibTrans" cxnId="{0ADDD2BC-63A1-49E4-804A-CBD6A1951E1B}">
      <dgm:prSet/>
      <dgm:spPr/>
    </dgm:pt>
    <dgm:pt modelId="{F6C46BF2-E5E6-41DB-B1B1-657D9D6E071B}">
      <dgm:prSet phldr="0"/>
      <dgm:spPr/>
      <dgm:t>
        <a:bodyPr/>
        <a:lstStyle/>
        <a:p>
          <a:pPr algn="l" rtl="0">
            <a:lnSpc>
              <a:spcPct val="100000"/>
            </a:lnSpc>
          </a:pPr>
          <a:r>
            <a:rPr lang="en-US" sz="2100">
              <a:latin typeface="Aptos Display"/>
              <a:ea typeface="+mn-ea"/>
              <a:cs typeface="+mn-cs"/>
            </a:rPr>
            <a:t>County Governments</a:t>
          </a:r>
        </a:p>
      </dgm:t>
    </dgm:pt>
    <dgm:pt modelId="{24221BF5-DB7C-4D53-9D50-C4CA5E517222}" type="parTrans" cxnId="{FD8F76F7-4E23-403B-8551-1F6ACA9ED752}">
      <dgm:prSet/>
      <dgm:spPr/>
    </dgm:pt>
    <dgm:pt modelId="{F7390DDD-8CE1-42A4-B507-EEEBBA02BB07}" type="sibTrans" cxnId="{FD8F76F7-4E23-403B-8551-1F6ACA9ED752}">
      <dgm:prSet/>
      <dgm:spPr/>
    </dgm:pt>
    <dgm:pt modelId="{68647AF4-F0F4-47CA-AAC6-AA5C33E54FDB}">
      <dgm:prSet phldr="0"/>
      <dgm:spPr/>
      <dgm:t>
        <a:bodyPr/>
        <a:lstStyle/>
        <a:p>
          <a:pPr algn="l" rtl="0">
            <a:lnSpc>
              <a:spcPct val="100000"/>
            </a:lnSpc>
          </a:pPr>
          <a:r>
            <a:rPr lang="en-US" sz="2100">
              <a:latin typeface="Aptos Display"/>
              <a:ea typeface="+mn-ea"/>
              <a:cs typeface="+mn-cs"/>
            </a:rPr>
            <a:t>City, Town, or Township Governments</a:t>
          </a:r>
        </a:p>
      </dgm:t>
    </dgm:pt>
    <dgm:pt modelId="{363852F0-0A05-42F1-BE42-647CC37AEC58}" type="parTrans" cxnId="{AA823474-C791-4679-A656-76813ADD8764}">
      <dgm:prSet/>
      <dgm:spPr/>
    </dgm:pt>
    <dgm:pt modelId="{1894B38C-1904-4103-A992-71452D0D0B50}" type="sibTrans" cxnId="{AA823474-C791-4679-A656-76813ADD8764}">
      <dgm:prSet/>
      <dgm:spPr/>
    </dgm:pt>
    <dgm:pt modelId="{D9D8A724-750F-4DC1-B2CC-048639C28B56}">
      <dgm:prSet phldr="0"/>
      <dgm:spPr/>
      <dgm:t>
        <a:bodyPr/>
        <a:lstStyle/>
        <a:p>
          <a:pPr algn="l" rtl="0">
            <a:lnSpc>
              <a:spcPct val="100000"/>
            </a:lnSpc>
          </a:pPr>
          <a:r>
            <a:rPr lang="en-US" sz="2100">
              <a:latin typeface="Aptos Display"/>
              <a:ea typeface="+mn-ea"/>
              <a:cs typeface="+mn-cs"/>
            </a:rPr>
            <a:t>School Districts</a:t>
          </a:r>
        </a:p>
      </dgm:t>
    </dgm:pt>
    <dgm:pt modelId="{96E175FD-B614-405B-827F-7CC2569B7A26}" type="parTrans" cxnId="{0213F74F-5895-4043-9628-2A6F1D3D4D3F}">
      <dgm:prSet/>
      <dgm:spPr/>
    </dgm:pt>
    <dgm:pt modelId="{1BAF2F9C-F0A2-479F-B315-C4F80F58EB64}" type="sibTrans" cxnId="{0213F74F-5895-4043-9628-2A6F1D3D4D3F}">
      <dgm:prSet/>
      <dgm:spPr/>
    </dgm:pt>
    <dgm:pt modelId="{8FBC791D-F84C-4B50-8263-0981295E9B76}" type="pres">
      <dgm:prSet presAssocID="{431C0F29-2768-466F-9269-5B3A5C24E1D7}" presName="Name0" presStyleCnt="0">
        <dgm:presLayoutVars>
          <dgm:dir/>
          <dgm:animLvl val="lvl"/>
          <dgm:resizeHandles val="exact"/>
        </dgm:presLayoutVars>
      </dgm:prSet>
      <dgm:spPr/>
    </dgm:pt>
    <dgm:pt modelId="{4D5C0FBA-7F97-4827-9132-FB81B02198B3}" type="pres">
      <dgm:prSet presAssocID="{608E569B-F5AA-4761-A136-1A2EA43AA094}" presName="composite" presStyleCnt="0"/>
      <dgm:spPr/>
    </dgm:pt>
    <dgm:pt modelId="{63D99FEF-4587-401A-9A25-1F728E10957C}" type="pres">
      <dgm:prSet presAssocID="{608E569B-F5AA-4761-A136-1A2EA43AA094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A6A013B3-4DEC-4A38-AB90-4F670DD9DF23}" type="pres">
      <dgm:prSet presAssocID="{608E569B-F5AA-4761-A136-1A2EA43AA094}" presName="desTx" presStyleLbl="alignAccFollowNode1" presStyleIdx="0" presStyleCnt="3">
        <dgm:presLayoutVars>
          <dgm:bulletEnabled val="1"/>
        </dgm:presLayoutVars>
      </dgm:prSet>
      <dgm:spPr/>
    </dgm:pt>
    <dgm:pt modelId="{3222ED46-FC7F-4F5E-AF3A-EF5E559F8E02}" type="pres">
      <dgm:prSet presAssocID="{781052A6-6A9D-4336-A8C0-2EE6FEF830E9}" presName="space" presStyleCnt="0"/>
      <dgm:spPr/>
    </dgm:pt>
    <dgm:pt modelId="{7BAFAD90-4D4E-4939-A38B-087709EE5CFB}" type="pres">
      <dgm:prSet presAssocID="{F62232C0-CCA3-4686-B851-8BB350EFE0BB}" presName="composite" presStyleCnt="0"/>
      <dgm:spPr/>
    </dgm:pt>
    <dgm:pt modelId="{22E76A5A-2FDB-4C60-ABEF-DC9DE26F8FA4}" type="pres">
      <dgm:prSet presAssocID="{F62232C0-CCA3-4686-B851-8BB350EFE0BB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3CBFA285-DB2E-454F-BB23-6B97049631F7}" type="pres">
      <dgm:prSet presAssocID="{F62232C0-CCA3-4686-B851-8BB350EFE0BB}" presName="desTx" presStyleLbl="alignAccFollowNode1" presStyleIdx="1" presStyleCnt="3">
        <dgm:presLayoutVars>
          <dgm:bulletEnabled val="1"/>
        </dgm:presLayoutVars>
      </dgm:prSet>
      <dgm:spPr/>
    </dgm:pt>
    <dgm:pt modelId="{99565E1B-7797-4E9F-8D2F-A6084BA16DA7}" type="pres">
      <dgm:prSet presAssocID="{E687FF4B-4F41-4782-9C49-741A46C24366}" presName="space" presStyleCnt="0"/>
      <dgm:spPr/>
    </dgm:pt>
    <dgm:pt modelId="{A2A5074F-5664-4971-8721-DAFAAE0799A6}" type="pres">
      <dgm:prSet presAssocID="{EC407B46-E5FA-4836-B652-22DAA3A942F4}" presName="composite" presStyleCnt="0"/>
      <dgm:spPr/>
    </dgm:pt>
    <dgm:pt modelId="{12B8AD8C-6D94-43D2-8CF3-6B3E73E16343}" type="pres">
      <dgm:prSet presAssocID="{EC407B46-E5FA-4836-B652-22DAA3A942F4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3844E2D5-EE8D-41B3-9425-4FA7B1CF70E2}" type="pres">
      <dgm:prSet presAssocID="{EC407B46-E5FA-4836-B652-22DAA3A942F4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9E8E4E0E-0F45-42B3-8849-C286A2E63FAC}" srcId="{431C0F29-2768-466F-9269-5B3A5C24E1D7}" destId="{608E569B-F5AA-4761-A136-1A2EA43AA094}" srcOrd="0" destOrd="0" parTransId="{E56C77AD-6F86-4735-8E75-7A59FFE026A9}" sibTransId="{781052A6-6A9D-4336-A8C0-2EE6FEF830E9}"/>
    <dgm:cxn modelId="{29960C24-A37D-4CEF-A67B-43943AB3C0BE}" type="presOf" srcId="{431C0F29-2768-466F-9269-5B3A5C24E1D7}" destId="{8FBC791D-F84C-4B50-8263-0981295E9B76}" srcOrd="0" destOrd="0" presId="urn:microsoft.com/office/officeart/2005/8/layout/hList1"/>
    <dgm:cxn modelId="{CFFED329-CBB0-43EB-90DD-411B07A51FE3}" type="presOf" srcId="{3CD81461-3456-4782-8769-09C1C1D9A748}" destId="{A6A013B3-4DEC-4A38-AB90-4F670DD9DF23}" srcOrd="0" destOrd="0" presId="urn:microsoft.com/office/officeart/2005/8/layout/hList1"/>
    <dgm:cxn modelId="{D0418B3F-F5BE-438B-95D0-D3AC347E2DC2}" type="presOf" srcId="{608E569B-F5AA-4761-A136-1A2EA43AA094}" destId="{63D99FEF-4587-401A-9A25-1F728E10957C}" srcOrd="0" destOrd="0" presId="urn:microsoft.com/office/officeart/2005/8/layout/hList1"/>
    <dgm:cxn modelId="{D8F46062-2904-4D59-96B7-91548E38283C}" type="presOf" srcId="{CB49ACB9-A3BD-4676-AF40-D5A6EC097715}" destId="{3CBFA285-DB2E-454F-BB23-6B97049631F7}" srcOrd="0" destOrd="0" presId="urn:microsoft.com/office/officeart/2005/8/layout/hList1"/>
    <dgm:cxn modelId="{0213F74F-5895-4043-9628-2A6F1D3D4D3F}" srcId="{EC407B46-E5FA-4836-B652-22DAA3A942F4}" destId="{D9D8A724-750F-4DC1-B2CC-048639C28B56}" srcOrd="2" destOrd="0" parTransId="{96E175FD-B614-405B-827F-7CC2569B7A26}" sibTransId="{1BAF2F9C-F0A2-479F-B315-C4F80F58EB64}"/>
    <dgm:cxn modelId="{AA823474-C791-4679-A656-76813ADD8764}" srcId="{EC407B46-E5FA-4836-B652-22DAA3A942F4}" destId="{68647AF4-F0F4-47CA-AAC6-AA5C33E54FDB}" srcOrd="1" destOrd="0" parTransId="{363852F0-0A05-42F1-BE42-647CC37AEC58}" sibTransId="{1894B38C-1904-4103-A992-71452D0D0B50}"/>
    <dgm:cxn modelId="{F0D5C381-2870-49E0-B270-703670BFCA15}" type="presOf" srcId="{68647AF4-F0F4-47CA-AAC6-AA5C33E54FDB}" destId="{3844E2D5-EE8D-41B3-9425-4FA7B1CF70E2}" srcOrd="0" destOrd="1" presId="urn:microsoft.com/office/officeart/2005/8/layout/hList1"/>
    <dgm:cxn modelId="{FD32D482-CD78-415C-B21A-CBFA1A382E61}" type="presOf" srcId="{F6C46BF2-E5E6-41DB-B1B1-657D9D6E071B}" destId="{3844E2D5-EE8D-41B3-9425-4FA7B1CF70E2}" srcOrd="0" destOrd="0" presId="urn:microsoft.com/office/officeart/2005/8/layout/hList1"/>
    <dgm:cxn modelId="{FBA13C92-445A-4D40-8742-4B9BD9629ADE}" srcId="{F62232C0-CCA3-4686-B851-8BB350EFE0BB}" destId="{CB49ACB9-A3BD-4676-AF40-D5A6EC097715}" srcOrd="0" destOrd="0" parTransId="{440DDB24-C94C-4E58-A8E0-CE8AAD4E6FA4}" sibTransId="{F2E3C73B-3F22-4D39-AD90-15DFE8564907}"/>
    <dgm:cxn modelId="{0ADDD2BC-63A1-49E4-804A-CBD6A1951E1B}" srcId="{431C0F29-2768-466F-9269-5B3A5C24E1D7}" destId="{EC407B46-E5FA-4836-B652-22DAA3A942F4}" srcOrd="2" destOrd="0" parTransId="{BE037F99-491B-4ED0-A445-0121A6271FA9}" sibTransId="{08EBB3AE-DBDA-4226-89C5-1B9E6AC3470A}"/>
    <dgm:cxn modelId="{E49143C3-6A37-492B-9961-A0C1EE63EAF2}" srcId="{431C0F29-2768-466F-9269-5B3A5C24E1D7}" destId="{F62232C0-CCA3-4686-B851-8BB350EFE0BB}" srcOrd="1" destOrd="0" parTransId="{6A30CCD2-CBC9-4826-8068-633DA80CAE1F}" sibTransId="{E687FF4B-4F41-4782-9C49-741A46C24366}"/>
    <dgm:cxn modelId="{DEFF3FCB-935C-4F10-9B9D-0352D5D39887}" srcId="{608E569B-F5AA-4761-A136-1A2EA43AA094}" destId="{3CD81461-3456-4782-8769-09C1C1D9A748}" srcOrd="0" destOrd="0" parTransId="{0DF1627E-D41E-4B8E-A8BF-562E4C98D3AA}" sibTransId="{D6835A46-A1D8-4392-A7DF-E7A031912CC6}"/>
    <dgm:cxn modelId="{691800E4-FCBC-4A63-9C33-C89BF2742D16}" type="presOf" srcId="{EC407B46-E5FA-4836-B652-22DAA3A942F4}" destId="{12B8AD8C-6D94-43D2-8CF3-6B3E73E16343}" srcOrd="0" destOrd="0" presId="urn:microsoft.com/office/officeart/2005/8/layout/hList1"/>
    <dgm:cxn modelId="{1BFB97E6-0824-46F9-B98F-A3AB7840210E}" type="presOf" srcId="{D9D8A724-750F-4DC1-B2CC-048639C28B56}" destId="{3844E2D5-EE8D-41B3-9425-4FA7B1CF70E2}" srcOrd="0" destOrd="2" presId="urn:microsoft.com/office/officeart/2005/8/layout/hList1"/>
    <dgm:cxn modelId="{8D020EF3-2025-4FCF-AC3D-C522F309643E}" type="presOf" srcId="{F62232C0-CCA3-4686-B851-8BB350EFE0BB}" destId="{22E76A5A-2FDB-4C60-ABEF-DC9DE26F8FA4}" srcOrd="0" destOrd="0" presId="urn:microsoft.com/office/officeart/2005/8/layout/hList1"/>
    <dgm:cxn modelId="{FD8F76F7-4E23-403B-8551-1F6ACA9ED752}" srcId="{EC407B46-E5FA-4836-B652-22DAA3A942F4}" destId="{F6C46BF2-E5E6-41DB-B1B1-657D9D6E071B}" srcOrd="0" destOrd="0" parTransId="{24221BF5-DB7C-4D53-9D50-C4CA5E517222}" sibTransId="{F7390DDD-8CE1-42A4-B507-EEEBBA02BB07}"/>
    <dgm:cxn modelId="{DE05FAA8-BA42-4B05-BCF4-9318100110BB}" type="presParOf" srcId="{8FBC791D-F84C-4B50-8263-0981295E9B76}" destId="{4D5C0FBA-7F97-4827-9132-FB81B02198B3}" srcOrd="0" destOrd="0" presId="urn:microsoft.com/office/officeart/2005/8/layout/hList1"/>
    <dgm:cxn modelId="{3365A822-F370-4264-9EE3-F1FD6430B40B}" type="presParOf" srcId="{4D5C0FBA-7F97-4827-9132-FB81B02198B3}" destId="{63D99FEF-4587-401A-9A25-1F728E10957C}" srcOrd="0" destOrd="0" presId="urn:microsoft.com/office/officeart/2005/8/layout/hList1"/>
    <dgm:cxn modelId="{7815DB67-7325-48A6-905B-DF40CB528846}" type="presParOf" srcId="{4D5C0FBA-7F97-4827-9132-FB81B02198B3}" destId="{A6A013B3-4DEC-4A38-AB90-4F670DD9DF23}" srcOrd="1" destOrd="0" presId="urn:microsoft.com/office/officeart/2005/8/layout/hList1"/>
    <dgm:cxn modelId="{19B64276-B411-4C74-A459-5D0BE084B788}" type="presParOf" srcId="{8FBC791D-F84C-4B50-8263-0981295E9B76}" destId="{3222ED46-FC7F-4F5E-AF3A-EF5E559F8E02}" srcOrd="1" destOrd="0" presId="urn:microsoft.com/office/officeart/2005/8/layout/hList1"/>
    <dgm:cxn modelId="{6F9DCBF2-8BD3-439D-A21E-86C93108F233}" type="presParOf" srcId="{8FBC791D-F84C-4B50-8263-0981295E9B76}" destId="{7BAFAD90-4D4E-4939-A38B-087709EE5CFB}" srcOrd="2" destOrd="0" presId="urn:microsoft.com/office/officeart/2005/8/layout/hList1"/>
    <dgm:cxn modelId="{5A921873-2F10-4B2B-9A4F-88DC84ECD4B3}" type="presParOf" srcId="{7BAFAD90-4D4E-4939-A38B-087709EE5CFB}" destId="{22E76A5A-2FDB-4C60-ABEF-DC9DE26F8FA4}" srcOrd="0" destOrd="0" presId="urn:microsoft.com/office/officeart/2005/8/layout/hList1"/>
    <dgm:cxn modelId="{0C21F319-54E7-4334-8FAC-BAF30FE8E83B}" type="presParOf" srcId="{7BAFAD90-4D4E-4939-A38B-087709EE5CFB}" destId="{3CBFA285-DB2E-454F-BB23-6B97049631F7}" srcOrd="1" destOrd="0" presId="urn:microsoft.com/office/officeart/2005/8/layout/hList1"/>
    <dgm:cxn modelId="{7EB9DC92-2A88-4E29-994E-BD6D7DAAE429}" type="presParOf" srcId="{8FBC791D-F84C-4B50-8263-0981295E9B76}" destId="{99565E1B-7797-4E9F-8D2F-A6084BA16DA7}" srcOrd="3" destOrd="0" presId="urn:microsoft.com/office/officeart/2005/8/layout/hList1"/>
    <dgm:cxn modelId="{AC153FA5-AB14-4767-A0EB-3C53AB1A019F}" type="presParOf" srcId="{8FBC791D-F84C-4B50-8263-0981295E9B76}" destId="{A2A5074F-5664-4971-8721-DAFAAE0799A6}" srcOrd="4" destOrd="0" presId="urn:microsoft.com/office/officeart/2005/8/layout/hList1"/>
    <dgm:cxn modelId="{724EAAB6-8667-4EA6-90F0-67F41E32AC19}" type="presParOf" srcId="{A2A5074F-5664-4971-8721-DAFAAE0799A6}" destId="{12B8AD8C-6D94-43D2-8CF3-6B3E73E16343}" srcOrd="0" destOrd="0" presId="urn:microsoft.com/office/officeart/2005/8/layout/hList1"/>
    <dgm:cxn modelId="{C611F00F-758C-4212-A4F3-84EAEB39266C}" type="presParOf" srcId="{A2A5074F-5664-4971-8721-DAFAAE0799A6}" destId="{3844E2D5-EE8D-41B3-9425-4FA7B1CF70E2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92F4428-3AA0-48AD-B6A4-CA8BA4D621A3}" type="doc">
      <dgm:prSet loTypeId="urn:microsoft.com/office/officeart/2005/8/layout/hList6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8235CD6B-0137-40C5-AB05-DC0A7FF0EB59}">
      <dgm:prSet phldrT="[Text]" phldr="0"/>
      <dgm:spPr/>
      <dgm:t>
        <a:bodyPr/>
        <a:lstStyle/>
        <a:p>
          <a:pPr algn="l"/>
          <a:r>
            <a:rPr lang="en-US" sz="2400">
              <a:latin typeface="Aptos Display" panose="02110004020202020204"/>
            </a:rPr>
            <a:t>Estate Tax</a:t>
          </a:r>
          <a:endParaRPr lang="en-US" sz="2400"/>
        </a:p>
      </dgm:t>
    </dgm:pt>
    <dgm:pt modelId="{C13A88CA-C0A2-4896-8CA1-97912C10A8C0}" type="parTrans" cxnId="{4F8421E6-68CE-45A2-B6F8-F03EF28CC01C}">
      <dgm:prSet/>
      <dgm:spPr/>
      <dgm:t>
        <a:bodyPr/>
        <a:lstStyle/>
        <a:p>
          <a:endParaRPr lang="en-US"/>
        </a:p>
      </dgm:t>
    </dgm:pt>
    <dgm:pt modelId="{1617EEF5-99F6-4984-8D34-370C9AF7D60A}" type="sibTrans" cxnId="{4F8421E6-68CE-45A2-B6F8-F03EF28CC01C}">
      <dgm:prSet/>
      <dgm:spPr/>
      <dgm:t>
        <a:bodyPr/>
        <a:lstStyle/>
        <a:p>
          <a:endParaRPr lang="en-US"/>
        </a:p>
      </dgm:t>
    </dgm:pt>
    <dgm:pt modelId="{491F8126-C870-400A-842E-9FF435C9FB0B}">
      <dgm:prSet phldr="0"/>
      <dgm:spPr/>
      <dgm:t>
        <a:bodyPr/>
        <a:lstStyle/>
        <a:p>
          <a:pPr algn="l" rtl="0"/>
          <a:r>
            <a:rPr lang="en-US" sz="2500" u="sng">
              <a:latin typeface="Aptos Display" panose="02110004020202020204"/>
            </a:rPr>
            <a:t>Taxes on what you </a:t>
          </a:r>
          <a:r>
            <a:rPr lang="en-US" sz="2500" b="1" i="1" u="sng">
              <a:latin typeface="Aptos Display" panose="02110004020202020204"/>
            </a:rPr>
            <a:t>earn</a:t>
          </a:r>
          <a:endParaRPr lang="en-US" sz="2500" b="1" u="sng">
            <a:latin typeface="Aptos Display" panose="02110004020202020204"/>
          </a:endParaRPr>
        </a:p>
      </dgm:t>
    </dgm:pt>
    <dgm:pt modelId="{8ACD0069-E7DB-449B-A56E-C75507AC15BD}" type="parTrans" cxnId="{40CED012-27B5-4FB5-B643-F7C6143DF335}">
      <dgm:prSet/>
      <dgm:spPr/>
    </dgm:pt>
    <dgm:pt modelId="{F139EB93-451A-41BA-A2CF-F8109BCDDA11}" type="sibTrans" cxnId="{40CED012-27B5-4FB5-B643-F7C6143DF335}">
      <dgm:prSet/>
      <dgm:spPr/>
    </dgm:pt>
    <dgm:pt modelId="{6926E00B-4BB8-48C9-88B9-AB22BAB24930}">
      <dgm:prSet phldr="0"/>
      <dgm:spPr/>
      <dgm:t>
        <a:bodyPr/>
        <a:lstStyle/>
        <a:p>
          <a:pPr algn="l"/>
          <a:r>
            <a:rPr lang="en-US" sz="2000">
              <a:latin typeface="Aptos Display" panose="02110004020202020204"/>
            </a:rPr>
            <a:t>Income Taxes (what we primarily work with!)</a:t>
          </a:r>
          <a:endParaRPr lang="en-US"/>
        </a:p>
      </dgm:t>
    </dgm:pt>
    <dgm:pt modelId="{DBF752B6-4270-404C-B32F-D53D7B2A2E22}" type="parTrans" cxnId="{57254B0C-8F76-4056-BECA-F685E2C7B30A}">
      <dgm:prSet/>
      <dgm:spPr/>
    </dgm:pt>
    <dgm:pt modelId="{44AAFADB-A217-4AE9-B1B4-A74327E6409D}" type="sibTrans" cxnId="{57254B0C-8F76-4056-BECA-F685E2C7B30A}">
      <dgm:prSet/>
      <dgm:spPr/>
    </dgm:pt>
    <dgm:pt modelId="{6B6C8DB1-7413-426D-B5E0-6D361B54715D}">
      <dgm:prSet phldr="0"/>
      <dgm:spPr/>
      <dgm:t>
        <a:bodyPr/>
        <a:lstStyle/>
        <a:p>
          <a:pPr algn="l"/>
          <a:r>
            <a:rPr lang="en-US" sz="2000">
              <a:latin typeface="Aptos Display" panose="02110004020202020204"/>
            </a:rPr>
            <a:t>Capital Gains Tax</a:t>
          </a:r>
        </a:p>
      </dgm:t>
    </dgm:pt>
    <dgm:pt modelId="{C43D57E1-74E2-4CF9-8413-EA58F7C4FA44}" type="parTrans" cxnId="{D748109A-DD36-48CF-B275-D3187CB2E5E3}">
      <dgm:prSet/>
      <dgm:spPr/>
    </dgm:pt>
    <dgm:pt modelId="{766DC17B-3AD0-4563-88ED-F4F0CFC18507}" type="sibTrans" cxnId="{D748109A-DD36-48CF-B275-D3187CB2E5E3}">
      <dgm:prSet/>
      <dgm:spPr/>
    </dgm:pt>
    <dgm:pt modelId="{3B6DB036-CEF0-4CC0-89FC-9268FD6CDD26}">
      <dgm:prSet phldr="0"/>
      <dgm:spPr/>
      <dgm:t>
        <a:bodyPr/>
        <a:lstStyle/>
        <a:p>
          <a:pPr algn="l"/>
          <a:r>
            <a:rPr lang="en-US" sz="3300" u="sng">
              <a:latin typeface="Aptos Display" panose="02110004020202020204"/>
            </a:rPr>
            <a:t>Taxes on what you </a:t>
          </a:r>
          <a:r>
            <a:rPr lang="en-US" sz="3300" b="1" i="1" u="sng">
              <a:latin typeface="Aptos Display" panose="02110004020202020204"/>
            </a:rPr>
            <a:t>buy</a:t>
          </a:r>
          <a:endParaRPr lang="en-US" sz="3300" b="1" u="sng">
            <a:latin typeface="Aptos Display" panose="02110004020202020204"/>
          </a:endParaRPr>
        </a:p>
      </dgm:t>
    </dgm:pt>
    <dgm:pt modelId="{049FB753-F5DE-49C1-A73A-EA05B841F0CB}" type="parTrans" cxnId="{C5A923DB-96EF-49C2-941B-E22C6849F15A}">
      <dgm:prSet/>
      <dgm:spPr/>
    </dgm:pt>
    <dgm:pt modelId="{CF4BC0F3-99B1-4842-9D0B-573F6AAF9CFA}" type="sibTrans" cxnId="{C5A923DB-96EF-49C2-941B-E22C6849F15A}">
      <dgm:prSet/>
      <dgm:spPr/>
    </dgm:pt>
    <dgm:pt modelId="{2A79A447-00AE-406C-970E-89F2BAA7C83B}">
      <dgm:prSet phldr="0"/>
      <dgm:spPr/>
      <dgm:t>
        <a:bodyPr/>
        <a:lstStyle/>
        <a:p>
          <a:pPr algn="l"/>
          <a:r>
            <a:rPr lang="en-US" sz="2000">
              <a:latin typeface="Aptos Display" panose="02110004020202020204"/>
            </a:rPr>
            <a:t>Sales &amp; Use Tax</a:t>
          </a:r>
          <a:endParaRPr lang="en-US"/>
        </a:p>
      </dgm:t>
    </dgm:pt>
    <dgm:pt modelId="{5BFFB0E1-7879-49DB-9060-C8DC8CE36693}" type="parTrans" cxnId="{5DAE9908-B8CD-47DD-98A0-29F437F3FE50}">
      <dgm:prSet/>
      <dgm:spPr/>
    </dgm:pt>
    <dgm:pt modelId="{30D0EE9C-F081-407C-90D7-5BB25214237E}" type="sibTrans" cxnId="{5DAE9908-B8CD-47DD-98A0-29F437F3FE50}">
      <dgm:prSet/>
      <dgm:spPr/>
    </dgm:pt>
    <dgm:pt modelId="{16D20AAC-0A65-4CBD-A552-862B0AF26594}">
      <dgm:prSet phldr="0"/>
      <dgm:spPr/>
      <dgm:t>
        <a:bodyPr/>
        <a:lstStyle/>
        <a:p>
          <a:pPr algn="l"/>
          <a:r>
            <a:rPr lang="en-US" sz="2000">
              <a:latin typeface="Aptos Display" panose="02110004020202020204"/>
            </a:rPr>
            <a:t>Excise Taxes</a:t>
          </a:r>
        </a:p>
      </dgm:t>
    </dgm:pt>
    <dgm:pt modelId="{5209F83D-DB02-4383-AF7A-03C7A038C249}" type="parTrans" cxnId="{3EB3B23A-125B-46F7-B88A-C28C9CC42F46}">
      <dgm:prSet/>
      <dgm:spPr/>
    </dgm:pt>
    <dgm:pt modelId="{B83FE54D-D391-474A-A7DC-010FCCEB7F4F}" type="sibTrans" cxnId="{3EB3B23A-125B-46F7-B88A-C28C9CC42F46}">
      <dgm:prSet/>
      <dgm:spPr/>
    </dgm:pt>
    <dgm:pt modelId="{A3308289-C5B7-4532-9F84-7CE2DBEB3942}">
      <dgm:prSet phldr="0"/>
      <dgm:spPr/>
      <dgm:t>
        <a:bodyPr/>
        <a:lstStyle/>
        <a:p>
          <a:pPr algn="l"/>
          <a:r>
            <a:rPr lang="en-US" sz="3700" u="sng">
              <a:latin typeface="Aptos Display" panose="02110004020202020204"/>
            </a:rPr>
            <a:t>Taxes on what you </a:t>
          </a:r>
          <a:r>
            <a:rPr lang="en-US" sz="3700" b="1" i="1" u="sng">
              <a:latin typeface="Aptos Display" panose="02110004020202020204"/>
            </a:rPr>
            <a:t>own</a:t>
          </a:r>
          <a:endParaRPr lang="en-US" sz="3700" b="1" u="sng">
            <a:latin typeface="Aptos Display" panose="02110004020202020204"/>
          </a:endParaRPr>
        </a:p>
      </dgm:t>
    </dgm:pt>
    <dgm:pt modelId="{16055DD3-8247-474B-A53B-B2188CEFFB41}" type="parTrans" cxnId="{F7924856-DD5E-439A-AB24-DFD642EF8B87}">
      <dgm:prSet/>
      <dgm:spPr/>
    </dgm:pt>
    <dgm:pt modelId="{CD065F2C-19ED-4E7C-801A-4410FCE8A176}" type="sibTrans" cxnId="{F7924856-DD5E-439A-AB24-DFD642EF8B87}">
      <dgm:prSet/>
      <dgm:spPr/>
    </dgm:pt>
    <dgm:pt modelId="{5F021302-9929-4DAE-9BBB-5599C7944441}">
      <dgm:prSet phldr="0"/>
      <dgm:spPr/>
      <dgm:t>
        <a:bodyPr/>
        <a:lstStyle/>
        <a:p>
          <a:pPr algn="l"/>
          <a:r>
            <a:rPr lang="en-US" sz="2000">
              <a:latin typeface="Aptos Display" panose="02110004020202020204"/>
            </a:rPr>
            <a:t>Property Tax</a:t>
          </a:r>
          <a:endParaRPr lang="en-US" sz="2400">
            <a:latin typeface="Aptos Display" panose="02110004020202020204"/>
          </a:endParaRPr>
        </a:p>
      </dgm:t>
    </dgm:pt>
    <dgm:pt modelId="{F344A707-9064-450D-8820-3C38E374FD1A}" type="parTrans" cxnId="{B3A0FD67-1B3C-4950-BCF2-650DCF923E3A}">
      <dgm:prSet/>
      <dgm:spPr/>
    </dgm:pt>
    <dgm:pt modelId="{4FFF447A-A6FC-4249-9F10-36F078F4F6C7}" type="sibTrans" cxnId="{B3A0FD67-1B3C-4950-BCF2-650DCF923E3A}">
      <dgm:prSet/>
      <dgm:spPr/>
    </dgm:pt>
    <dgm:pt modelId="{1E6F5C36-74F6-4CDF-B60F-F12A1C545F3A}">
      <dgm:prSet phldr="0"/>
      <dgm:spPr/>
      <dgm:t>
        <a:bodyPr/>
        <a:lstStyle/>
        <a:p>
          <a:r>
            <a:rPr lang="en-US" sz="2400">
              <a:latin typeface="Aptos Display" panose="02110004020202020204"/>
            </a:rPr>
            <a:t>Payroll Taxes</a:t>
          </a:r>
          <a:endParaRPr lang="en-US"/>
        </a:p>
      </dgm:t>
    </dgm:pt>
    <dgm:pt modelId="{1959C33A-06A4-4E8B-BA55-B26E6E9C0402}" type="parTrans" cxnId="{BE88E242-89AB-40BA-8FD2-B0923C781180}">
      <dgm:prSet/>
      <dgm:spPr/>
    </dgm:pt>
    <dgm:pt modelId="{7B8503C1-878D-4E2F-A76E-0CB788DBA2E4}" type="sibTrans" cxnId="{BE88E242-89AB-40BA-8FD2-B0923C781180}">
      <dgm:prSet/>
      <dgm:spPr/>
    </dgm:pt>
    <dgm:pt modelId="{A92E6EC6-15B0-404B-9E39-2DBBC6B7DCF0}">
      <dgm:prSet phldr="0"/>
      <dgm:spPr/>
      <dgm:t>
        <a:bodyPr/>
        <a:lstStyle/>
        <a:p>
          <a:r>
            <a:rPr lang="en-US" sz="2400">
              <a:latin typeface="Aptos Display" panose="02110004020202020204"/>
            </a:rPr>
            <a:t>Import Taxes (Tariffs)</a:t>
          </a:r>
          <a:endParaRPr lang="en-US"/>
        </a:p>
      </dgm:t>
    </dgm:pt>
    <dgm:pt modelId="{988E82D9-E0E1-4A51-9EB1-BBFD7F871AC6}" type="parTrans" cxnId="{D5C866F5-6A09-489E-99DB-012573E87CB7}">
      <dgm:prSet/>
      <dgm:spPr/>
    </dgm:pt>
    <dgm:pt modelId="{9EF2ACB5-4018-4446-B734-4E81F7B1D68F}" type="sibTrans" cxnId="{D5C866F5-6A09-489E-99DB-012573E87CB7}">
      <dgm:prSet/>
      <dgm:spPr/>
    </dgm:pt>
    <dgm:pt modelId="{CAC062B2-3030-4F35-9314-937599CF287C}">
      <dgm:prSet phldr="0"/>
      <dgm:spPr/>
      <dgm:t>
        <a:bodyPr/>
        <a:lstStyle/>
        <a:p>
          <a:pPr algn="l" rtl="0"/>
          <a:endParaRPr lang="en-US" sz="2000">
            <a:latin typeface="Aptos Display" panose="02110004020202020204"/>
          </a:endParaRPr>
        </a:p>
      </dgm:t>
    </dgm:pt>
    <dgm:pt modelId="{694EB27F-8F92-4897-95B8-E7FB75E886E5}" type="parTrans" cxnId="{19C2826A-9471-4626-A71C-5D213F4F19A5}">
      <dgm:prSet/>
      <dgm:spPr/>
    </dgm:pt>
    <dgm:pt modelId="{13654EBE-98AD-485B-B083-1204D55D74B5}" type="sibTrans" cxnId="{19C2826A-9471-4626-A71C-5D213F4F19A5}">
      <dgm:prSet/>
      <dgm:spPr/>
    </dgm:pt>
    <dgm:pt modelId="{94919261-8602-4B58-86CA-65E123640495}">
      <dgm:prSet phldr="0"/>
      <dgm:spPr/>
      <dgm:t>
        <a:bodyPr/>
        <a:lstStyle/>
        <a:p>
          <a:pPr algn="l" rtl="0"/>
          <a:endParaRPr lang="en-US" sz="2000">
            <a:latin typeface="Aptos Display" panose="02110004020202020204"/>
          </a:endParaRPr>
        </a:p>
      </dgm:t>
    </dgm:pt>
    <dgm:pt modelId="{CC867CB4-1A7E-45F2-B5EC-59C013149D28}" type="parTrans" cxnId="{54337797-A195-4EAE-BC8D-C314DFAA8FFE}">
      <dgm:prSet/>
      <dgm:spPr/>
    </dgm:pt>
    <dgm:pt modelId="{0FA3F398-9DEC-4A2D-A1F2-45E018816395}" type="sibTrans" cxnId="{54337797-A195-4EAE-BC8D-C314DFAA8FFE}">
      <dgm:prSet/>
      <dgm:spPr/>
    </dgm:pt>
    <dgm:pt modelId="{71FAC234-EA58-43D8-99B2-1A5EFF98600F}">
      <dgm:prSet phldr="0"/>
      <dgm:spPr/>
      <dgm:t>
        <a:bodyPr/>
        <a:lstStyle/>
        <a:p>
          <a:pPr algn="l" rtl="0"/>
          <a:endParaRPr lang="en-US" sz="2000">
            <a:latin typeface="Aptos Display" panose="02110004020202020204"/>
          </a:endParaRPr>
        </a:p>
      </dgm:t>
    </dgm:pt>
    <dgm:pt modelId="{1A684F06-FD88-48E9-A193-9DED88750A12}" type="parTrans" cxnId="{5921CAC7-4484-4825-BD6D-DBAF2853E614}">
      <dgm:prSet/>
      <dgm:spPr/>
    </dgm:pt>
    <dgm:pt modelId="{F82D3E5C-A1B8-427F-BF81-477639779DA9}" type="sibTrans" cxnId="{5921CAC7-4484-4825-BD6D-DBAF2853E614}">
      <dgm:prSet/>
      <dgm:spPr/>
    </dgm:pt>
    <dgm:pt modelId="{E467130E-106E-4080-A825-79DB97D8AC50}" type="pres">
      <dgm:prSet presAssocID="{F92F4428-3AA0-48AD-B6A4-CA8BA4D621A3}" presName="Name0" presStyleCnt="0">
        <dgm:presLayoutVars>
          <dgm:dir/>
          <dgm:resizeHandles val="exact"/>
        </dgm:presLayoutVars>
      </dgm:prSet>
      <dgm:spPr/>
    </dgm:pt>
    <dgm:pt modelId="{67B9B266-92F2-460F-BACA-B11C0F07EB88}" type="pres">
      <dgm:prSet presAssocID="{491F8126-C870-400A-842E-9FF435C9FB0B}" presName="node" presStyleLbl="node1" presStyleIdx="0" presStyleCnt="3">
        <dgm:presLayoutVars>
          <dgm:bulletEnabled val="1"/>
        </dgm:presLayoutVars>
      </dgm:prSet>
      <dgm:spPr/>
    </dgm:pt>
    <dgm:pt modelId="{E3FFC67E-739A-4486-A801-2E22EE053DD1}" type="pres">
      <dgm:prSet presAssocID="{F139EB93-451A-41BA-A2CF-F8109BCDDA11}" presName="sibTrans" presStyleCnt="0"/>
      <dgm:spPr/>
    </dgm:pt>
    <dgm:pt modelId="{72522B5E-7059-452E-868D-D8317DACF4CB}" type="pres">
      <dgm:prSet presAssocID="{3B6DB036-CEF0-4CC0-89FC-9268FD6CDD26}" presName="node" presStyleLbl="node1" presStyleIdx="1" presStyleCnt="3">
        <dgm:presLayoutVars>
          <dgm:bulletEnabled val="1"/>
        </dgm:presLayoutVars>
      </dgm:prSet>
      <dgm:spPr/>
    </dgm:pt>
    <dgm:pt modelId="{F9DFA389-353B-40D0-B9A7-18AB9217FC3D}" type="pres">
      <dgm:prSet presAssocID="{CF4BC0F3-99B1-4842-9D0B-573F6AAF9CFA}" presName="sibTrans" presStyleCnt="0"/>
      <dgm:spPr/>
    </dgm:pt>
    <dgm:pt modelId="{23B6BE85-DB70-4C0E-8E32-B66A122BB766}" type="pres">
      <dgm:prSet presAssocID="{A3308289-C5B7-4532-9F84-7CE2DBEB3942}" presName="node" presStyleLbl="node1" presStyleIdx="2" presStyleCnt="3">
        <dgm:presLayoutVars>
          <dgm:bulletEnabled val="1"/>
        </dgm:presLayoutVars>
      </dgm:prSet>
      <dgm:spPr/>
    </dgm:pt>
  </dgm:ptLst>
  <dgm:cxnLst>
    <dgm:cxn modelId="{5DAE9908-B8CD-47DD-98A0-29F437F3FE50}" srcId="{3B6DB036-CEF0-4CC0-89FC-9268FD6CDD26}" destId="{2A79A447-00AE-406C-970E-89F2BAA7C83B}" srcOrd="1" destOrd="0" parTransId="{5BFFB0E1-7879-49DB-9060-C8DC8CE36693}" sibTransId="{30D0EE9C-F081-407C-90D7-5BB25214237E}"/>
    <dgm:cxn modelId="{57254B0C-8F76-4056-BECA-F685E2C7B30A}" srcId="{491F8126-C870-400A-842E-9FF435C9FB0B}" destId="{6926E00B-4BB8-48C9-88B9-AB22BAB24930}" srcOrd="1" destOrd="0" parTransId="{DBF752B6-4270-404C-B32F-D53D7B2A2E22}" sibTransId="{44AAFADB-A217-4AE9-B1B4-A74327E6409D}"/>
    <dgm:cxn modelId="{4090530F-BFBF-4D17-A5D0-A2044970F735}" type="presOf" srcId="{3B6DB036-CEF0-4CC0-89FC-9268FD6CDD26}" destId="{72522B5E-7059-452E-868D-D8317DACF4CB}" srcOrd="0" destOrd="0" presId="urn:microsoft.com/office/officeart/2005/8/layout/hList6"/>
    <dgm:cxn modelId="{40CED012-27B5-4FB5-B643-F7C6143DF335}" srcId="{F92F4428-3AA0-48AD-B6A4-CA8BA4D621A3}" destId="{491F8126-C870-400A-842E-9FF435C9FB0B}" srcOrd="0" destOrd="0" parTransId="{8ACD0069-E7DB-449B-A56E-C75507AC15BD}" sibTransId="{F139EB93-451A-41BA-A2CF-F8109BCDDA11}"/>
    <dgm:cxn modelId="{E7D2C113-059C-4A3B-B67F-6DA40B8DA6BF}" type="presOf" srcId="{6926E00B-4BB8-48C9-88B9-AB22BAB24930}" destId="{67B9B266-92F2-460F-BACA-B11C0F07EB88}" srcOrd="0" destOrd="2" presId="urn:microsoft.com/office/officeart/2005/8/layout/hList6"/>
    <dgm:cxn modelId="{AA350D16-C35A-419B-827F-534C6A824D75}" type="presOf" srcId="{71FAC234-EA58-43D8-99B2-1A5EFF98600F}" destId="{23B6BE85-DB70-4C0E-8E32-B66A122BB766}" srcOrd="0" destOrd="1" presId="urn:microsoft.com/office/officeart/2005/8/layout/hList6"/>
    <dgm:cxn modelId="{5B70201B-A792-4E2D-86D5-9D770D1F439A}" type="presOf" srcId="{94919261-8602-4B58-86CA-65E123640495}" destId="{72522B5E-7059-452E-868D-D8317DACF4CB}" srcOrd="0" destOrd="1" presId="urn:microsoft.com/office/officeart/2005/8/layout/hList6"/>
    <dgm:cxn modelId="{D7719438-EF2A-4CC6-8DC3-4212F143B651}" type="presOf" srcId="{CAC062B2-3030-4F35-9314-937599CF287C}" destId="{67B9B266-92F2-460F-BACA-B11C0F07EB88}" srcOrd="0" destOrd="1" presId="urn:microsoft.com/office/officeart/2005/8/layout/hList6"/>
    <dgm:cxn modelId="{E339C039-A003-4880-8139-958D75150D76}" type="presOf" srcId="{16D20AAC-0A65-4CBD-A552-862B0AF26594}" destId="{72522B5E-7059-452E-868D-D8317DACF4CB}" srcOrd="0" destOrd="4" presId="urn:microsoft.com/office/officeart/2005/8/layout/hList6"/>
    <dgm:cxn modelId="{3EB3B23A-125B-46F7-B88A-C28C9CC42F46}" srcId="{3B6DB036-CEF0-4CC0-89FC-9268FD6CDD26}" destId="{16D20AAC-0A65-4CBD-A552-862B0AF26594}" srcOrd="3" destOrd="0" parTransId="{5209F83D-DB02-4383-AF7A-03C7A038C249}" sibTransId="{B83FE54D-D391-474A-A7DC-010FCCEB7F4F}"/>
    <dgm:cxn modelId="{A360365E-6A7A-4500-9E78-A795B20A5791}" type="presOf" srcId="{5F021302-9929-4DAE-9BBB-5599C7944441}" destId="{23B6BE85-DB70-4C0E-8E32-B66A122BB766}" srcOrd="0" destOrd="2" presId="urn:microsoft.com/office/officeart/2005/8/layout/hList6"/>
    <dgm:cxn modelId="{BE88E242-89AB-40BA-8FD2-B0923C781180}" srcId="{491F8126-C870-400A-842E-9FF435C9FB0B}" destId="{1E6F5C36-74F6-4CDF-B60F-F12A1C545F3A}" srcOrd="2" destOrd="0" parTransId="{1959C33A-06A4-4E8B-BA55-B26E6E9C0402}" sibTransId="{7B8503C1-878D-4E2F-A76E-0CB788DBA2E4}"/>
    <dgm:cxn modelId="{B1266365-F892-4A33-8C5A-1EB092700601}" type="presOf" srcId="{A92E6EC6-15B0-404B-9E39-2DBBC6B7DCF0}" destId="{72522B5E-7059-452E-868D-D8317DACF4CB}" srcOrd="0" destOrd="3" presId="urn:microsoft.com/office/officeart/2005/8/layout/hList6"/>
    <dgm:cxn modelId="{B3A0FD67-1B3C-4950-BCF2-650DCF923E3A}" srcId="{A3308289-C5B7-4532-9F84-7CE2DBEB3942}" destId="{5F021302-9929-4DAE-9BBB-5599C7944441}" srcOrd="1" destOrd="0" parTransId="{F344A707-9064-450D-8820-3C38E374FD1A}" sibTransId="{4FFF447A-A6FC-4249-9F10-36F078F4F6C7}"/>
    <dgm:cxn modelId="{E9092949-EA12-43F8-BCD0-54178A92B987}" type="presOf" srcId="{491F8126-C870-400A-842E-9FF435C9FB0B}" destId="{67B9B266-92F2-460F-BACA-B11C0F07EB88}" srcOrd="0" destOrd="0" presId="urn:microsoft.com/office/officeart/2005/8/layout/hList6"/>
    <dgm:cxn modelId="{19C2826A-9471-4626-A71C-5D213F4F19A5}" srcId="{491F8126-C870-400A-842E-9FF435C9FB0B}" destId="{CAC062B2-3030-4F35-9314-937599CF287C}" srcOrd="0" destOrd="0" parTransId="{694EB27F-8F92-4897-95B8-E7FB75E886E5}" sibTransId="{13654EBE-98AD-485B-B083-1204D55D74B5}"/>
    <dgm:cxn modelId="{C885756C-AB76-4462-96DC-A0BA0D23EF8A}" type="presOf" srcId="{1E6F5C36-74F6-4CDF-B60F-F12A1C545F3A}" destId="{67B9B266-92F2-460F-BACA-B11C0F07EB88}" srcOrd="0" destOrd="3" presId="urn:microsoft.com/office/officeart/2005/8/layout/hList6"/>
    <dgm:cxn modelId="{4EEC1773-BEEA-4B3E-A984-0F20987D4D2A}" type="presOf" srcId="{F92F4428-3AA0-48AD-B6A4-CA8BA4D621A3}" destId="{E467130E-106E-4080-A825-79DB97D8AC50}" srcOrd="0" destOrd="0" presId="urn:microsoft.com/office/officeart/2005/8/layout/hList6"/>
    <dgm:cxn modelId="{F7924856-DD5E-439A-AB24-DFD642EF8B87}" srcId="{F92F4428-3AA0-48AD-B6A4-CA8BA4D621A3}" destId="{A3308289-C5B7-4532-9F84-7CE2DBEB3942}" srcOrd="2" destOrd="0" parTransId="{16055DD3-8247-474B-A53B-B2188CEFFB41}" sibTransId="{CD065F2C-19ED-4E7C-801A-4410FCE8A176}"/>
    <dgm:cxn modelId="{2B6EFB5A-E869-4F81-ABCE-EAC70FC0869A}" type="presOf" srcId="{2A79A447-00AE-406C-970E-89F2BAA7C83B}" destId="{72522B5E-7059-452E-868D-D8317DACF4CB}" srcOrd="0" destOrd="2" presId="urn:microsoft.com/office/officeart/2005/8/layout/hList6"/>
    <dgm:cxn modelId="{54337797-A195-4EAE-BC8D-C314DFAA8FFE}" srcId="{3B6DB036-CEF0-4CC0-89FC-9268FD6CDD26}" destId="{94919261-8602-4B58-86CA-65E123640495}" srcOrd="0" destOrd="0" parTransId="{CC867CB4-1A7E-45F2-B5EC-59C013149D28}" sibTransId="{0FA3F398-9DEC-4A2D-A1F2-45E018816395}"/>
    <dgm:cxn modelId="{D748109A-DD36-48CF-B275-D3187CB2E5E3}" srcId="{491F8126-C870-400A-842E-9FF435C9FB0B}" destId="{6B6C8DB1-7413-426D-B5E0-6D361B54715D}" srcOrd="3" destOrd="0" parTransId="{C43D57E1-74E2-4CF9-8413-EA58F7C4FA44}" sibTransId="{766DC17B-3AD0-4563-88ED-F4F0CFC18507}"/>
    <dgm:cxn modelId="{43605B9B-997F-4134-99DE-2BC67E3ACD51}" type="presOf" srcId="{6B6C8DB1-7413-426D-B5E0-6D361B54715D}" destId="{67B9B266-92F2-460F-BACA-B11C0F07EB88}" srcOrd="0" destOrd="4" presId="urn:microsoft.com/office/officeart/2005/8/layout/hList6"/>
    <dgm:cxn modelId="{4FCF20A0-8F4F-4E19-8BA2-550A170E6B69}" type="presOf" srcId="{A3308289-C5B7-4532-9F84-7CE2DBEB3942}" destId="{23B6BE85-DB70-4C0E-8E32-B66A122BB766}" srcOrd="0" destOrd="0" presId="urn:microsoft.com/office/officeart/2005/8/layout/hList6"/>
    <dgm:cxn modelId="{5921CAC7-4484-4825-BD6D-DBAF2853E614}" srcId="{A3308289-C5B7-4532-9F84-7CE2DBEB3942}" destId="{71FAC234-EA58-43D8-99B2-1A5EFF98600F}" srcOrd="0" destOrd="0" parTransId="{1A684F06-FD88-48E9-A193-9DED88750A12}" sibTransId="{F82D3E5C-A1B8-427F-BF81-477639779DA9}"/>
    <dgm:cxn modelId="{C5A923DB-96EF-49C2-941B-E22C6849F15A}" srcId="{F92F4428-3AA0-48AD-B6A4-CA8BA4D621A3}" destId="{3B6DB036-CEF0-4CC0-89FC-9268FD6CDD26}" srcOrd="1" destOrd="0" parTransId="{049FB753-F5DE-49C1-A73A-EA05B841F0CB}" sibTransId="{CF4BC0F3-99B1-4842-9D0B-573F6AAF9CFA}"/>
    <dgm:cxn modelId="{4F8421E6-68CE-45A2-B6F8-F03EF28CC01C}" srcId="{A3308289-C5B7-4532-9F84-7CE2DBEB3942}" destId="{8235CD6B-0137-40C5-AB05-DC0A7FF0EB59}" srcOrd="2" destOrd="0" parTransId="{C13A88CA-C0A2-4896-8CA1-97912C10A8C0}" sibTransId="{1617EEF5-99F6-4984-8D34-370C9AF7D60A}"/>
    <dgm:cxn modelId="{61C98FF4-5834-42CE-81FC-1F774238B2B6}" type="presOf" srcId="{8235CD6B-0137-40C5-AB05-DC0A7FF0EB59}" destId="{23B6BE85-DB70-4C0E-8E32-B66A122BB766}" srcOrd="0" destOrd="3" presId="urn:microsoft.com/office/officeart/2005/8/layout/hList6"/>
    <dgm:cxn modelId="{D5C866F5-6A09-489E-99DB-012573E87CB7}" srcId="{3B6DB036-CEF0-4CC0-89FC-9268FD6CDD26}" destId="{A92E6EC6-15B0-404B-9E39-2DBBC6B7DCF0}" srcOrd="2" destOrd="0" parTransId="{988E82D9-E0E1-4A51-9EB1-BBFD7F871AC6}" sibTransId="{9EF2ACB5-4018-4446-B734-4E81F7B1D68F}"/>
    <dgm:cxn modelId="{125821DD-BF0C-4D80-9C45-9F0C4F8D0D4C}" type="presParOf" srcId="{E467130E-106E-4080-A825-79DB97D8AC50}" destId="{67B9B266-92F2-460F-BACA-B11C0F07EB88}" srcOrd="0" destOrd="0" presId="urn:microsoft.com/office/officeart/2005/8/layout/hList6"/>
    <dgm:cxn modelId="{8CF31D6A-90A6-43D4-88B5-19B45173625A}" type="presParOf" srcId="{E467130E-106E-4080-A825-79DB97D8AC50}" destId="{E3FFC67E-739A-4486-A801-2E22EE053DD1}" srcOrd="1" destOrd="0" presId="urn:microsoft.com/office/officeart/2005/8/layout/hList6"/>
    <dgm:cxn modelId="{D670BF3D-3E88-432E-B762-6AF733A49E5F}" type="presParOf" srcId="{E467130E-106E-4080-A825-79DB97D8AC50}" destId="{72522B5E-7059-452E-868D-D8317DACF4CB}" srcOrd="2" destOrd="0" presId="urn:microsoft.com/office/officeart/2005/8/layout/hList6"/>
    <dgm:cxn modelId="{86392082-1361-4FEB-A28A-9B7944A59F65}" type="presParOf" srcId="{E467130E-106E-4080-A825-79DB97D8AC50}" destId="{F9DFA389-353B-40D0-B9A7-18AB9217FC3D}" srcOrd="3" destOrd="0" presId="urn:microsoft.com/office/officeart/2005/8/layout/hList6"/>
    <dgm:cxn modelId="{6B5F055A-F60A-4A9F-8FE2-560EA93F3CFB}" type="presParOf" srcId="{E467130E-106E-4080-A825-79DB97D8AC50}" destId="{23B6BE85-DB70-4C0E-8E32-B66A122BB766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31C0F29-2768-466F-9269-5B3A5C24E1D7}" type="doc">
      <dgm:prSet loTypeId="urn:microsoft.com/office/officeart/2005/8/layout/hList1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608E569B-F5AA-4761-A136-1A2EA43AA094}">
      <dgm:prSet phldr="0"/>
      <dgm:spPr/>
      <dgm:t>
        <a:bodyPr/>
        <a:lstStyle/>
        <a:p>
          <a:pPr algn="l">
            <a:lnSpc>
              <a:spcPct val="100000"/>
            </a:lnSpc>
          </a:pPr>
          <a:r>
            <a:rPr lang="en-US" sz="2500">
              <a:latin typeface="Aptos Display"/>
              <a:ea typeface="+mn-ea"/>
              <a:cs typeface="+mn-cs"/>
            </a:rPr>
            <a:t>Progressive</a:t>
          </a:r>
        </a:p>
      </dgm:t>
    </dgm:pt>
    <dgm:pt modelId="{E56C77AD-6F86-4735-8E75-7A59FFE026A9}" type="parTrans" cxnId="{9E8E4E0E-0F45-42B3-8849-C286A2E63FAC}">
      <dgm:prSet/>
      <dgm:spPr/>
      <dgm:t>
        <a:bodyPr/>
        <a:lstStyle/>
        <a:p>
          <a:endParaRPr lang="en-US"/>
        </a:p>
      </dgm:t>
    </dgm:pt>
    <dgm:pt modelId="{781052A6-6A9D-4336-A8C0-2EE6FEF830E9}" type="sibTrans" cxnId="{9E8E4E0E-0F45-42B3-8849-C286A2E63FAC}">
      <dgm:prSet/>
      <dgm:spPr/>
      <dgm:t>
        <a:bodyPr/>
        <a:lstStyle/>
        <a:p>
          <a:endParaRPr lang="en-US"/>
        </a:p>
      </dgm:t>
    </dgm:pt>
    <dgm:pt modelId="{F62232C0-CCA3-4686-B851-8BB350EFE0BB}">
      <dgm:prSet phldr="0"/>
      <dgm:spPr/>
      <dgm:t>
        <a:bodyPr/>
        <a:lstStyle/>
        <a:p>
          <a:pPr algn="l">
            <a:lnSpc>
              <a:spcPct val="100000"/>
            </a:lnSpc>
          </a:pPr>
          <a:r>
            <a:rPr lang="en-US" sz="2500">
              <a:latin typeface="Aptos Display"/>
              <a:ea typeface="+mn-ea"/>
              <a:cs typeface="+mn-cs"/>
            </a:rPr>
            <a:t>Flat/Proportional</a:t>
          </a:r>
        </a:p>
      </dgm:t>
    </dgm:pt>
    <dgm:pt modelId="{6A30CCD2-CBC9-4826-8068-633DA80CAE1F}" type="parTrans" cxnId="{E49143C3-6A37-492B-9961-A0C1EE63EAF2}">
      <dgm:prSet/>
      <dgm:spPr/>
      <dgm:t>
        <a:bodyPr/>
        <a:lstStyle/>
        <a:p>
          <a:endParaRPr lang="en-US"/>
        </a:p>
      </dgm:t>
    </dgm:pt>
    <dgm:pt modelId="{E687FF4B-4F41-4782-9C49-741A46C24366}" type="sibTrans" cxnId="{E49143C3-6A37-492B-9961-A0C1EE63EAF2}">
      <dgm:prSet/>
      <dgm:spPr/>
      <dgm:t>
        <a:bodyPr/>
        <a:lstStyle/>
        <a:p>
          <a:endParaRPr lang="en-US"/>
        </a:p>
      </dgm:t>
    </dgm:pt>
    <dgm:pt modelId="{015AC66C-BAAE-4C2A-AE35-E1F903E2B635}">
      <dgm:prSet phldr="0"/>
      <dgm:spPr/>
      <dgm:t>
        <a:bodyPr/>
        <a:lstStyle/>
        <a:p>
          <a:pPr algn="l">
            <a:lnSpc>
              <a:spcPct val="100000"/>
            </a:lnSpc>
          </a:pPr>
          <a:r>
            <a:rPr lang="en-US" sz="2500">
              <a:latin typeface="Aptos Display"/>
              <a:ea typeface="+mn-ea"/>
              <a:cs typeface="+mn-cs"/>
            </a:rPr>
            <a:t>Regressive</a:t>
          </a:r>
        </a:p>
      </dgm:t>
    </dgm:pt>
    <dgm:pt modelId="{CC32599E-37B5-450C-A1E4-79BAE5FDCE95}" type="parTrans" cxnId="{04451EE9-C49F-485C-A7DA-27DE9058C858}">
      <dgm:prSet/>
      <dgm:spPr/>
    </dgm:pt>
    <dgm:pt modelId="{16A79D98-FD17-4D7A-8D10-12AC1D66CD49}" type="sibTrans" cxnId="{04451EE9-C49F-485C-A7DA-27DE9058C858}">
      <dgm:prSet/>
      <dgm:spPr/>
    </dgm:pt>
    <dgm:pt modelId="{D3570B00-5E0C-4C61-92E7-EF56F974836C}">
      <dgm:prSet phldr="0"/>
      <dgm:spPr/>
      <dgm:t>
        <a:bodyPr/>
        <a:lstStyle/>
        <a:p>
          <a:pPr algn="l" rtl="0">
            <a:lnSpc>
              <a:spcPct val="100000"/>
            </a:lnSpc>
          </a:pPr>
          <a:r>
            <a:rPr lang="en-US" sz="2100">
              <a:latin typeface="Aptos Display"/>
              <a:ea typeface="+mn-ea"/>
              <a:cs typeface="+mn-cs"/>
            </a:rPr>
            <a:t>The tax rate increases as a taxpayer's income increases</a:t>
          </a:r>
        </a:p>
      </dgm:t>
    </dgm:pt>
    <dgm:pt modelId="{D59B93CB-61A5-4A92-B298-80908F79B0EE}" type="parTrans" cxnId="{B0C2CB62-EA3F-4ADD-8F6C-DF896F8F3865}">
      <dgm:prSet/>
      <dgm:spPr/>
    </dgm:pt>
    <dgm:pt modelId="{10379E73-6239-4A13-A215-C575742E424E}" type="sibTrans" cxnId="{B0C2CB62-EA3F-4ADD-8F6C-DF896F8F3865}">
      <dgm:prSet/>
      <dgm:spPr/>
    </dgm:pt>
    <dgm:pt modelId="{3CD81461-3456-4782-8769-09C1C1D9A748}">
      <dgm:prSet phldr="0"/>
      <dgm:spPr/>
      <dgm:t>
        <a:bodyPr/>
        <a:lstStyle/>
        <a:p>
          <a:pPr algn="l" rtl="0">
            <a:lnSpc>
              <a:spcPct val="100000"/>
            </a:lnSpc>
          </a:pPr>
          <a:r>
            <a:rPr lang="en-US" sz="2100">
              <a:latin typeface="Aptos Display"/>
              <a:ea typeface="+mn-ea"/>
              <a:cs typeface="+mn-cs"/>
            </a:rPr>
            <a:t>Tax burden is highest on high-income earners</a:t>
          </a:r>
        </a:p>
      </dgm:t>
    </dgm:pt>
    <dgm:pt modelId="{0DF1627E-D41E-4B8E-A8BF-562E4C98D3AA}" type="parTrans" cxnId="{DEFF3FCB-935C-4F10-9B9D-0352D5D39887}">
      <dgm:prSet/>
      <dgm:spPr/>
    </dgm:pt>
    <dgm:pt modelId="{D6835A46-A1D8-4392-A7DF-E7A031912CC6}" type="sibTrans" cxnId="{DEFF3FCB-935C-4F10-9B9D-0352D5D39887}">
      <dgm:prSet/>
      <dgm:spPr/>
    </dgm:pt>
    <dgm:pt modelId="{CB49ACB9-A3BD-4676-AF40-D5A6EC097715}">
      <dgm:prSet phldr="0"/>
      <dgm:spPr/>
      <dgm:t>
        <a:bodyPr/>
        <a:lstStyle/>
        <a:p>
          <a:pPr algn="l" rtl="0">
            <a:lnSpc>
              <a:spcPct val="100000"/>
            </a:lnSpc>
          </a:pPr>
          <a:r>
            <a:rPr lang="en-US" sz="2100">
              <a:latin typeface="Aptos Display"/>
              <a:ea typeface="+mn-ea"/>
              <a:cs typeface="+mn-cs"/>
            </a:rPr>
            <a:t>Tax rate remains constant for all income levels</a:t>
          </a:r>
        </a:p>
      </dgm:t>
    </dgm:pt>
    <dgm:pt modelId="{440DDB24-C94C-4E58-A8E0-CE8AAD4E6FA4}" type="parTrans" cxnId="{FBA13C92-445A-4D40-8742-4B9BD9629ADE}">
      <dgm:prSet/>
      <dgm:spPr/>
    </dgm:pt>
    <dgm:pt modelId="{F2E3C73B-3F22-4D39-AD90-15DFE8564907}" type="sibTrans" cxnId="{FBA13C92-445A-4D40-8742-4B9BD9629ADE}">
      <dgm:prSet/>
      <dgm:spPr/>
    </dgm:pt>
    <dgm:pt modelId="{F0CCACA4-A1ED-4480-A55E-71BBC3AA03F1}">
      <dgm:prSet phldr="0"/>
      <dgm:spPr/>
      <dgm:t>
        <a:bodyPr/>
        <a:lstStyle/>
        <a:p>
          <a:pPr algn="l" rtl="0">
            <a:lnSpc>
              <a:spcPct val="100000"/>
            </a:lnSpc>
          </a:pPr>
          <a:r>
            <a:rPr lang="en-US" sz="2100">
              <a:latin typeface="Aptos Display"/>
              <a:ea typeface="+mn-ea"/>
              <a:cs typeface="+mn-cs"/>
            </a:rPr>
            <a:t>The tax rate decreases as a taxpayer's income increases</a:t>
          </a:r>
        </a:p>
      </dgm:t>
    </dgm:pt>
    <dgm:pt modelId="{698745A3-93E5-42F6-A6F1-10E9C30D67AA}" type="parTrans" cxnId="{62FB27C0-C801-421D-8D9C-EA58A4B574AF}">
      <dgm:prSet/>
      <dgm:spPr/>
    </dgm:pt>
    <dgm:pt modelId="{6B4ADCE8-B3B9-4BAD-AD43-4D80FFD0B637}" type="sibTrans" cxnId="{62FB27C0-C801-421D-8D9C-EA58A4B574AF}">
      <dgm:prSet/>
      <dgm:spPr/>
    </dgm:pt>
    <dgm:pt modelId="{EC407B46-E5FA-4836-B652-22DAA3A942F4}">
      <dgm:prSet phldr="0"/>
      <dgm:spPr/>
      <dgm:t>
        <a:bodyPr/>
        <a:lstStyle/>
        <a:p>
          <a:pPr algn="l" rtl="0">
            <a:lnSpc>
              <a:spcPct val="100000"/>
            </a:lnSpc>
          </a:pPr>
          <a:r>
            <a:rPr lang="en-US" sz="2100">
              <a:latin typeface="Aptos Display"/>
              <a:ea typeface="+mn-ea"/>
              <a:cs typeface="+mn-cs"/>
            </a:rPr>
            <a:t>Tax burden is highest on low-income earners</a:t>
          </a:r>
        </a:p>
      </dgm:t>
    </dgm:pt>
    <dgm:pt modelId="{BE037F99-491B-4ED0-A445-0121A6271FA9}" type="parTrans" cxnId="{0ADDD2BC-63A1-49E4-804A-CBD6A1951E1B}">
      <dgm:prSet/>
      <dgm:spPr/>
    </dgm:pt>
    <dgm:pt modelId="{08EBB3AE-DBDA-4226-89C5-1B9E6AC3470A}" type="sibTrans" cxnId="{0ADDD2BC-63A1-49E4-804A-CBD6A1951E1B}">
      <dgm:prSet/>
      <dgm:spPr/>
    </dgm:pt>
    <dgm:pt modelId="{0A0D9E9F-3087-413E-A7C4-A19E20B77FD6}" type="pres">
      <dgm:prSet presAssocID="{431C0F29-2768-466F-9269-5B3A5C24E1D7}" presName="Name0" presStyleCnt="0">
        <dgm:presLayoutVars>
          <dgm:dir/>
          <dgm:animLvl val="lvl"/>
          <dgm:resizeHandles val="exact"/>
        </dgm:presLayoutVars>
      </dgm:prSet>
      <dgm:spPr/>
    </dgm:pt>
    <dgm:pt modelId="{7715BC60-6756-453E-B3D6-E9CB86555CE5}" type="pres">
      <dgm:prSet presAssocID="{608E569B-F5AA-4761-A136-1A2EA43AA094}" presName="composite" presStyleCnt="0"/>
      <dgm:spPr/>
    </dgm:pt>
    <dgm:pt modelId="{FC648252-BAD1-416A-B458-C6795F0F760F}" type="pres">
      <dgm:prSet presAssocID="{608E569B-F5AA-4761-A136-1A2EA43AA094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</dgm:pt>
    <dgm:pt modelId="{E401865E-0430-4A03-BE93-480F58C841F3}" type="pres">
      <dgm:prSet presAssocID="{608E569B-F5AA-4761-A136-1A2EA43AA094}" presName="desTx" presStyleLbl="alignAccFollowNode1" presStyleIdx="0" presStyleCnt="3">
        <dgm:presLayoutVars>
          <dgm:bulletEnabled val="1"/>
        </dgm:presLayoutVars>
      </dgm:prSet>
      <dgm:spPr/>
    </dgm:pt>
    <dgm:pt modelId="{CB396D80-1B21-4F50-923C-D5235E2F0DF4}" type="pres">
      <dgm:prSet presAssocID="{781052A6-6A9D-4336-A8C0-2EE6FEF830E9}" presName="space" presStyleCnt="0"/>
      <dgm:spPr/>
    </dgm:pt>
    <dgm:pt modelId="{4DCC084B-2C6E-4068-816D-3515FEEF1F58}" type="pres">
      <dgm:prSet presAssocID="{F62232C0-CCA3-4686-B851-8BB350EFE0BB}" presName="composite" presStyleCnt="0"/>
      <dgm:spPr/>
    </dgm:pt>
    <dgm:pt modelId="{59BC3D25-5273-4BDC-9245-DB1ED6C57225}" type="pres">
      <dgm:prSet presAssocID="{F62232C0-CCA3-4686-B851-8BB350EFE0BB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57116BD2-40FC-497D-921A-F0A6926A7840}" type="pres">
      <dgm:prSet presAssocID="{F62232C0-CCA3-4686-B851-8BB350EFE0BB}" presName="desTx" presStyleLbl="alignAccFollowNode1" presStyleIdx="1" presStyleCnt="3">
        <dgm:presLayoutVars>
          <dgm:bulletEnabled val="1"/>
        </dgm:presLayoutVars>
      </dgm:prSet>
      <dgm:spPr/>
    </dgm:pt>
    <dgm:pt modelId="{B3EC39FF-C989-4359-80C1-F0E7B082DC3F}" type="pres">
      <dgm:prSet presAssocID="{E687FF4B-4F41-4782-9C49-741A46C24366}" presName="space" presStyleCnt="0"/>
      <dgm:spPr/>
    </dgm:pt>
    <dgm:pt modelId="{9818E0DA-B5EF-4446-BD2D-DB5A6F85B71D}" type="pres">
      <dgm:prSet presAssocID="{015AC66C-BAAE-4C2A-AE35-E1F903E2B635}" presName="composite" presStyleCnt="0"/>
      <dgm:spPr/>
    </dgm:pt>
    <dgm:pt modelId="{58E68B9E-F794-4F98-B4D6-FE9A530DA803}" type="pres">
      <dgm:prSet presAssocID="{015AC66C-BAAE-4C2A-AE35-E1F903E2B635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5AD3FF2B-B389-4128-A410-B07A462F0AFE}" type="pres">
      <dgm:prSet presAssocID="{015AC66C-BAAE-4C2A-AE35-E1F903E2B635}" presName="desTx" presStyleLbl="alignAccFollowNode1" presStyleIdx="2" presStyleCnt="3">
        <dgm:presLayoutVars>
          <dgm:bulletEnabled val="1"/>
        </dgm:presLayoutVars>
      </dgm:prSet>
      <dgm:spPr/>
    </dgm:pt>
  </dgm:ptLst>
  <dgm:cxnLst>
    <dgm:cxn modelId="{9E8E4E0E-0F45-42B3-8849-C286A2E63FAC}" srcId="{431C0F29-2768-466F-9269-5B3A5C24E1D7}" destId="{608E569B-F5AA-4761-A136-1A2EA43AA094}" srcOrd="0" destOrd="0" parTransId="{E56C77AD-6F86-4735-8E75-7A59FFE026A9}" sibTransId="{781052A6-6A9D-4336-A8C0-2EE6FEF830E9}"/>
    <dgm:cxn modelId="{3BA0A11E-E8C2-474C-9E76-2A2DC027FD92}" type="presOf" srcId="{3CD81461-3456-4782-8769-09C1C1D9A748}" destId="{E401865E-0430-4A03-BE93-480F58C841F3}" srcOrd="0" destOrd="1" presId="urn:microsoft.com/office/officeart/2005/8/layout/hList1"/>
    <dgm:cxn modelId="{21B0E62D-8248-40EA-82B8-2DF051FAD4D7}" type="presOf" srcId="{431C0F29-2768-466F-9269-5B3A5C24E1D7}" destId="{0A0D9E9F-3087-413E-A7C4-A19E20B77FD6}" srcOrd="0" destOrd="0" presId="urn:microsoft.com/office/officeart/2005/8/layout/hList1"/>
    <dgm:cxn modelId="{78A26934-D3F4-4544-9D7A-5446AA72CC82}" type="presOf" srcId="{608E569B-F5AA-4761-A136-1A2EA43AA094}" destId="{FC648252-BAD1-416A-B458-C6795F0F760F}" srcOrd="0" destOrd="0" presId="urn:microsoft.com/office/officeart/2005/8/layout/hList1"/>
    <dgm:cxn modelId="{30710E60-B846-4CFA-B79C-A50A1994284A}" type="presOf" srcId="{CB49ACB9-A3BD-4676-AF40-D5A6EC097715}" destId="{57116BD2-40FC-497D-921A-F0A6926A7840}" srcOrd="0" destOrd="0" presId="urn:microsoft.com/office/officeart/2005/8/layout/hList1"/>
    <dgm:cxn modelId="{B0C2CB62-EA3F-4ADD-8F6C-DF896F8F3865}" srcId="{608E569B-F5AA-4761-A136-1A2EA43AA094}" destId="{D3570B00-5E0C-4C61-92E7-EF56F974836C}" srcOrd="0" destOrd="0" parTransId="{D59B93CB-61A5-4A92-B298-80908F79B0EE}" sibTransId="{10379E73-6239-4A13-A215-C575742E424E}"/>
    <dgm:cxn modelId="{7137A052-78C8-4000-9481-DD60B9FFB7F6}" type="presOf" srcId="{015AC66C-BAAE-4C2A-AE35-E1F903E2B635}" destId="{58E68B9E-F794-4F98-B4D6-FE9A530DA803}" srcOrd="0" destOrd="0" presId="urn:microsoft.com/office/officeart/2005/8/layout/hList1"/>
    <dgm:cxn modelId="{FBA13C92-445A-4D40-8742-4B9BD9629ADE}" srcId="{F62232C0-CCA3-4686-B851-8BB350EFE0BB}" destId="{CB49ACB9-A3BD-4676-AF40-D5A6EC097715}" srcOrd="0" destOrd="0" parTransId="{440DDB24-C94C-4E58-A8E0-CE8AAD4E6FA4}" sibTransId="{F2E3C73B-3F22-4D39-AD90-15DFE8564907}"/>
    <dgm:cxn modelId="{8C68DBA5-D948-4612-84C7-D1B1C44E15FD}" type="presOf" srcId="{EC407B46-E5FA-4836-B652-22DAA3A942F4}" destId="{5AD3FF2B-B389-4128-A410-B07A462F0AFE}" srcOrd="0" destOrd="1" presId="urn:microsoft.com/office/officeart/2005/8/layout/hList1"/>
    <dgm:cxn modelId="{EEC79DAE-4C0E-4644-A7D5-A8C7B274F872}" type="presOf" srcId="{F0CCACA4-A1ED-4480-A55E-71BBC3AA03F1}" destId="{5AD3FF2B-B389-4128-A410-B07A462F0AFE}" srcOrd="0" destOrd="0" presId="urn:microsoft.com/office/officeart/2005/8/layout/hList1"/>
    <dgm:cxn modelId="{0ADDD2BC-63A1-49E4-804A-CBD6A1951E1B}" srcId="{015AC66C-BAAE-4C2A-AE35-E1F903E2B635}" destId="{EC407B46-E5FA-4836-B652-22DAA3A942F4}" srcOrd="1" destOrd="0" parTransId="{BE037F99-491B-4ED0-A445-0121A6271FA9}" sibTransId="{08EBB3AE-DBDA-4226-89C5-1B9E6AC3470A}"/>
    <dgm:cxn modelId="{62FB27C0-C801-421D-8D9C-EA58A4B574AF}" srcId="{015AC66C-BAAE-4C2A-AE35-E1F903E2B635}" destId="{F0CCACA4-A1ED-4480-A55E-71BBC3AA03F1}" srcOrd="0" destOrd="0" parTransId="{698745A3-93E5-42F6-A6F1-10E9C30D67AA}" sibTransId="{6B4ADCE8-B3B9-4BAD-AD43-4D80FFD0B637}"/>
    <dgm:cxn modelId="{E49143C3-6A37-492B-9961-A0C1EE63EAF2}" srcId="{431C0F29-2768-466F-9269-5B3A5C24E1D7}" destId="{F62232C0-CCA3-4686-B851-8BB350EFE0BB}" srcOrd="1" destOrd="0" parTransId="{6A30CCD2-CBC9-4826-8068-633DA80CAE1F}" sibTransId="{E687FF4B-4F41-4782-9C49-741A46C24366}"/>
    <dgm:cxn modelId="{DEFF3FCB-935C-4F10-9B9D-0352D5D39887}" srcId="{608E569B-F5AA-4761-A136-1A2EA43AA094}" destId="{3CD81461-3456-4782-8769-09C1C1D9A748}" srcOrd="1" destOrd="0" parTransId="{0DF1627E-D41E-4B8E-A8BF-562E4C98D3AA}" sibTransId="{D6835A46-A1D8-4392-A7DF-E7A031912CC6}"/>
    <dgm:cxn modelId="{C83564D5-DF79-4A7C-BC20-98B0F64C1169}" type="presOf" srcId="{F62232C0-CCA3-4686-B851-8BB350EFE0BB}" destId="{59BC3D25-5273-4BDC-9245-DB1ED6C57225}" srcOrd="0" destOrd="0" presId="urn:microsoft.com/office/officeart/2005/8/layout/hList1"/>
    <dgm:cxn modelId="{8B8B0FDB-EF67-4616-A83F-018DC24C820F}" type="presOf" srcId="{D3570B00-5E0C-4C61-92E7-EF56F974836C}" destId="{E401865E-0430-4A03-BE93-480F58C841F3}" srcOrd="0" destOrd="0" presId="urn:microsoft.com/office/officeart/2005/8/layout/hList1"/>
    <dgm:cxn modelId="{04451EE9-C49F-485C-A7DA-27DE9058C858}" srcId="{431C0F29-2768-466F-9269-5B3A5C24E1D7}" destId="{015AC66C-BAAE-4C2A-AE35-E1F903E2B635}" srcOrd="2" destOrd="0" parTransId="{CC32599E-37B5-450C-A1E4-79BAE5FDCE95}" sibTransId="{16A79D98-FD17-4D7A-8D10-12AC1D66CD49}"/>
    <dgm:cxn modelId="{C81EAB8A-9AEB-485E-A351-84E7FF5779FB}" type="presParOf" srcId="{0A0D9E9F-3087-413E-A7C4-A19E20B77FD6}" destId="{7715BC60-6756-453E-B3D6-E9CB86555CE5}" srcOrd="0" destOrd="0" presId="urn:microsoft.com/office/officeart/2005/8/layout/hList1"/>
    <dgm:cxn modelId="{19DF7746-E4E9-4096-B002-3B483B0B2BB1}" type="presParOf" srcId="{7715BC60-6756-453E-B3D6-E9CB86555CE5}" destId="{FC648252-BAD1-416A-B458-C6795F0F760F}" srcOrd="0" destOrd="0" presId="urn:microsoft.com/office/officeart/2005/8/layout/hList1"/>
    <dgm:cxn modelId="{0773F925-0A55-4AA5-B158-B9CD6FA3D5EC}" type="presParOf" srcId="{7715BC60-6756-453E-B3D6-E9CB86555CE5}" destId="{E401865E-0430-4A03-BE93-480F58C841F3}" srcOrd="1" destOrd="0" presId="urn:microsoft.com/office/officeart/2005/8/layout/hList1"/>
    <dgm:cxn modelId="{D6EE251F-B53E-4B7A-B2BF-F973C962B2A6}" type="presParOf" srcId="{0A0D9E9F-3087-413E-A7C4-A19E20B77FD6}" destId="{CB396D80-1B21-4F50-923C-D5235E2F0DF4}" srcOrd="1" destOrd="0" presId="urn:microsoft.com/office/officeart/2005/8/layout/hList1"/>
    <dgm:cxn modelId="{326D7E0D-EAE8-41CE-9CCC-51AC68E461D0}" type="presParOf" srcId="{0A0D9E9F-3087-413E-A7C4-A19E20B77FD6}" destId="{4DCC084B-2C6E-4068-816D-3515FEEF1F58}" srcOrd="2" destOrd="0" presId="urn:microsoft.com/office/officeart/2005/8/layout/hList1"/>
    <dgm:cxn modelId="{CCF60A2D-54B3-4A07-92F8-1BD81F7AE13C}" type="presParOf" srcId="{4DCC084B-2C6E-4068-816D-3515FEEF1F58}" destId="{59BC3D25-5273-4BDC-9245-DB1ED6C57225}" srcOrd="0" destOrd="0" presId="urn:microsoft.com/office/officeart/2005/8/layout/hList1"/>
    <dgm:cxn modelId="{82C5AA8C-C751-4D54-ACFC-D7C20FDF9CA6}" type="presParOf" srcId="{4DCC084B-2C6E-4068-816D-3515FEEF1F58}" destId="{57116BD2-40FC-497D-921A-F0A6926A7840}" srcOrd="1" destOrd="0" presId="urn:microsoft.com/office/officeart/2005/8/layout/hList1"/>
    <dgm:cxn modelId="{D215F1D2-9026-4CD0-BF81-A50255419E86}" type="presParOf" srcId="{0A0D9E9F-3087-413E-A7C4-A19E20B77FD6}" destId="{B3EC39FF-C989-4359-80C1-F0E7B082DC3F}" srcOrd="3" destOrd="0" presId="urn:microsoft.com/office/officeart/2005/8/layout/hList1"/>
    <dgm:cxn modelId="{D64595D9-0D10-454C-9AC2-872EA6976F27}" type="presParOf" srcId="{0A0D9E9F-3087-413E-A7C4-A19E20B77FD6}" destId="{9818E0DA-B5EF-4446-BD2D-DB5A6F85B71D}" srcOrd="4" destOrd="0" presId="urn:microsoft.com/office/officeart/2005/8/layout/hList1"/>
    <dgm:cxn modelId="{9CF01496-5518-4458-A854-EC2B981E1DF2}" type="presParOf" srcId="{9818E0DA-B5EF-4446-BD2D-DB5A6F85B71D}" destId="{58E68B9E-F794-4F98-B4D6-FE9A530DA803}" srcOrd="0" destOrd="0" presId="urn:microsoft.com/office/officeart/2005/8/layout/hList1"/>
    <dgm:cxn modelId="{2227957F-83DC-47C9-83FD-F59397A565B5}" type="presParOf" srcId="{9818E0DA-B5EF-4446-BD2D-DB5A6F85B71D}" destId="{5AD3FF2B-B389-4128-A410-B07A462F0AF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31C0F29-2768-466F-9269-5B3A5C24E1D7}" type="doc">
      <dgm:prSet loTypeId="urn:microsoft.com/office/officeart/2005/8/layout/default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608E569B-F5AA-4761-A136-1A2EA43AA094}">
      <dgm:prSet phldr="0"/>
      <dgm:spPr/>
      <dgm:t>
        <a:bodyPr/>
        <a:lstStyle/>
        <a:p>
          <a:pPr algn="l">
            <a:lnSpc>
              <a:spcPct val="100000"/>
            </a:lnSpc>
          </a:pPr>
          <a:r>
            <a:rPr lang="en-US" sz="2500">
              <a:latin typeface="Aptos Display"/>
              <a:ea typeface="+mn-ea"/>
              <a:cs typeface="+mn-cs"/>
            </a:rPr>
            <a:t>Individual </a:t>
          </a:r>
        </a:p>
      </dgm:t>
    </dgm:pt>
    <dgm:pt modelId="{E56C77AD-6F86-4735-8E75-7A59FFE026A9}" type="parTrans" cxnId="{9E8E4E0E-0F45-42B3-8849-C286A2E63FAC}">
      <dgm:prSet/>
      <dgm:spPr/>
      <dgm:t>
        <a:bodyPr/>
        <a:lstStyle/>
        <a:p>
          <a:endParaRPr lang="en-US"/>
        </a:p>
      </dgm:t>
    </dgm:pt>
    <dgm:pt modelId="{781052A6-6A9D-4336-A8C0-2EE6FEF830E9}" type="sibTrans" cxnId="{9E8E4E0E-0F45-42B3-8849-C286A2E63FAC}">
      <dgm:prSet/>
      <dgm:spPr/>
      <dgm:t>
        <a:bodyPr/>
        <a:lstStyle/>
        <a:p>
          <a:endParaRPr lang="en-US"/>
        </a:p>
      </dgm:t>
    </dgm:pt>
    <dgm:pt modelId="{F62232C0-CCA3-4686-B851-8BB350EFE0BB}">
      <dgm:prSet phldr="0"/>
      <dgm:spPr/>
      <dgm:t>
        <a:bodyPr/>
        <a:lstStyle/>
        <a:p>
          <a:pPr algn="l" rtl="0">
            <a:lnSpc>
              <a:spcPct val="100000"/>
            </a:lnSpc>
          </a:pPr>
          <a:r>
            <a:rPr lang="en-US" sz="2500">
              <a:latin typeface="Aptos Display"/>
              <a:ea typeface="+mn-ea"/>
              <a:cs typeface="+mn-cs"/>
            </a:rPr>
            <a:t>Sole Proprietorship</a:t>
          </a:r>
        </a:p>
      </dgm:t>
    </dgm:pt>
    <dgm:pt modelId="{6A30CCD2-CBC9-4826-8068-633DA80CAE1F}" type="parTrans" cxnId="{E49143C3-6A37-492B-9961-A0C1EE63EAF2}">
      <dgm:prSet/>
      <dgm:spPr/>
      <dgm:t>
        <a:bodyPr/>
        <a:lstStyle/>
        <a:p>
          <a:endParaRPr lang="en-US"/>
        </a:p>
      </dgm:t>
    </dgm:pt>
    <dgm:pt modelId="{E687FF4B-4F41-4782-9C49-741A46C24366}" type="sibTrans" cxnId="{E49143C3-6A37-492B-9961-A0C1EE63EAF2}">
      <dgm:prSet/>
      <dgm:spPr/>
      <dgm:t>
        <a:bodyPr/>
        <a:lstStyle/>
        <a:p>
          <a:endParaRPr lang="en-US"/>
        </a:p>
      </dgm:t>
    </dgm:pt>
    <dgm:pt modelId="{015AC66C-BAAE-4C2A-AE35-E1F903E2B635}">
      <dgm:prSet phldr="0"/>
      <dgm:spPr/>
      <dgm:t>
        <a:bodyPr/>
        <a:lstStyle/>
        <a:p>
          <a:pPr algn="l">
            <a:lnSpc>
              <a:spcPct val="100000"/>
            </a:lnSpc>
          </a:pPr>
          <a:r>
            <a:rPr lang="en-US" sz="2500">
              <a:latin typeface="Aptos Display"/>
              <a:ea typeface="+mn-ea"/>
              <a:cs typeface="+mn-cs"/>
            </a:rPr>
            <a:t>C-Corporation</a:t>
          </a:r>
        </a:p>
      </dgm:t>
    </dgm:pt>
    <dgm:pt modelId="{CC32599E-37B5-450C-A1E4-79BAE5FDCE95}" type="parTrans" cxnId="{04451EE9-C49F-485C-A7DA-27DE9058C858}">
      <dgm:prSet/>
      <dgm:spPr/>
    </dgm:pt>
    <dgm:pt modelId="{16A79D98-FD17-4D7A-8D10-12AC1D66CD49}" type="sibTrans" cxnId="{04451EE9-C49F-485C-A7DA-27DE9058C858}">
      <dgm:prSet/>
      <dgm:spPr/>
    </dgm:pt>
    <dgm:pt modelId="{0C430804-D098-44A9-8D7D-63EDA6A6432D}">
      <dgm:prSet phldr="0"/>
      <dgm:spPr/>
      <dgm:t>
        <a:bodyPr/>
        <a:lstStyle/>
        <a:p>
          <a:pPr algn="l">
            <a:lnSpc>
              <a:spcPct val="100000"/>
            </a:lnSpc>
          </a:pPr>
          <a:r>
            <a:rPr lang="en-US" sz="2500">
              <a:latin typeface="Aptos Display"/>
              <a:ea typeface="+mn-ea"/>
              <a:cs typeface="+mn-cs"/>
            </a:rPr>
            <a:t>S-Corporation</a:t>
          </a:r>
        </a:p>
      </dgm:t>
    </dgm:pt>
    <dgm:pt modelId="{42754748-1E84-4486-863E-F42D0FCCD50E}" type="parTrans" cxnId="{F251323C-87AE-41B8-AF9D-A4E6496FF5CF}">
      <dgm:prSet/>
      <dgm:spPr/>
    </dgm:pt>
    <dgm:pt modelId="{C63E9460-FF46-42B4-9851-B9D137F96A24}" type="sibTrans" cxnId="{F251323C-87AE-41B8-AF9D-A4E6496FF5CF}">
      <dgm:prSet/>
      <dgm:spPr/>
    </dgm:pt>
    <dgm:pt modelId="{D4BF0064-1048-4D98-97C9-1032E3A3C936}">
      <dgm:prSet phldr="0"/>
      <dgm:spPr/>
      <dgm:t>
        <a:bodyPr/>
        <a:lstStyle/>
        <a:p>
          <a:pPr algn="l" rtl="0">
            <a:lnSpc>
              <a:spcPct val="100000"/>
            </a:lnSpc>
          </a:pPr>
          <a:r>
            <a:rPr lang="en-US" sz="2500">
              <a:latin typeface="Aptos Display"/>
              <a:ea typeface="+mn-ea"/>
              <a:cs typeface="+mn-cs"/>
            </a:rPr>
            <a:t>Partnership</a:t>
          </a:r>
        </a:p>
      </dgm:t>
    </dgm:pt>
    <dgm:pt modelId="{0161006D-F1BA-4EAA-A18E-E623A51E59FC}" type="parTrans" cxnId="{2A68CA67-2FDB-4378-B9B8-80F9AF1DD77A}">
      <dgm:prSet/>
      <dgm:spPr/>
    </dgm:pt>
    <dgm:pt modelId="{08DA7D50-B8AF-4376-99CD-FE11BE185E38}" type="sibTrans" cxnId="{2A68CA67-2FDB-4378-B9B8-80F9AF1DD77A}">
      <dgm:prSet/>
      <dgm:spPr/>
    </dgm:pt>
    <dgm:pt modelId="{37EBD359-CD19-4587-928B-844953F979F1}">
      <dgm:prSet phldr="0"/>
      <dgm:spPr/>
      <dgm:t>
        <a:bodyPr/>
        <a:lstStyle/>
        <a:p>
          <a:pPr algn="l" rtl="0">
            <a:lnSpc>
              <a:spcPct val="100000"/>
            </a:lnSpc>
          </a:pPr>
          <a:r>
            <a:rPr lang="en-US" sz="2500">
              <a:latin typeface="Aptos Display"/>
              <a:ea typeface="+mn-ea"/>
              <a:cs typeface="+mn-cs"/>
            </a:rPr>
            <a:t>Limited Liability Company (LLC)</a:t>
          </a:r>
        </a:p>
      </dgm:t>
    </dgm:pt>
    <dgm:pt modelId="{97DF421F-4086-4289-9580-E634E69BB3C9}" type="parTrans" cxnId="{6E53444F-853A-4DD7-AA69-DB62D68E2A73}">
      <dgm:prSet/>
      <dgm:spPr/>
    </dgm:pt>
    <dgm:pt modelId="{AED32717-FB9A-43F3-98E4-880F6D1BBD96}" type="sibTrans" cxnId="{6E53444F-853A-4DD7-AA69-DB62D68E2A73}">
      <dgm:prSet/>
      <dgm:spPr/>
    </dgm:pt>
    <dgm:pt modelId="{FDC8E9B1-5877-4E82-B0A8-2E5D92556B15}" type="pres">
      <dgm:prSet presAssocID="{431C0F29-2768-466F-9269-5B3A5C24E1D7}" presName="diagram" presStyleCnt="0">
        <dgm:presLayoutVars>
          <dgm:dir/>
          <dgm:resizeHandles val="exact"/>
        </dgm:presLayoutVars>
      </dgm:prSet>
      <dgm:spPr/>
    </dgm:pt>
    <dgm:pt modelId="{072604D1-075C-44DF-9F3D-E9207F62689F}" type="pres">
      <dgm:prSet presAssocID="{608E569B-F5AA-4761-A136-1A2EA43AA094}" presName="node" presStyleLbl="node1" presStyleIdx="0" presStyleCnt="6">
        <dgm:presLayoutVars>
          <dgm:bulletEnabled val="1"/>
        </dgm:presLayoutVars>
      </dgm:prSet>
      <dgm:spPr/>
    </dgm:pt>
    <dgm:pt modelId="{EEDE2B58-5F15-44CA-99AA-DEBEA3477CD8}" type="pres">
      <dgm:prSet presAssocID="{781052A6-6A9D-4336-A8C0-2EE6FEF830E9}" presName="sibTrans" presStyleCnt="0"/>
      <dgm:spPr/>
    </dgm:pt>
    <dgm:pt modelId="{E6E27576-974B-4B92-8296-492FDD3961B7}" type="pres">
      <dgm:prSet presAssocID="{F62232C0-CCA3-4686-B851-8BB350EFE0BB}" presName="node" presStyleLbl="node1" presStyleIdx="1" presStyleCnt="6">
        <dgm:presLayoutVars>
          <dgm:bulletEnabled val="1"/>
        </dgm:presLayoutVars>
      </dgm:prSet>
      <dgm:spPr/>
    </dgm:pt>
    <dgm:pt modelId="{01F03179-51B3-49C0-AAC9-9C514CC822A6}" type="pres">
      <dgm:prSet presAssocID="{E687FF4B-4F41-4782-9C49-741A46C24366}" presName="sibTrans" presStyleCnt="0"/>
      <dgm:spPr/>
    </dgm:pt>
    <dgm:pt modelId="{52149EC6-E9F3-4824-B895-C918F7BA14E0}" type="pres">
      <dgm:prSet presAssocID="{37EBD359-CD19-4587-928B-844953F979F1}" presName="node" presStyleLbl="node1" presStyleIdx="2" presStyleCnt="6">
        <dgm:presLayoutVars>
          <dgm:bulletEnabled val="1"/>
        </dgm:presLayoutVars>
      </dgm:prSet>
      <dgm:spPr/>
    </dgm:pt>
    <dgm:pt modelId="{B616B0D7-0A8D-4FAD-B76B-9B4BB3DBA217}" type="pres">
      <dgm:prSet presAssocID="{AED32717-FB9A-43F3-98E4-880F6D1BBD96}" presName="sibTrans" presStyleCnt="0"/>
      <dgm:spPr/>
    </dgm:pt>
    <dgm:pt modelId="{8087184D-C8F4-43D0-8638-3BE299A071C3}" type="pres">
      <dgm:prSet presAssocID="{D4BF0064-1048-4D98-97C9-1032E3A3C936}" presName="node" presStyleLbl="node1" presStyleIdx="3" presStyleCnt="6">
        <dgm:presLayoutVars>
          <dgm:bulletEnabled val="1"/>
        </dgm:presLayoutVars>
      </dgm:prSet>
      <dgm:spPr/>
    </dgm:pt>
    <dgm:pt modelId="{6EAD8855-9A2B-46D9-A8A3-9D1F5A21D47D}" type="pres">
      <dgm:prSet presAssocID="{08DA7D50-B8AF-4376-99CD-FE11BE185E38}" presName="sibTrans" presStyleCnt="0"/>
      <dgm:spPr/>
    </dgm:pt>
    <dgm:pt modelId="{4A8FC7D5-FD57-4819-87C6-B9C5EF5B945E}" type="pres">
      <dgm:prSet presAssocID="{0C430804-D098-44A9-8D7D-63EDA6A6432D}" presName="node" presStyleLbl="node1" presStyleIdx="4" presStyleCnt="6">
        <dgm:presLayoutVars>
          <dgm:bulletEnabled val="1"/>
        </dgm:presLayoutVars>
      </dgm:prSet>
      <dgm:spPr/>
    </dgm:pt>
    <dgm:pt modelId="{226AC403-7981-4DA1-AB0E-ACDD5D6A7234}" type="pres">
      <dgm:prSet presAssocID="{C63E9460-FF46-42B4-9851-B9D137F96A24}" presName="sibTrans" presStyleCnt="0"/>
      <dgm:spPr/>
    </dgm:pt>
    <dgm:pt modelId="{C9520E17-D5E0-442C-ADDE-3C7FF9CBC3AD}" type="pres">
      <dgm:prSet presAssocID="{015AC66C-BAAE-4C2A-AE35-E1F903E2B635}" presName="node" presStyleLbl="node1" presStyleIdx="5" presStyleCnt="6">
        <dgm:presLayoutVars>
          <dgm:bulletEnabled val="1"/>
        </dgm:presLayoutVars>
      </dgm:prSet>
      <dgm:spPr/>
    </dgm:pt>
  </dgm:ptLst>
  <dgm:cxnLst>
    <dgm:cxn modelId="{9E8E4E0E-0F45-42B3-8849-C286A2E63FAC}" srcId="{431C0F29-2768-466F-9269-5B3A5C24E1D7}" destId="{608E569B-F5AA-4761-A136-1A2EA43AA094}" srcOrd="0" destOrd="0" parTransId="{E56C77AD-6F86-4735-8E75-7A59FFE026A9}" sibTransId="{781052A6-6A9D-4336-A8C0-2EE6FEF830E9}"/>
    <dgm:cxn modelId="{F251323C-87AE-41B8-AF9D-A4E6496FF5CF}" srcId="{431C0F29-2768-466F-9269-5B3A5C24E1D7}" destId="{0C430804-D098-44A9-8D7D-63EDA6A6432D}" srcOrd="4" destOrd="0" parTransId="{42754748-1E84-4486-863E-F42D0FCCD50E}" sibTransId="{C63E9460-FF46-42B4-9851-B9D137F96A24}"/>
    <dgm:cxn modelId="{2A68CA67-2FDB-4378-B9B8-80F9AF1DD77A}" srcId="{431C0F29-2768-466F-9269-5B3A5C24E1D7}" destId="{D4BF0064-1048-4D98-97C9-1032E3A3C936}" srcOrd="3" destOrd="0" parTransId="{0161006D-F1BA-4EAA-A18E-E623A51E59FC}" sibTransId="{08DA7D50-B8AF-4376-99CD-FE11BE185E38}"/>
    <dgm:cxn modelId="{6E53444F-853A-4DD7-AA69-DB62D68E2A73}" srcId="{431C0F29-2768-466F-9269-5B3A5C24E1D7}" destId="{37EBD359-CD19-4587-928B-844953F979F1}" srcOrd="2" destOrd="0" parTransId="{97DF421F-4086-4289-9580-E634E69BB3C9}" sibTransId="{AED32717-FB9A-43F3-98E4-880F6D1BBD96}"/>
    <dgm:cxn modelId="{E0195A7F-95B2-4EBE-B4C2-1208ED031834}" type="presOf" srcId="{37EBD359-CD19-4587-928B-844953F979F1}" destId="{52149EC6-E9F3-4824-B895-C918F7BA14E0}" srcOrd="0" destOrd="0" presId="urn:microsoft.com/office/officeart/2005/8/layout/default"/>
    <dgm:cxn modelId="{4EEFC4A4-3F04-4417-B39E-93CA63FA1CB8}" type="presOf" srcId="{F62232C0-CCA3-4686-B851-8BB350EFE0BB}" destId="{E6E27576-974B-4B92-8296-492FDD3961B7}" srcOrd="0" destOrd="0" presId="urn:microsoft.com/office/officeart/2005/8/layout/default"/>
    <dgm:cxn modelId="{56DB4EBA-AC3B-49A5-B4EC-8A4ACE036E07}" type="presOf" srcId="{608E569B-F5AA-4761-A136-1A2EA43AA094}" destId="{072604D1-075C-44DF-9F3D-E9207F62689F}" srcOrd="0" destOrd="0" presId="urn:microsoft.com/office/officeart/2005/8/layout/default"/>
    <dgm:cxn modelId="{E49143C3-6A37-492B-9961-A0C1EE63EAF2}" srcId="{431C0F29-2768-466F-9269-5B3A5C24E1D7}" destId="{F62232C0-CCA3-4686-B851-8BB350EFE0BB}" srcOrd="1" destOrd="0" parTransId="{6A30CCD2-CBC9-4826-8068-633DA80CAE1F}" sibTransId="{E687FF4B-4F41-4782-9C49-741A46C24366}"/>
    <dgm:cxn modelId="{A71C3FE7-6246-40F6-A1FF-FA2DF271E076}" type="presOf" srcId="{D4BF0064-1048-4D98-97C9-1032E3A3C936}" destId="{8087184D-C8F4-43D0-8638-3BE299A071C3}" srcOrd="0" destOrd="0" presId="urn:microsoft.com/office/officeart/2005/8/layout/default"/>
    <dgm:cxn modelId="{04451EE9-C49F-485C-A7DA-27DE9058C858}" srcId="{431C0F29-2768-466F-9269-5B3A5C24E1D7}" destId="{015AC66C-BAAE-4C2A-AE35-E1F903E2B635}" srcOrd="5" destOrd="0" parTransId="{CC32599E-37B5-450C-A1E4-79BAE5FDCE95}" sibTransId="{16A79D98-FD17-4D7A-8D10-12AC1D66CD49}"/>
    <dgm:cxn modelId="{00C412F2-3B91-4D77-BAEA-ED5FFA81DA1E}" type="presOf" srcId="{015AC66C-BAAE-4C2A-AE35-E1F903E2B635}" destId="{C9520E17-D5E0-442C-ADDE-3C7FF9CBC3AD}" srcOrd="0" destOrd="0" presId="urn:microsoft.com/office/officeart/2005/8/layout/default"/>
    <dgm:cxn modelId="{D1A8ACF5-EB6F-43CC-8ED5-D42957D5AD3F}" type="presOf" srcId="{0C430804-D098-44A9-8D7D-63EDA6A6432D}" destId="{4A8FC7D5-FD57-4819-87C6-B9C5EF5B945E}" srcOrd="0" destOrd="0" presId="urn:microsoft.com/office/officeart/2005/8/layout/default"/>
    <dgm:cxn modelId="{519F32FA-A8E0-4FBE-BA29-731D0D42C0AA}" type="presOf" srcId="{431C0F29-2768-466F-9269-5B3A5C24E1D7}" destId="{FDC8E9B1-5877-4E82-B0A8-2E5D92556B15}" srcOrd="0" destOrd="0" presId="urn:microsoft.com/office/officeart/2005/8/layout/default"/>
    <dgm:cxn modelId="{0C8DBD4F-9076-4FD0-BD40-235F3AA3BD4B}" type="presParOf" srcId="{FDC8E9B1-5877-4E82-B0A8-2E5D92556B15}" destId="{072604D1-075C-44DF-9F3D-E9207F62689F}" srcOrd="0" destOrd="0" presId="urn:microsoft.com/office/officeart/2005/8/layout/default"/>
    <dgm:cxn modelId="{0BE5DE45-6F3C-4237-B6A8-787B4D5360FB}" type="presParOf" srcId="{FDC8E9B1-5877-4E82-B0A8-2E5D92556B15}" destId="{EEDE2B58-5F15-44CA-99AA-DEBEA3477CD8}" srcOrd="1" destOrd="0" presId="urn:microsoft.com/office/officeart/2005/8/layout/default"/>
    <dgm:cxn modelId="{B8EB854F-AE73-452B-BCAF-8F5E42964372}" type="presParOf" srcId="{FDC8E9B1-5877-4E82-B0A8-2E5D92556B15}" destId="{E6E27576-974B-4B92-8296-492FDD3961B7}" srcOrd="2" destOrd="0" presId="urn:microsoft.com/office/officeart/2005/8/layout/default"/>
    <dgm:cxn modelId="{8A6A744E-8115-4DF4-A11E-FCDE78D62907}" type="presParOf" srcId="{FDC8E9B1-5877-4E82-B0A8-2E5D92556B15}" destId="{01F03179-51B3-49C0-AAC9-9C514CC822A6}" srcOrd="3" destOrd="0" presId="urn:microsoft.com/office/officeart/2005/8/layout/default"/>
    <dgm:cxn modelId="{DFCA61B8-7C0F-4C8C-BA09-67BE80A831E1}" type="presParOf" srcId="{FDC8E9B1-5877-4E82-B0A8-2E5D92556B15}" destId="{52149EC6-E9F3-4824-B895-C918F7BA14E0}" srcOrd="4" destOrd="0" presId="urn:microsoft.com/office/officeart/2005/8/layout/default"/>
    <dgm:cxn modelId="{6FC97BF1-17C5-469A-96D0-E297FF234691}" type="presParOf" srcId="{FDC8E9B1-5877-4E82-B0A8-2E5D92556B15}" destId="{B616B0D7-0A8D-4FAD-B76B-9B4BB3DBA217}" srcOrd="5" destOrd="0" presId="urn:microsoft.com/office/officeart/2005/8/layout/default"/>
    <dgm:cxn modelId="{83F743D3-A999-43B1-AA27-1ACF677B32E9}" type="presParOf" srcId="{FDC8E9B1-5877-4E82-B0A8-2E5D92556B15}" destId="{8087184D-C8F4-43D0-8638-3BE299A071C3}" srcOrd="6" destOrd="0" presId="urn:microsoft.com/office/officeart/2005/8/layout/default"/>
    <dgm:cxn modelId="{690454FF-9A69-437D-9078-1E53A8FFE611}" type="presParOf" srcId="{FDC8E9B1-5877-4E82-B0A8-2E5D92556B15}" destId="{6EAD8855-9A2B-46D9-A8A3-9D1F5A21D47D}" srcOrd="7" destOrd="0" presId="urn:microsoft.com/office/officeart/2005/8/layout/default"/>
    <dgm:cxn modelId="{D9E525D3-62CB-448C-849B-A2FF54B0694E}" type="presParOf" srcId="{FDC8E9B1-5877-4E82-B0A8-2E5D92556B15}" destId="{4A8FC7D5-FD57-4819-87C6-B9C5EF5B945E}" srcOrd="8" destOrd="0" presId="urn:microsoft.com/office/officeart/2005/8/layout/default"/>
    <dgm:cxn modelId="{2AF5C933-D34B-48ED-9B1E-F42C51ED5BBA}" type="presParOf" srcId="{FDC8E9B1-5877-4E82-B0A8-2E5D92556B15}" destId="{226AC403-7981-4DA1-AB0E-ACDD5D6A7234}" srcOrd="9" destOrd="0" presId="urn:microsoft.com/office/officeart/2005/8/layout/default"/>
    <dgm:cxn modelId="{A6ED7772-280E-46EC-9FFC-638D899B1E64}" type="presParOf" srcId="{FDC8E9B1-5877-4E82-B0A8-2E5D92556B15}" destId="{C9520E17-D5E0-442C-ADDE-3C7FF9CBC3AD}" srcOrd="1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D3D478F-A7A8-43BA-A292-4D27AD649E1D}" type="doc">
      <dgm:prSet loTypeId="urn:microsoft.com/office/officeart/2005/8/layout/vList2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B0B74AC7-BCD1-4BE0-9583-EB44C7BD5764}">
      <dgm:prSet phldr="0"/>
      <dgm:spPr/>
      <dgm:t>
        <a:bodyPr/>
        <a:lstStyle/>
        <a:p>
          <a:pPr algn="l" rtl="0"/>
          <a:r>
            <a:rPr lang="en-US" sz="2400">
              <a:latin typeface="Aptos Display" panose="02110004020202020204"/>
            </a:rPr>
            <a:t>Post-WWII through the 1970s, income tax rates were very high</a:t>
          </a:r>
        </a:p>
      </dgm:t>
    </dgm:pt>
    <dgm:pt modelId="{1B8DE38C-9518-4E8C-B653-B86671F9DAC3}" type="parTrans" cxnId="{5951AC4D-C24F-4447-9711-BCE3C961DDC8}">
      <dgm:prSet/>
      <dgm:spPr/>
    </dgm:pt>
    <dgm:pt modelId="{26D584DD-0D86-427E-9B9B-B27A535C8D2B}" type="sibTrans" cxnId="{5951AC4D-C24F-4447-9711-BCE3C961DDC8}">
      <dgm:prSet/>
      <dgm:spPr/>
    </dgm:pt>
    <dgm:pt modelId="{113E386C-5F2B-4BB9-92BB-6191DDBA14FA}">
      <dgm:prSet phldr="0"/>
      <dgm:spPr/>
      <dgm:t>
        <a:bodyPr/>
        <a:lstStyle/>
        <a:p>
          <a:pPr algn="l"/>
          <a:r>
            <a:rPr lang="en-US" sz="2000">
              <a:latin typeface="Aptos Display" panose="02110004020202020204"/>
            </a:rPr>
            <a:t>This changed as Reagan and both Bush administrations cut taxes for individuals and corporations as part of a broader economic policy referred to as 'trickle-down economics'</a:t>
          </a:r>
        </a:p>
      </dgm:t>
    </dgm:pt>
    <dgm:pt modelId="{BE43B79A-B0DA-4B6C-A548-538C680D840D}" type="parTrans" cxnId="{BF7C6F27-C651-4ECA-A619-7E25B5B13D49}">
      <dgm:prSet/>
      <dgm:spPr/>
    </dgm:pt>
    <dgm:pt modelId="{0E050FF1-1A45-40B4-A28C-F3385E43BE85}" type="sibTrans" cxnId="{BF7C6F27-C651-4ECA-A619-7E25B5B13D49}">
      <dgm:prSet/>
      <dgm:spPr/>
    </dgm:pt>
    <dgm:pt modelId="{D2BD51EA-7E6F-487A-92AD-2CCBF894E925}">
      <dgm:prSet phldr="0"/>
      <dgm:spPr/>
      <dgm:t>
        <a:bodyPr/>
        <a:lstStyle/>
        <a:p>
          <a:pPr algn="l"/>
          <a:r>
            <a:rPr lang="en-US" sz="2000">
              <a:latin typeface="Aptos Display" panose="02110004020202020204"/>
            </a:rPr>
            <a:t>Falls in line with a global trend at the time of cutting taxes to promote international business and globalization</a:t>
          </a:r>
        </a:p>
      </dgm:t>
    </dgm:pt>
    <dgm:pt modelId="{1A8E225A-7C90-4C2A-ABC5-D58E759B7123}" type="parTrans" cxnId="{39229A4C-6293-4E7A-8F7F-E10E1B428C8D}">
      <dgm:prSet/>
      <dgm:spPr/>
    </dgm:pt>
    <dgm:pt modelId="{81CCC279-4039-4073-A6EC-7CAD4128ED63}" type="sibTrans" cxnId="{39229A4C-6293-4E7A-8F7F-E10E1B428C8D}">
      <dgm:prSet/>
      <dgm:spPr/>
    </dgm:pt>
    <dgm:pt modelId="{16A67251-ECB3-458A-92FE-FBF228DC8634}">
      <dgm:prSet phldr="0"/>
      <dgm:spPr/>
      <dgm:t>
        <a:bodyPr/>
        <a:lstStyle/>
        <a:p>
          <a:pPr algn="l"/>
          <a:r>
            <a:rPr lang="en-US" sz="2400">
              <a:latin typeface="Aptos Display" panose="02110004020202020204"/>
            </a:rPr>
            <a:t>American Taxpayer Relief Act of 2012 – Obama Administration</a:t>
          </a:r>
        </a:p>
      </dgm:t>
    </dgm:pt>
    <dgm:pt modelId="{D182CAD9-42D3-457F-9C8B-8A0A03C414EC}" type="parTrans" cxnId="{4349F3B7-D9E9-42F5-9D56-0AEF66B87AB9}">
      <dgm:prSet/>
      <dgm:spPr/>
    </dgm:pt>
    <dgm:pt modelId="{1127976A-F86C-472B-A2B0-4885989DCAA2}" type="sibTrans" cxnId="{4349F3B7-D9E9-42F5-9D56-0AEF66B87AB9}">
      <dgm:prSet/>
      <dgm:spPr/>
    </dgm:pt>
    <dgm:pt modelId="{287DFB62-D10B-4E9D-AA75-F8F51D12F8E3}">
      <dgm:prSet phldr="0"/>
      <dgm:spPr/>
      <dgm:t>
        <a:bodyPr/>
        <a:lstStyle/>
        <a:p>
          <a:pPr algn="l"/>
          <a:r>
            <a:rPr lang="en-US" sz="2000">
              <a:latin typeface="Aptos Display" panose="02110004020202020204"/>
            </a:rPr>
            <a:t>Made tax cuts for low-income earners under younger Bush permanent, while high-income earners and corporations paid the previous higher rate</a:t>
          </a:r>
        </a:p>
      </dgm:t>
    </dgm:pt>
    <dgm:pt modelId="{3142A64E-09E3-4BFA-86A0-165C0A476ABF}" type="parTrans" cxnId="{CE3A63A2-154A-464C-A1D5-A1DC6D85568F}">
      <dgm:prSet/>
      <dgm:spPr/>
    </dgm:pt>
    <dgm:pt modelId="{EF5AA78F-2A09-47DF-9E64-BBAA76EDB480}" type="sibTrans" cxnId="{CE3A63A2-154A-464C-A1D5-A1DC6D85568F}">
      <dgm:prSet/>
      <dgm:spPr/>
    </dgm:pt>
    <dgm:pt modelId="{1AE21CA5-E328-4030-A9F3-32B07E9386DF}">
      <dgm:prSet phldr="0"/>
      <dgm:spPr/>
      <dgm:t>
        <a:bodyPr/>
        <a:lstStyle/>
        <a:p>
          <a:pPr algn="l"/>
          <a:r>
            <a:rPr lang="en-US" sz="2400">
              <a:latin typeface="Aptos Display" panose="02110004020202020204"/>
            </a:rPr>
            <a:t>Tax Cuts and Jobs Act of 2017 – 1st Trump Administration</a:t>
          </a:r>
        </a:p>
      </dgm:t>
    </dgm:pt>
    <dgm:pt modelId="{2728AF55-7D51-4B3F-9FF1-D8770D10D390}" type="parTrans" cxnId="{FCB4D4F6-0AED-44E6-8543-07CF097FA14A}">
      <dgm:prSet/>
      <dgm:spPr/>
    </dgm:pt>
    <dgm:pt modelId="{382B0B71-266C-453F-B032-3071B659E151}" type="sibTrans" cxnId="{FCB4D4F6-0AED-44E6-8543-07CF097FA14A}">
      <dgm:prSet/>
      <dgm:spPr/>
    </dgm:pt>
    <dgm:pt modelId="{712504FC-CED2-4397-8034-2F5BC5F31EF2}">
      <dgm:prSet phldr="0"/>
      <dgm:spPr/>
      <dgm:t>
        <a:bodyPr/>
        <a:lstStyle/>
        <a:p>
          <a:pPr algn="l"/>
          <a:r>
            <a:rPr lang="en-US" sz="2000">
              <a:latin typeface="Aptos Display" panose="02110004020202020204"/>
            </a:rPr>
            <a:t>Cut taxes for high-income earners</a:t>
          </a:r>
        </a:p>
      </dgm:t>
    </dgm:pt>
    <dgm:pt modelId="{F351D400-CB60-456D-B887-348B08BFB7A4}" type="parTrans" cxnId="{F4717BB2-27F3-4864-9546-7AA64FBD083C}">
      <dgm:prSet/>
      <dgm:spPr/>
    </dgm:pt>
    <dgm:pt modelId="{ECA2C75B-2554-4A68-B80A-389573801FEC}" type="sibTrans" cxnId="{F4717BB2-27F3-4864-9546-7AA64FBD083C}">
      <dgm:prSet/>
      <dgm:spPr/>
    </dgm:pt>
    <dgm:pt modelId="{EC050453-ACDB-4B5F-8AD6-A151C6B7FE29}">
      <dgm:prSet phldr="0"/>
      <dgm:spPr/>
      <dgm:t>
        <a:bodyPr/>
        <a:lstStyle/>
        <a:p>
          <a:pPr algn="l"/>
          <a:r>
            <a:rPr lang="en-US" sz="2000">
              <a:latin typeface="Aptos Display" panose="02110004020202020204"/>
            </a:rPr>
            <a:t>Slashed corporate income tax rate from 35% to 21%</a:t>
          </a:r>
        </a:p>
      </dgm:t>
    </dgm:pt>
    <dgm:pt modelId="{20A8051B-3E1C-4F2D-9ADF-0F07D57302E4}" type="parTrans" cxnId="{9CD24F77-9AB2-4734-84B7-E77DB0A3B7C2}">
      <dgm:prSet/>
      <dgm:spPr/>
    </dgm:pt>
    <dgm:pt modelId="{4431E0DB-0952-46AF-8902-D1049CB4A378}" type="sibTrans" cxnId="{9CD24F77-9AB2-4734-84B7-E77DB0A3B7C2}">
      <dgm:prSet/>
      <dgm:spPr/>
    </dgm:pt>
    <dgm:pt modelId="{CEE5BFC6-9C3A-42BF-A4AE-BAAAB6F2AE6E}">
      <dgm:prSet phldr="0"/>
      <dgm:spPr/>
      <dgm:t>
        <a:bodyPr/>
        <a:lstStyle/>
        <a:p>
          <a:pPr algn="l"/>
          <a:r>
            <a:rPr lang="en-US" sz="2400">
              <a:latin typeface="Aptos Display" panose="02110004020202020204"/>
            </a:rPr>
            <a:t>One Big Beautiful Bill Act of 2025 – 2nd Trump Administration</a:t>
          </a:r>
        </a:p>
      </dgm:t>
    </dgm:pt>
    <dgm:pt modelId="{FB49BED1-C76D-4EE6-8B91-5CEEA10613D4}" type="parTrans" cxnId="{00341A72-2D9A-4BA7-85E5-88D7298271C8}">
      <dgm:prSet/>
      <dgm:spPr/>
    </dgm:pt>
    <dgm:pt modelId="{59C2AB77-1B86-4361-93B0-086BB38E1C94}" type="sibTrans" cxnId="{00341A72-2D9A-4BA7-85E5-88D7298271C8}">
      <dgm:prSet/>
      <dgm:spPr/>
    </dgm:pt>
    <dgm:pt modelId="{05F4CE6D-1E2B-4D68-8A8C-509D89B1DFED}">
      <dgm:prSet phldr="0"/>
      <dgm:spPr/>
      <dgm:t>
        <a:bodyPr/>
        <a:lstStyle/>
        <a:p>
          <a:pPr algn="l"/>
          <a:r>
            <a:rPr lang="en-US" sz="2000">
              <a:latin typeface="Aptos Display" panose="02110004020202020204"/>
            </a:rPr>
            <a:t>Made many of the tax cuts from TCJA permanent</a:t>
          </a:r>
        </a:p>
      </dgm:t>
    </dgm:pt>
    <dgm:pt modelId="{21AC5154-F66C-4D63-AD13-927ACD31FB6C}" type="parTrans" cxnId="{A4635608-3090-4998-9DF3-455D05AD1302}">
      <dgm:prSet/>
      <dgm:spPr/>
    </dgm:pt>
    <dgm:pt modelId="{A4E74680-54AB-4070-9A94-415E3CA13A73}" type="sibTrans" cxnId="{A4635608-3090-4998-9DF3-455D05AD1302}">
      <dgm:prSet/>
      <dgm:spPr/>
    </dgm:pt>
    <dgm:pt modelId="{8F10C46D-764D-4430-B216-9D14449265DA}">
      <dgm:prSet phldr="0"/>
      <dgm:spPr/>
      <dgm:t>
        <a:bodyPr/>
        <a:lstStyle/>
        <a:p>
          <a:pPr algn="l"/>
          <a:r>
            <a:rPr lang="en-US" sz="2000">
              <a:latin typeface="Aptos Display" panose="02110004020202020204"/>
            </a:rPr>
            <a:t>Some of these changes will go into effect this year, some will go into effect next year</a:t>
          </a:r>
        </a:p>
      </dgm:t>
    </dgm:pt>
    <dgm:pt modelId="{045F1E30-B11B-4189-A0EA-A32E5F512063}" type="parTrans" cxnId="{6A665751-E924-4416-9EC6-EA848C97D0A7}">
      <dgm:prSet/>
      <dgm:spPr/>
    </dgm:pt>
    <dgm:pt modelId="{16783169-D3BD-4C99-BFD7-2B57AD51EB9E}" type="sibTrans" cxnId="{6A665751-E924-4416-9EC6-EA848C97D0A7}">
      <dgm:prSet/>
      <dgm:spPr/>
    </dgm:pt>
    <dgm:pt modelId="{FA1D6535-F375-4C3F-AEB3-B3ECE52AB482}" type="pres">
      <dgm:prSet presAssocID="{9D3D478F-A7A8-43BA-A292-4D27AD649E1D}" presName="linear" presStyleCnt="0">
        <dgm:presLayoutVars>
          <dgm:animLvl val="lvl"/>
          <dgm:resizeHandles val="exact"/>
        </dgm:presLayoutVars>
      </dgm:prSet>
      <dgm:spPr/>
    </dgm:pt>
    <dgm:pt modelId="{73E7909A-A457-44E3-A303-35B617F7374A}" type="pres">
      <dgm:prSet presAssocID="{B0B74AC7-BCD1-4BE0-9583-EB44C7BD5764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E99FD9DE-1371-400B-8980-A75497368733}" type="pres">
      <dgm:prSet presAssocID="{B0B74AC7-BCD1-4BE0-9583-EB44C7BD5764}" presName="childText" presStyleLbl="revTx" presStyleIdx="0" presStyleCnt="4">
        <dgm:presLayoutVars>
          <dgm:bulletEnabled val="1"/>
        </dgm:presLayoutVars>
      </dgm:prSet>
      <dgm:spPr/>
    </dgm:pt>
    <dgm:pt modelId="{CA868D42-EB30-4886-BBF6-B8517A0F9844}" type="pres">
      <dgm:prSet presAssocID="{16A67251-ECB3-458A-92FE-FBF228DC8634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36DE062B-D0C9-42F9-906B-91C29D63BFBE}" type="pres">
      <dgm:prSet presAssocID="{16A67251-ECB3-458A-92FE-FBF228DC8634}" presName="childText" presStyleLbl="revTx" presStyleIdx="1" presStyleCnt="4">
        <dgm:presLayoutVars>
          <dgm:bulletEnabled val="1"/>
        </dgm:presLayoutVars>
      </dgm:prSet>
      <dgm:spPr/>
    </dgm:pt>
    <dgm:pt modelId="{5C036527-87EE-4181-97B9-572D038D4F09}" type="pres">
      <dgm:prSet presAssocID="{1AE21CA5-E328-4030-A9F3-32B07E9386DF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508BA2BD-2CBD-410D-B257-12F00BF8011B}" type="pres">
      <dgm:prSet presAssocID="{1AE21CA5-E328-4030-A9F3-32B07E9386DF}" presName="childText" presStyleLbl="revTx" presStyleIdx="2" presStyleCnt="4">
        <dgm:presLayoutVars>
          <dgm:bulletEnabled val="1"/>
        </dgm:presLayoutVars>
      </dgm:prSet>
      <dgm:spPr/>
    </dgm:pt>
    <dgm:pt modelId="{72D7F507-0230-458D-BDF8-FEE5BD68F3A9}" type="pres">
      <dgm:prSet presAssocID="{CEE5BFC6-9C3A-42BF-A4AE-BAAAB6F2AE6E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E3C2C996-663F-46ED-BB68-BBB80020611D}" type="pres">
      <dgm:prSet presAssocID="{CEE5BFC6-9C3A-42BF-A4AE-BAAAB6F2AE6E}" presName="childText" presStyleLbl="revTx" presStyleIdx="3" presStyleCnt="4">
        <dgm:presLayoutVars>
          <dgm:bulletEnabled val="1"/>
        </dgm:presLayoutVars>
      </dgm:prSet>
      <dgm:spPr/>
    </dgm:pt>
  </dgm:ptLst>
  <dgm:cxnLst>
    <dgm:cxn modelId="{A4635608-3090-4998-9DF3-455D05AD1302}" srcId="{CEE5BFC6-9C3A-42BF-A4AE-BAAAB6F2AE6E}" destId="{05F4CE6D-1E2B-4D68-8A8C-509D89B1DFED}" srcOrd="0" destOrd="0" parTransId="{21AC5154-F66C-4D63-AD13-927ACD31FB6C}" sibTransId="{A4E74680-54AB-4070-9A94-415E3CA13A73}"/>
    <dgm:cxn modelId="{9E5F240F-24F8-40B1-B544-B1904A1CA9A3}" type="presOf" srcId="{D2BD51EA-7E6F-487A-92AD-2CCBF894E925}" destId="{E99FD9DE-1371-400B-8980-A75497368733}" srcOrd="0" destOrd="1" presId="urn:microsoft.com/office/officeart/2005/8/layout/vList2"/>
    <dgm:cxn modelId="{C6151810-C9EE-40AE-B9EA-24A5CB2F74CD}" type="presOf" srcId="{9D3D478F-A7A8-43BA-A292-4D27AD649E1D}" destId="{FA1D6535-F375-4C3F-AEB3-B3ECE52AB482}" srcOrd="0" destOrd="0" presId="urn:microsoft.com/office/officeart/2005/8/layout/vList2"/>
    <dgm:cxn modelId="{BF7C6F27-C651-4ECA-A619-7E25B5B13D49}" srcId="{B0B74AC7-BCD1-4BE0-9583-EB44C7BD5764}" destId="{113E386C-5F2B-4BB9-92BB-6191DDBA14FA}" srcOrd="0" destOrd="0" parTransId="{BE43B79A-B0DA-4B6C-A548-538C680D840D}" sibTransId="{0E050FF1-1A45-40B4-A28C-F3385E43BE85}"/>
    <dgm:cxn modelId="{4DBD492A-31B5-4A8F-A7CE-75FDF8154562}" type="presOf" srcId="{05F4CE6D-1E2B-4D68-8A8C-509D89B1DFED}" destId="{E3C2C996-663F-46ED-BB68-BBB80020611D}" srcOrd="0" destOrd="0" presId="urn:microsoft.com/office/officeart/2005/8/layout/vList2"/>
    <dgm:cxn modelId="{78515C64-7A46-417A-B888-2B11BBF4AB50}" type="presOf" srcId="{113E386C-5F2B-4BB9-92BB-6191DDBA14FA}" destId="{E99FD9DE-1371-400B-8980-A75497368733}" srcOrd="0" destOrd="0" presId="urn:microsoft.com/office/officeart/2005/8/layout/vList2"/>
    <dgm:cxn modelId="{5291D945-A3CD-41F8-A27D-7AC9DA8D3851}" type="presOf" srcId="{16A67251-ECB3-458A-92FE-FBF228DC8634}" destId="{CA868D42-EB30-4886-BBF6-B8517A0F9844}" srcOrd="0" destOrd="0" presId="urn:microsoft.com/office/officeart/2005/8/layout/vList2"/>
    <dgm:cxn modelId="{B9EA9B67-D5E0-4314-9D8E-89809EBFA3C5}" type="presOf" srcId="{CEE5BFC6-9C3A-42BF-A4AE-BAAAB6F2AE6E}" destId="{72D7F507-0230-458D-BDF8-FEE5BD68F3A9}" srcOrd="0" destOrd="0" presId="urn:microsoft.com/office/officeart/2005/8/layout/vList2"/>
    <dgm:cxn modelId="{5F58824B-2111-4756-85D2-9EFB8A6C55B6}" type="presOf" srcId="{EC050453-ACDB-4B5F-8AD6-A151C6B7FE29}" destId="{508BA2BD-2CBD-410D-B257-12F00BF8011B}" srcOrd="0" destOrd="1" presId="urn:microsoft.com/office/officeart/2005/8/layout/vList2"/>
    <dgm:cxn modelId="{39229A4C-6293-4E7A-8F7F-E10E1B428C8D}" srcId="{B0B74AC7-BCD1-4BE0-9583-EB44C7BD5764}" destId="{D2BD51EA-7E6F-487A-92AD-2CCBF894E925}" srcOrd="1" destOrd="0" parTransId="{1A8E225A-7C90-4C2A-ABC5-D58E759B7123}" sibTransId="{81CCC279-4039-4073-A6EC-7CAD4128ED63}"/>
    <dgm:cxn modelId="{5951AC4D-C24F-4447-9711-BCE3C961DDC8}" srcId="{9D3D478F-A7A8-43BA-A292-4D27AD649E1D}" destId="{B0B74AC7-BCD1-4BE0-9583-EB44C7BD5764}" srcOrd="0" destOrd="0" parTransId="{1B8DE38C-9518-4E8C-B653-B86671F9DAC3}" sibTransId="{26D584DD-0D86-427E-9B9B-B27A535C8D2B}"/>
    <dgm:cxn modelId="{6A665751-E924-4416-9EC6-EA848C97D0A7}" srcId="{CEE5BFC6-9C3A-42BF-A4AE-BAAAB6F2AE6E}" destId="{8F10C46D-764D-4430-B216-9D14449265DA}" srcOrd="1" destOrd="0" parTransId="{045F1E30-B11B-4189-A0EA-A32E5F512063}" sibTransId="{16783169-D3BD-4C99-BFD7-2B57AD51EB9E}"/>
    <dgm:cxn modelId="{00341A72-2D9A-4BA7-85E5-88D7298271C8}" srcId="{9D3D478F-A7A8-43BA-A292-4D27AD649E1D}" destId="{CEE5BFC6-9C3A-42BF-A4AE-BAAAB6F2AE6E}" srcOrd="3" destOrd="0" parTransId="{FB49BED1-C76D-4EE6-8B91-5CEEA10613D4}" sibTransId="{59C2AB77-1B86-4361-93B0-086BB38E1C94}"/>
    <dgm:cxn modelId="{9CD24F77-9AB2-4734-84B7-E77DB0A3B7C2}" srcId="{1AE21CA5-E328-4030-A9F3-32B07E9386DF}" destId="{EC050453-ACDB-4B5F-8AD6-A151C6B7FE29}" srcOrd="1" destOrd="0" parTransId="{20A8051B-3E1C-4F2D-9ADF-0F07D57302E4}" sibTransId="{4431E0DB-0952-46AF-8902-D1049CB4A378}"/>
    <dgm:cxn modelId="{D669D381-2C17-4693-AF2F-1EAE71C8EA57}" type="presOf" srcId="{B0B74AC7-BCD1-4BE0-9583-EB44C7BD5764}" destId="{73E7909A-A457-44E3-A303-35B617F7374A}" srcOrd="0" destOrd="0" presId="urn:microsoft.com/office/officeart/2005/8/layout/vList2"/>
    <dgm:cxn modelId="{F0A9378B-E2FB-4F7D-85F3-E0124CA14568}" type="presOf" srcId="{287DFB62-D10B-4E9D-AA75-F8F51D12F8E3}" destId="{36DE062B-D0C9-42F9-906B-91C29D63BFBE}" srcOrd="0" destOrd="0" presId="urn:microsoft.com/office/officeart/2005/8/layout/vList2"/>
    <dgm:cxn modelId="{43773C92-6C01-49AC-BBD2-62E7B5DAAA7E}" type="presOf" srcId="{8F10C46D-764D-4430-B216-9D14449265DA}" destId="{E3C2C996-663F-46ED-BB68-BBB80020611D}" srcOrd="0" destOrd="1" presId="urn:microsoft.com/office/officeart/2005/8/layout/vList2"/>
    <dgm:cxn modelId="{CE3A63A2-154A-464C-A1D5-A1DC6D85568F}" srcId="{16A67251-ECB3-458A-92FE-FBF228DC8634}" destId="{287DFB62-D10B-4E9D-AA75-F8F51D12F8E3}" srcOrd="0" destOrd="0" parTransId="{3142A64E-09E3-4BFA-86A0-165C0A476ABF}" sibTransId="{EF5AA78F-2A09-47DF-9E64-BBAA76EDB480}"/>
    <dgm:cxn modelId="{135120A9-0C9B-4661-9788-722369112546}" type="presOf" srcId="{712504FC-CED2-4397-8034-2F5BC5F31EF2}" destId="{508BA2BD-2CBD-410D-B257-12F00BF8011B}" srcOrd="0" destOrd="0" presId="urn:microsoft.com/office/officeart/2005/8/layout/vList2"/>
    <dgm:cxn modelId="{F4717BB2-27F3-4864-9546-7AA64FBD083C}" srcId="{1AE21CA5-E328-4030-A9F3-32B07E9386DF}" destId="{712504FC-CED2-4397-8034-2F5BC5F31EF2}" srcOrd="0" destOrd="0" parTransId="{F351D400-CB60-456D-B887-348B08BFB7A4}" sibTransId="{ECA2C75B-2554-4A68-B80A-389573801FEC}"/>
    <dgm:cxn modelId="{4349F3B7-D9E9-42F5-9D56-0AEF66B87AB9}" srcId="{9D3D478F-A7A8-43BA-A292-4D27AD649E1D}" destId="{16A67251-ECB3-458A-92FE-FBF228DC8634}" srcOrd="1" destOrd="0" parTransId="{D182CAD9-42D3-457F-9C8B-8A0A03C414EC}" sibTransId="{1127976A-F86C-472B-A2B0-4885989DCAA2}"/>
    <dgm:cxn modelId="{1D4F5AE6-BD98-436F-B40C-77E371A5291D}" type="presOf" srcId="{1AE21CA5-E328-4030-A9F3-32B07E9386DF}" destId="{5C036527-87EE-4181-97B9-572D038D4F09}" srcOrd="0" destOrd="0" presId="urn:microsoft.com/office/officeart/2005/8/layout/vList2"/>
    <dgm:cxn modelId="{FCB4D4F6-0AED-44E6-8543-07CF097FA14A}" srcId="{9D3D478F-A7A8-43BA-A292-4D27AD649E1D}" destId="{1AE21CA5-E328-4030-A9F3-32B07E9386DF}" srcOrd="2" destOrd="0" parTransId="{2728AF55-7D51-4B3F-9FF1-D8770D10D390}" sibTransId="{382B0B71-266C-453F-B032-3071B659E151}"/>
    <dgm:cxn modelId="{07330F89-B8C9-4D85-A6AE-7CDDED716D3E}" type="presParOf" srcId="{FA1D6535-F375-4C3F-AEB3-B3ECE52AB482}" destId="{73E7909A-A457-44E3-A303-35B617F7374A}" srcOrd="0" destOrd="0" presId="urn:microsoft.com/office/officeart/2005/8/layout/vList2"/>
    <dgm:cxn modelId="{FAE409D1-6D51-410D-BA36-508DE4788718}" type="presParOf" srcId="{FA1D6535-F375-4C3F-AEB3-B3ECE52AB482}" destId="{E99FD9DE-1371-400B-8980-A75497368733}" srcOrd="1" destOrd="0" presId="urn:microsoft.com/office/officeart/2005/8/layout/vList2"/>
    <dgm:cxn modelId="{52BC4449-71B4-4244-AAA0-96AB2808B600}" type="presParOf" srcId="{FA1D6535-F375-4C3F-AEB3-B3ECE52AB482}" destId="{CA868D42-EB30-4886-BBF6-B8517A0F9844}" srcOrd="2" destOrd="0" presId="urn:microsoft.com/office/officeart/2005/8/layout/vList2"/>
    <dgm:cxn modelId="{02F3F082-9927-45C8-88F5-F93F7C58314C}" type="presParOf" srcId="{FA1D6535-F375-4C3F-AEB3-B3ECE52AB482}" destId="{36DE062B-D0C9-42F9-906B-91C29D63BFBE}" srcOrd="3" destOrd="0" presId="urn:microsoft.com/office/officeart/2005/8/layout/vList2"/>
    <dgm:cxn modelId="{59523742-8124-4666-BB73-07098AF5944D}" type="presParOf" srcId="{FA1D6535-F375-4C3F-AEB3-B3ECE52AB482}" destId="{5C036527-87EE-4181-97B9-572D038D4F09}" srcOrd="4" destOrd="0" presId="urn:microsoft.com/office/officeart/2005/8/layout/vList2"/>
    <dgm:cxn modelId="{99A8CDC8-DF39-46AB-8F5A-7980DD99A355}" type="presParOf" srcId="{FA1D6535-F375-4C3F-AEB3-B3ECE52AB482}" destId="{508BA2BD-2CBD-410D-B257-12F00BF8011B}" srcOrd="5" destOrd="0" presId="urn:microsoft.com/office/officeart/2005/8/layout/vList2"/>
    <dgm:cxn modelId="{F2DF461A-0CF1-446A-A938-B1F6CB0A2443}" type="presParOf" srcId="{FA1D6535-F375-4C3F-AEB3-B3ECE52AB482}" destId="{72D7F507-0230-458D-BDF8-FEE5BD68F3A9}" srcOrd="6" destOrd="0" presId="urn:microsoft.com/office/officeart/2005/8/layout/vList2"/>
    <dgm:cxn modelId="{00ABB93E-028F-4B64-9256-55324E688D4A}" type="presParOf" srcId="{FA1D6535-F375-4C3F-AEB3-B3ECE52AB482}" destId="{E3C2C996-663F-46ED-BB68-BBB80020611D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F817B155-1B13-4B47-AD12-7B9C1E8B3EBC}" type="doc">
      <dgm:prSet loTypeId="urn:microsoft.com/office/officeart/2005/8/layout/default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8B4B74E3-A5F7-45AF-8808-662EB4A7AD23}">
      <dgm:prSet phldr="0"/>
      <dgm:spPr/>
      <dgm:t>
        <a:bodyPr/>
        <a:lstStyle/>
        <a:p>
          <a:pPr algn="l" rtl="0"/>
          <a:r>
            <a:rPr lang="en-US" sz="2000">
              <a:latin typeface="Aptos Display" panose="02110004020202020204"/>
            </a:rPr>
            <a:t>Volunteer Standards of Conduct</a:t>
          </a:r>
        </a:p>
      </dgm:t>
    </dgm:pt>
    <dgm:pt modelId="{299935E4-B4C2-4160-9CB6-B64972658801}" type="parTrans" cxnId="{443BD75E-0B82-46EF-9E1B-7F7DF6726640}">
      <dgm:prSet/>
      <dgm:spPr/>
    </dgm:pt>
    <dgm:pt modelId="{16723516-CFBB-41E5-A652-E0B35F26504F}" type="sibTrans" cxnId="{443BD75E-0B82-46EF-9E1B-7F7DF6726640}">
      <dgm:prSet/>
      <dgm:spPr/>
    </dgm:pt>
    <dgm:pt modelId="{E8549640-666D-4D14-BDF9-3FD68CB14FF1}">
      <dgm:prSet phldr="0"/>
      <dgm:spPr/>
      <dgm:t>
        <a:bodyPr/>
        <a:lstStyle/>
        <a:p>
          <a:pPr algn="l" rtl="0"/>
          <a:r>
            <a:rPr lang="en-US" sz="2000">
              <a:latin typeface="Aptos Display" panose="02110004020202020204"/>
            </a:rPr>
            <a:t>Intake/Interview &amp; Quality Review</a:t>
          </a:r>
        </a:p>
      </dgm:t>
    </dgm:pt>
    <dgm:pt modelId="{4AAD2C15-FA7D-4594-9921-019EE0FD11EA}" type="parTrans" cxnId="{C9655DC5-2AB8-4B19-82D1-66FCCC97019A}">
      <dgm:prSet/>
      <dgm:spPr/>
    </dgm:pt>
    <dgm:pt modelId="{4FCB2574-73AB-454A-B10D-B3E2446D8A36}" type="sibTrans" cxnId="{C9655DC5-2AB8-4B19-82D1-66FCCC97019A}">
      <dgm:prSet/>
      <dgm:spPr/>
    </dgm:pt>
    <dgm:pt modelId="{6132929B-1322-4E26-9A93-E3DE29A8CBFF}">
      <dgm:prSet phldr="0"/>
      <dgm:spPr/>
      <dgm:t>
        <a:bodyPr/>
        <a:lstStyle/>
        <a:p>
          <a:pPr algn="l" rtl="0"/>
          <a:r>
            <a:rPr lang="en-US" sz="2000">
              <a:latin typeface="Aptos Display" panose="02110004020202020204"/>
            </a:rPr>
            <a:t>Basic Tax Preparer</a:t>
          </a:r>
        </a:p>
      </dgm:t>
    </dgm:pt>
    <dgm:pt modelId="{C3FDDCC7-3DFD-405D-AF12-EC24F2AE0929}" type="parTrans" cxnId="{9D7B0754-5924-4701-A16F-1C11E777303B}">
      <dgm:prSet/>
      <dgm:spPr/>
    </dgm:pt>
    <dgm:pt modelId="{EAF1B52E-ED23-43D0-8646-22AB04E8D0D7}" type="sibTrans" cxnId="{9D7B0754-5924-4701-A16F-1C11E777303B}">
      <dgm:prSet/>
      <dgm:spPr/>
    </dgm:pt>
    <dgm:pt modelId="{A1F5D9D4-5874-4B29-AA8E-DCB47C56BFFD}">
      <dgm:prSet phldr="0"/>
      <dgm:spPr/>
      <dgm:t>
        <a:bodyPr/>
        <a:lstStyle/>
        <a:p>
          <a:pPr algn="l" rtl="0"/>
          <a:r>
            <a:rPr lang="en-US" sz="2000">
              <a:latin typeface="Aptos Display" panose="02110004020202020204"/>
            </a:rPr>
            <a:t>Advanced Tax Preparer</a:t>
          </a:r>
        </a:p>
      </dgm:t>
    </dgm:pt>
    <dgm:pt modelId="{C3B41D24-4DDF-4683-AEE1-F2D3708A0515}" type="parTrans" cxnId="{1147BD92-3D31-4D24-94BE-9E6655346435}">
      <dgm:prSet/>
      <dgm:spPr/>
    </dgm:pt>
    <dgm:pt modelId="{841AA77F-6C98-427F-86AA-24273F904586}" type="sibTrans" cxnId="{1147BD92-3D31-4D24-94BE-9E6655346435}">
      <dgm:prSet/>
      <dgm:spPr/>
    </dgm:pt>
    <dgm:pt modelId="{A9A84881-05A2-4742-B4C8-A5D2DF768017}" type="pres">
      <dgm:prSet presAssocID="{F817B155-1B13-4B47-AD12-7B9C1E8B3EBC}" presName="diagram" presStyleCnt="0">
        <dgm:presLayoutVars>
          <dgm:dir/>
          <dgm:resizeHandles val="exact"/>
        </dgm:presLayoutVars>
      </dgm:prSet>
      <dgm:spPr/>
    </dgm:pt>
    <dgm:pt modelId="{EBAC5B1E-00B4-4643-B677-7A64AE7A1F51}" type="pres">
      <dgm:prSet presAssocID="{8B4B74E3-A5F7-45AF-8808-662EB4A7AD23}" presName="node" presStyleLbl="node1" presStyleIdx="0" presStyleCnt="4">
        <dgm:presLayoutVars>
          <dgm:bulletEnabled val="1"/>
        </dgm:presLayoutVars>
      </dgm:prSet>
      <dgm:spPr/>
    </dgm:pt>
    <dgm:pt modelId="{C4CF55F1-242E-428D-83F8-A0EEDDDADE16}" type="pres">
      <dgm:prSet presAssocID="{16723516-CFBB-41E5-A652-E0B35F26504F}" presName="sibTrans" presStyleCnt="0"/>
      <dgm:spPr/>
    </dgm:pt>
    <dgm:pt modelId="{D64C5353-1E3D-4E16-9F7E-F3AE942B2E9E}" type="pres">
      <dgm:prSet presAssocID="{E8549640-666D-4D14-BDF9-3FD68CB14FF1}" presName="node" presStyleLbl="node1" presStyleIdx="1" presStyleCnt="4">
        <dgm:presLayoutVars>
          <dgm:bulletEnabled val="1"/>
        </dgm:presLayoutVars>
      </dgm:prSet>
      <dgm:spPr/>
    </dgm:pt>
    <dgm:pt modelId="{4D25F267-D327-4DDB-BF35-600BACB56514}" type="pres">
      <dgm:prSet presAssocID="{4FCB2574-73AB-454A-B10D-B3E2446D8A36}" presName="sibTrans" presStyleCnt="0"/>
      <dgm:spPr/>
    </dgm:pt>
    <dgm:pt modelId="{DFAFDC63-F4E9-4388-AAE8-969AEDFF46BD}" type="pres">
      <dgm:prSet presAssocID="{6132929B-1322-4E26-9A93-E3DE29A8CBFF}" presName="node" presStyleLbl="node1" presStyleIdx="2" presStyleCnt="4">
        <dgm:presLayoutVars>
          <dgm:bulletEnabled val="1"/>
        </dgm:presLayoutVars>
      </dgm:prSet>
      <dgm:spPr/>
    </dgm:pt>
    <dgm:pt modelId="{B0A38090-01EF-4C9D-B91A-463CE122EE1C}" type="pres">
      <dgm:prSet presAssocID="{EAF1B52E-ED23-43D0-8646-22AB04E8D0D7}" presName="sibTrans" presStyleCnt="0"/>
      <dgm:spPr/>
    </dgm:pt>
    <dgm:pt modelId="{8123A76A-856D-48DC-AE89-83A6E2F622E6}" type="pres">
      <dgm:prSet presAssocID="{A1F5D9D4-5874-4B29-AA8E-DCB47C56BFFD}" presName="node" presStyleLbl="node1" presStyleIdx="3" presStyleCnt="4">
        <dgm:presLayoutVars>
          <dgm:bulletEnabled val="1"/>
        </dgm:presLayoutVars>
      </dgm:prSet>
      <dgm:spPr/>
    </dgm:pt>
  </dgm:ptLst>
  <dgm:cxnLst>
    <dgm:cxn modelId="{8622281A-B346-4014-BFD3-6BD901D6C7A8}" type="presOf" srcId="{F817B155-1B13-4B47-AD12-7B9C1E8B3EBC}" destId="{A9A84881-05A2-4742-B4C8-A5D2DF768017}" srcOrd="0" destOrd="0" presId="urn:microsoft.com/office/officeart/2005/8/layout/default"/>
    <dgm:cxn modelId="{6698B62B-FA0D-46E3-AE7E-3F4D325DAC89}" type="presOf" srcId="{8B4B74E3-A5F7-45AF-8808-662EB4A7AD23}" destId="{EBAC5B1E-00B4-4643-B677-7A64AE7A1F51}" srcOrd="0" destOrd="0" presId="urn:microsoft.com/office/officeart/2005/8/layout/default"/>
    <dgm:cxn modelId="{52E0C030-B912-4771-9DD3-88EB9B2E2DB9}" type="presOf" srcId="{E8549640-666D-4D14-BDF9-3FD68CB14FF1}" destId="{D64C5353-1E3D-4E16-9F7E-F3AE942B2E9E}" srcOrd="0" destOrd="0" presId="urn:microsoft.com/office/officeart/2005/8/layout/default"/>
    <dgm:cxn modelId="{443BD75E-0B82-46EF-9E1B-7F7DF6726640}" srcId="{F817B155-1B13-4B47-AD12-7B9C1E8B3EBC}" destId="{8B4B74E3-A5F7-45AF-8808-662EB4A7AD23}" srcOrd="0" destOrd="0" parTransId="{299935E4-B4C2-4160-9CB6-B64972658801}" sibTransId="{16723516-CFBB-41E5-A652-E0B35F26504F}"/>
    <dgm:cxn modelId="{9D7B0754-5924-4701-A16F-1C11E777303B}" srcId="{F817B155-1B13-4B47-AD12-7B9C1E8B3EBC}" destId="{6132929B-1322-4E26-9A93-E3DE29A8CBFF}" srcOrd="2" destOrd="0" parTransId="{C3FDDCC7-3DFD-405D-AF12-EC24F2AE0929}" sibTransId="{EAF1B52E-ED23-43D0-8646-22AB04E8D0D7}"/>
    <dgm:cxn modelId="{C732C180-33D0-40D5-908C-65C3326A1384}" type="presOf" srcId="{A1F5D9D4-5874-4B29-AA8E-DCB47C56BFFD}" destId="{8123A76A-856D-48DC-AE89-83A6E2F622E6}" srcOrd="0" destOrd="0" presId="urn:microsoft.com/office/officeart/2005/8/layout/default"/>
    <dgm:cxn modelId="{1147BD92-3D31-4D24-94BE-9E6655346435}" srcId="{F817B155-1B13-4B47-AD12-7B9C1E8B3EBC}" destId="{A1F5D9D4-5874-4B29-AA8E-DCB47C56BFFD}" srcOrd="3" destOrd="0" parTransId="{C3B41D24-4DDF-4683-AEE1-F2D3708A0515}" sibTransId="{841AA77F-6C98-427F-86AA-24273F904586}"/>
    <dgm:cxn modelId="{C9655DC5-2AB8-4B19-82D1-66FCCC97019A}" srcId="{F817B155-1B13-4B47-AD12-7B9C1E8B3EBC}" destId="{E8549640-666D-4D14-BDF9-3FD68CB14FF1}" srcOrd="1" destOrd="0" parTransId="{4AAD2C15-FA7D-4594-9921-019EE0FD11EA}" sibTransId="{4FCB2574-73AB-454A-B10D-B3E2446D8A36}"/>
    <dgm:cxn modelId="{1E6B5AE8-4AAF-41BE-8F28-D66FB69013E2}" type="presOf" srcId="{6132929B-1322-4E26-9A93-E3DE29A8CBFF}" destId="{DFAFDC63-F4E9-4388-AAE8-969AEDFF46BD}" srcOrd="0" destOrd="0" presId="urn:microsoft.com/office/officeart/2005/8/layout/default"/>
    <dgm:cxn modelId="{B942984A-04C0-4EE4-98C5-A4FD75F5FE1F}" type="presParOf" srcId="{A9A84881-05A2-4742-B4C8-A5D2DF768017}" destId="{EBAC5B1E-00B4-4643-B677-7A64AE7A1F51}" srcOrd="0" destOrd="0" presId="urn:microsoft.com/office/officeart/2005/8/layout/default"/>
    <dgm:cxn modelId="{E14E2F24-71A3-4BD5-9911-D185FC43FF15}" type="presParOf" srcId="{A9A84881-05A2-4742-B4C8-A5D2DF768017}" destId="{C4CF55F1-242E-428D-83F8-A0EEDDDADE16}" srcOrd="1" destOrd="0" presId="urn:microsoft.com/office/officeart/2005/8/layout/default"/>
    <dgm:cxn modelId="{22ABC44B-7C3F-468E-BCF6-6C1D52F1E450}" type="presParOf" srcId="{A9A84881-05A2-4742-B4C8-A5D2DF768017}" destId="{D64C5353-1E3D-4E16-9F7E-F3AE942B2E9E}" srcOrd="2" destOrd="0" presId="urn:microsoft.com/office/officeart/2005/8/layout/default"/>
    <dgm:cxn modelId="{A2FA9609-D341-4297-A18C-5E38748DE7FD}" type="presParOf" srcId="{A9A84881-05A2-4742-B4C8-A5D2DF768017}" destId="{4D25F267-D327-4DDB-BF35-600BACB56514}" srcOrd="3" destOrd="0" presId="urn:microsoft.com/office/officeart/2005/8/layout/default"/>
    <dgm:cxn modelId="{BD403D5B-8F10-46B0-B9F5-8B91FCB36977}" type="presParOf" srcId="{A9A84881-05A2-4742-B4C8-A5D2DF768017}" destId="{DFAFDC63-F4E9-4388-AAE8-969AEDFF46BD}" srcOrd="4" destOrd="0" presId="urn:microsoft.com/office/officeart/2005/8/layout/default"/>
    <dgm:cxn modelId="{A92EED3D-636A-47AF-B526-043E53410FDC}" type="presParOf" srcId="{A9A84881-05A2-4742-B4C8-A5D2DF768017}" destId="{B0A38090-01EF-4C9D-B91A-463CE122EE1C}" srcOrd="5" destOrd="0" presId="urn:microsoft.com/office/officeart/2005/8/layout/default"/>
    <dgm:cxn modelId="{DC7972B6-7EB1-48AC-B74A-499BB06F0E62}" type="presParOf" srcId="{A9A84881-05A2-4742-B4C8-A5D2DF768017}" destId="{8123A76A-856D-48DC-AE89-83A6E2F622E6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4A71721-29BC-4CF1-9A7C-72A1F39FA2AF}" type="doc">
      <dgm:prSet loTypeId="urn:microsoft.com/office/officeart/2005/8/layout/hList1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C4956DED-4456-4968-A79B-5E3B9ABD5CE4}">
      <dgm:prSet phldrT="[Text]" phldr="0"/>
      <dgm:spPr/>
      <dgm:t>
        <a:bodyPr/>
        <a:lstStyle/>
        <a:p>
          <a:r>
            <a:rPr lang="en-US">
              <a:latin typeface="Aptos Display" panose="02110004020202020204"/>
            </a:rPr>
            <a:t>Deduction</a:t>
          </a:r>
          <a:endParaRPr lang="en-US"/>
        </a:p>
      </dgm:t>
    </dgm:pt>
    <dgm:pt modelId="{480A7DAC-F92A-49F6-B67A-13E46297AF97}" type="parTrans" cxnId="{CA539B6B-BE4D-4024-BCCC-BD07D0A00BA5}">
      <dgm:prSet/>
      <dgm:spPr/>
      <dgm:t>
        <a:bodyPr/>
        <a:lstStyle/>
        <a:p>
          <a:endParaRPr lang="en-US"/>
        </a:p>
      </dgm:t>
    </dgm:pt>
    <dgm:pt modelId="{8F69520E-C715-4C1D-AF7A-6BFBB9C40C24}" type="sibTrans" cxnId="{CA539B6B-BE4D-4024-BCCC-BD07D0A00BA5}">
      <dgm:prSet/>
      <dgm:spPr/>
      <dgm:t>
        <a:bodyPr/>
        <a:lstStyle/>
        <a:p>
          <a:endParaRPr lang="en-US"/>
        </a:p>
      </dgm:t>
    </dgm:pt>
    <dgm:pt modelId="{6545C01C-7A70-40ED-B7F4-878D010F200E}">
      <dgm:prSet phldrT="[Text]" phldr="0"/>
      <dgm:spPr/>
      <dgm:t>
        <a:bodyPr/>
        <a:lstStyle/>
        <a:p>
          <a:pPr rtl="0"/>
          <a:r>
            <a:rPr lang="en-US" sz="1800">
              <a:latin typeface="Aptos Display" panose="02110004020202020204"/>
            </a:rPr>
            <a:t>Reduces the amount of income subject to tax</a:t>
          </a:r>
          <a:endParaRPr lang="en-US" sz="1800"/>
        </a:p>
      </dgm:t>
    </dgm:pt>
    <dgm:pt modelId="{725F058E-5E29-430A-AB19-7426DA06DCA4}" type="parTrans" cxnId="{E9F0E9E2-5EA8-439E-8F4E-D82FA33BD14D}">
      <dgm:prSet/>
      <dgm:spPr/>
      <dgm:t>
        <a:bodyPr/>
        <a:lstStyle/>
        <a:p>
          <a:endParaRPr lang="en-US"/>
        </a:p>
      </dgm:t>
    </dgm:pt>
    <dgm:pt modelId="{F3B519CB-D2CC-4B36-9A65-3E713A6C6D1F}" type="sibTrans" cxnId="{E9F0E9E2-5EA8-439E-8F4E-D82FA33BD14D}">
      <dgm:prSet/>
      <dgm:spPr/>
      <dgm:t>
        <a:bodyPr/>
        <a:lstStyle/>
        <a:p>
          <a:endParaRPr lang="en-US"/>
        </a:p>
      </dgm:t>
    </dgm:pt>
    <dgm:pt modelId="{6C5DDE5C-F8A1-4933-958C-B216851DC4D8}">
      <dgm:prSet phldrT="[Text]" phldr="0"/>
      <dgm:spPr/>
      <dgm:t>
        <a:bodyPr/>
        <a:lstStyle/>
        <a:p>
          <a:r>
            <a:rPr lang="en-US">
              <a:latin typeface="Aptos Display" panose="02110004020202020204"/>
            </a:rPr>
            <a:t>Credit</a:t>
          </a:r>
          <a:endParaRPr lang="en-US"/>
        </a:p>
      </dgm:t>
    </dgm:pt>
    <dgm:pt modelId="{285BD486-660E-4F06-9BEC-7DF0EA3069CC}" type="parTrans" cxnId="{4BD85A66-DE76-497C-B24C-C89760642D5A}">
      <dgm:prSet/>
      <dgm:spPr/>
      <dgm:t>
        <a:bodyPr/>
        <a:lstStyle/>
        <a:p>
          <a:endParaRPr lang="en-US"/>
        </a:p>
      </dgm:t>
    </dgm:pt>
    <dgm:pt modelId="{61255878-5A94-4F2E-A51F-5F8B5F60D29F}" type="sibTrans" cxnId="{4BD85A66-DE76-497C-B24C-C89760642D5A}">
      <dgm:prSet/>
      <dgm:spPr/>
      <dgm:t>
        <a:bodyPr/>
        <a:lstStyle/>
        <a:p>
          <a:endParaRPr lang="en-US"/>
        </a:p>
      </dgm:t>
    </dgm:pt>
    <dgm:pt modelId="{49622FE7-9576-4E30-BE15-908AF7F899F7}">
      <dgm:prSet phldrT="[Text]" phldr="0"/>
      <dgm:spPr/>
      <dgm:t>
        <a:bodyPr/>
        <a:lstStyle/>
        <a:p>
          <a:pPr rtl="0"/>
          <a:r>
            <a:rPr lang="en-US">
              <a:latin typeface="Aptos Display" panose="02110004020202020204"/>
            </a:rPr>
            <a:t>A reduction of your tax liability</a:t>
          </a:r>
          <a:endParaRPr lang="en-US"/>
        </a:p>
      </dgm:t>
    </dgm:pt>
    <dgm:pt modelId="{886699F3-3438-4CB9-825F-DBC8AB91ED78}" type="parTrans" cxnId="{8D8129B3-9167-45D7-A7BA-B83B728D4B78}">
      <dgm:prSet/>
      <dgm:spPr/>
      <dgm:t>
        <a:bodyPr/>
        <a:lstStyle/>
        <a:p>
          <a:endParaRPr lang="en-US"/>
        </a:p>
      </dgm:t>
    </dgm:pt>
    <dgm:pt modelId="{9AA5F1F5-68AF-4971-8F53-2DA1A7690D61}" type="sibTrans" cxnId="{8D8129B3-9167-45D7-A7BA-B83B728D4B78}">
      <dgm:prSet/>
      <dgm:spPr/>
      <dgm:t>
        <a:bodyPr/>
        <a:lstStyle/>
        <a:p>
          <a:endParaRPr lang="en-US"/>
        </a:p>
      </dgm:t>
    </dgm:pt>
    <dgm:pt modelId="{8FB400F0-4135-4693-A798-1BA65D63A4E6}">
      <dgm:prSet phldr="0"/>
      <dgm:spPr/>
      <dgm:t>
        <a:bodyPr/>
        <a:lstStyle/>
        <a:p>
          <a:pPr rtl="0"/>
          <a:r>
            <a:rPr lang="en-US">
              <a:latin typeface="Aptos Display" panose="02110004020202020204"/>
            </a:rPr>
            <a:t>If I owe $1,000 in taxes and I receive a $500 tax credit, then I actually owe $500 in taxes.</a:t>
          </a:r>
        </a:p>
      </dgm:t>
    </dgm:pt>
    <dgm:pt modelId="{908746F6-61A9-42BF-B563-637980DF7A8F}" type="parTrans" cxnId="{0B823C80-A3EF-45CD-A08D-5D97D90960E9}">
      <dgm:prSet/>
      <dgm:spPr/>
    </dgm:pt>
    <dgm:pt modelId="{4C2A5891-AEF6-4D4C-9CFE-C64F370CF5AA}" type="sibTrans" cxnId="{0B823C80-A3EF-45CD-A08D-5D97D90960E9}">
      <dgm:prSet/>
      <dgm:spPr/>
    </dgm:pt>
    <dgm:pt modelId="{C39885F2-919F-4642-A994-1941118034C8}">
      <dgm:prSet phldr="0"/>
      <dgm:spPr/>
      <dgm:t>
        <a:bodyPr/>
        <a:lstStyle/>
        <a:p>
          <a:pPr rtl="0"/>
          <a:r>
            <a:rPr lang="en-US">
              <a:latin typeface="Aptos Display" panose="02110004020202020204"/>
            </a:rPr>
            <a:t>If I make $100,000 a year, and I have a $20,000 deduction, I am only taxed on $80,000 of the $100,000.</a:t>
          </a:r>
        </a:p>
      </dgm:t>
    </dgm:pt>
    <dgm:pt modelId="{AE7BC65F-DE96-4D45-BC20-6AB5FB6DD65C}" type="parTrans" cxnId="{E6FFA789-6C68-4DFB-994E-1A75D24DC18B}">
      <dgm:prSet/>
      <dgm:spPr/>
    </dgm:pt>
    <dgm:pt modelId="{DD94922A-8ECB-47D1-B953-74ADDC8C887C}" type="sibTrans" cxnId="{E6FFA789-6C68-4DFB-994E-1A75D24DC18B}">
      <dgm:prSet/>
      <dgm:spPr/>
    </dgm:pt>
    <dgm:pt modelId="{4F8058BD-DA72-4184-8E6C-0305BE6CAF0B}" type="pres">
      <dgm:prSet presAssocID="{44A71721-29BC-4CF1-9A7C-72A1F39FA2AF}" presName="Name0" presStyleCnt="0">
        <dgm:presLayoutVars>
          <dgm:dir/>
          <dgm:animLvl val="lvl"/>
          <dgm:resizeHandles val="exact"/>
        </dgm:presLayoutVars>
      </dgm:prSet>
      <dgm:spPr/>
    </dgm:pt>
    <dgm:pt modelId="{75487B09-1640-49BE-93CB-6A5CED8430DC}" type="pres">
      <dgm:prSet presAssocID="{C4956DED-4456-4968-A79B-5E3B9ABD5CE4}" presName="composite" presStyleCnt="0"/>
      <dgm:spPr/>
    </dgm:pt>
    <dgm:pt modelId="{A7127005-42E2-4293-8EFB-F9B4FB10A8D4}" type="pres">
      <dgm:prSet presAssocID="{C4956DED-4456-4968-A79B-5E3B9ABD5CE4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</dgm:pt>
    <dgm:pt modelId="{AC2C7C10-A308-434C-B734-85A8D4A88EFB}" type="pres">
      <dgm:prSet presAssocID="{C4956DED-4456-4968-A79B-5E3B9ABD5CE4}" presName="desTx" presStyleLbl="alignAccFollowNode1" presStyleIdx="0" presStyleCnt="2">
        <dgm:presLayoutVars>
          <dgm:bulletEnabled val="1"/>
        </dgm:presLayoutVars>
      </dgm:prSet>
      <dgm:spPr/>
    </dgm:pt>
    <dgm:pt modelId="{A598E091-7815-4867-A3F0-4941553D8EFE}" type="pres">
      <dgm:prSet presAssocID="{8F69520E-C715-4C1D-AF7A-6BFBB9C40C24}" presName="space" presStyleCnt="0"/>
      <dgm:spPr/>
    </dgm:pt>
    <dgm:pt modelId="{4417EFB4-C567-4F42-AD8A-51D40B31D88F}" type="pres">
      <dgm:prSet presAssocID="{6C5DDE5C-F8A1-4933-958C-B216851DC4D8}" presName="composite" presStyleCnt="0"/>
      <dgm:spPr/>
    </dgm:pt>
    <dgm:pt modelId="{18B7AC00-84A9-435D-99A6-1ECA57146AE4}" type="pres">
      <dgm:prSet presAssocID="{6C5DDE5C-F8A1-4933-958C-B216851DC4D8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</dgm:pt>
    <dgm:pt modelId="{C99A6B38-5165-409C-9009-AEEBBA95F997}" type="pres">
      <dgm:prSet presAssocID="{6C5DDE5C-F8A1-4933-958C-B216851DC4D8}" presName="desTx" presStyleLbl="alignAccFollowNode1" presStyleIdx="1" presStyleCnt="2">
        <dgm:presLayoutVars>
          <dgm:bulletEnabled val="1"/>
        </dgm:presLayoutVars>
      </dgm:prSet>
      <dgm:spPr/>
    </dgm:pt>
  </dgm:ptLst>
  <dgm:cxnLst>
    <dgm:cxn modelId="{48526523-13F2-4819-A842-FFBED8DCF89A}" type="presOf" srcId="{8FB400F0-4135-4693-A798-1BA65D63A4E6}" destId="{C99A6B38-5165-409C-9009-AEEBBA95F997}" srcOrd="0" destOrd="1" presId="urn:microsoft.com/office/officeart/2005/8/layout/hList1"/>
    <dgm:cxn modelId="{6280D329-D498-404F-BF18-74D7950C5BEB}" type="presOf" srcId="{6C5DDE5C-F8A1-4933-958C-B216851DC4D8}" destId="{18B7AC00-84A9-435D-99A6-1ECA57146AE4}" srcOrd="0" destOrd="0" presId="urn:microsoft.com/office/officeart/2005/8/layout/hList1"/>
    <dgm:cxn modelId="{4BD85A66-DE76-497C-B24C-C89760642D5A}" srcId="{44A71721-29BC-4CF1-9A7C-72A1F39FA2AF}" destId="{6C5DDE5C-F8A1-4933-958C-B216851DC4D8}" srcOrd="1" destOrd="0" parTransId="{285BD486-660E-4F06-9BEC-7DF0EA3069CC}" sibTransId="{61255878-5A94-4F2E-A51F-5F8B5F60D29F}"/>
    <dgm:cxn modelId="{CA539B6B-BE4D-4024-BCCC-BD07D0A00BA5}" srcId="{44A71721-29BC-4CF1-9A7C-72A1F39FA2AF}" destId="{C4956DED-4456-4968-A79B-5E3B9ABD5CE4}" srcOrd="0" destOrd="0" parTransId="{480A7DAC-F92A-49F6-B67A-13E46297AF97}" sibTransId="{8F69520E-C715-4C1D-AF7A-6BFBB9C40C24}"/>
    <dgm:cxn modelId="{7F9B645A-FBE1-4167-92D3-C0A9C6FBA49E}" type="presOf" srcId="{44A71721-29BC-4CF1-9A7C-72A1F39FA2AF}" destId="{4F8058BD-DA72-4184-8E6C-0305BE6CAF0B}" srcOrd="0" destOrd="0" presId="urn:microsoft.com/office/officeart/2005/8/layout/hList1"/>
    <dgm:cxn modelId="{0B823C80-A3EF-45CD-A08D-5D97D90960E9}" srcId="{6C5DDE5C-F8A1-4933-958C-B216851DC4D8}" destId="{8FB400F0-4135-4693-A798-1BA65D63A4E6}" srcOrd="1" destOrd="0" parTransId="{908746F6-61A9-42BF-B563-637980DF7A8F}" sibTransId="{4C2A5891-AEF6-4D4C-9CFE-C64F370CF5AA}"/>
    <dgm:cxn modelId="{4CD35784-636C-4CD5-BB1C-FA0002C8F5C6}" type="presOf" srcId="{C4956DED-4456-4968-A79B-5E3B9ABD5CE4}" destId="{A7127005-42E2-4293-8EFB-F9B4FB10A8D4}" srcOrd="0" destOrd="0" presId="urn:microsoft.com/office/officeart/2005/8/layout/hList1"/>
    <dgm:cxn modelId="{E6FFA789-6C68-4DFB-994E-1A75D24DC18B}" srcId="{C4956DED-4456-4968-A79B-5E3B9ABD5CE4}" destId="{C39885F2-919F-4642-A994-1941118034C8}" srcOrd="1" destOrd="0" parTransId="{AE7BC65F-DE96-4D45-BC20-6AB5FB6DD65C}" sibTransId="{DD94922A-8ECB-47D1-B953-74ADDC8C887C}"/>
    <dgm:cxn modelId="{837ADE98-3B9C-4595-B24B-8C7CAF1E59D6}" type="presOf" srcId="{6545C01C-7A70-40ED-B7F4-878D010F200E}" destId="{AC2C7C10-A308-434C-B734-85A8D4A88EFB}" srcOrd="0" destOrd="0" presId="urn:microsoft.com/office/officeart/2005/8/layout/hList1"/>
    <dgm:cxn modelId="{8D8129B3-9167-45D7-A7BA-B83B728D4B78}" srcId="{6C5DDE5C-F8A1-4933-958C-B216851DC4D8}" destId="{49622FE7-9576-4E30-BE15-908AF7F899F7}" srcOrd="0" destOrd="0" parTransId="{886699F3-3438-4CB9-825F-DBC8AB91ED78}" sibTransId="{9AA5F1F5-68AF-4971-8F53-2DA1A7690D61}"/>
    <dgm:cxn modelId="{E9F0E9E2-5EA8-439E-8F4E-D82FA33BD14D}" srcId="{C4956DED-4456-4968-A79B-5E3B9ABD5CE4}" destId="{6545C01C-7A70-40ED-B7F4-878D010F200E}" srcOrd="0" destOrd="0" parTransId="{725F058E-5E29-430A-AB19-7426DA06DCA4}" sibTransId="{F3B519CB-D2CC-4B36-9A65-3E713A6C6D1F}"/>
    <dgm:cxn modelId="{4536FFE5-14C1-495A-9E6D-EA500DFE1D0B}" type="presOf" srcId="{C39885F2-919F-4642-A994-1941118034C8}" destId="{AC2C7C10-A308-434C-B734-85A8D4A88EFB}" srcOrd="0" destOrd="1" presId="urn:microsoft.com/office/officeart/2005/8/layout/hList1"/>
    <dgm:cxn modelId="{86844AF1-42D7-4B37-9D83-D9693BA1539A}" type="presOf" srcId="{49622FE7-9576-4E30-BE15-908AF7F899F7}" destId="{C99A6B38-5165-409C-9009-AEEBBA95F997}" srcOrd="0" destOrd="0" presId="urn:microsoft.com/office/officeart/2005/8/layout/hList1"/>
    <dgm:cxn modelId="{8E046133-A8A2-4131-ACD0-81564AA1A363}" type="presParOf" srcId="{4F8058BD-DA72-4184-8E6C-0305BE6CAF0B}" destId="{75487B09-1640-49BE-93CB-6A5CED8430DC}" srcOrd="0" destOrd="0" presId="urn:microsoft.com/office/officeart/2005/8/layout/hList1"/>
    <dgm:cxn modelId="{66B03E75-AC04-4185-9D56-57BF426038C4}" type="presParOf" srcId="{75487B09-1640-49BE-93CB-6A5CED8430DC}" destId="{A7127005-42E2-4293-8EFB-F9B4FB10A8D4}" srcOrd="0" destOrd="0" presId="urn:microsoft.com/office/officeart/2005/8/layout/hList1"/>
    <dgm:cxn modelId="{055E08D6-42AD-4258-865F-5F0CD8C9F773}" type="presParOf" srcId="{75487B09-1640-49BE-93CB-6A5CED8430DC}" destId="{AC2C7C10-A308-434C-B734-85A8D4A88EFB}" srcOrd="1" destOrd="0" presId="urn:microsoft.com/office/officeart/2005/8/layout/hList1"/>
    <dgm:cxn modelId="{BDA8CABC-2468-4037-B496-E6C9EA11322A}" type="presParOf" srcId="{4F8058BD-DA72-4184-8E6C-0305BE6CAF0B}" destId="{A598E091-7815-4867-A3F0-4941553D8EFE}" srcOrd="1" destOrd="0" presId="urn:microsoft.com/office/officeart/2005/8/layout/hList1"/>
    <dgm:cxn modelId="{AD034332-813F-4D8B-BB2F-C3779CBA7FF3}" type="presParOf" srcId="{4F8058BD-DA72-4184-8E6C-0305BE6CAF0B}" destId="{4417EFB4-C567-4F42-AD8A-51D40B31D88F}" srcOrd="2" destOrd="0" presId="urn:microsoft.com/office/officeart/2005/8/layout/hList1"/>
    <dgm:cxn modelId="{98B62C2C-8198-4E43-9BA7-E7E48E2F47C3}" type="presParOf" srcId="{4417EFB4-C567-4F42-AD8A-51D40B31D88F}" destId="{18B7AC00-84A9-435D-99A6-1ECA57146AE4}" srcOrd="0" destOrd="0" presId="urn:microsoft.com/office/officeart/2005/8/layout/hList1"/>
    <dgm:cxn modelId="{3DCE8B23-C0A3-4886-AEC1-2B040B80744C}" type="presParOf" srcId="{4417EFB4-C567-4F42-AD8A-51D40B31D88F}" destId="{C99A6B38-5165-409C-9009-AEEBBA95F997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DA11AFB8-9035-47BD-A3A7-FCD42B5A7A96}" type="doc">
      <dgm:prSet loTypeId="urn:microsoft.com/office/officeart/2005/8/layout/default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n-US"/>
        </a:p>
      </dgm:t>
    </dgm:pt>
    <dgm:pt modelId="{2FC5BC79-BDAA-4F25-9BF3-984760E70FBA}">
      <dgm:prSet phldrT="[Text]" phldr="0"/>
      <dgm:spPr/>
      <dgm:t>
        <a:bodyPr/>
        <a:lstStyle/>
        <a:p>
          <a:r>
            <a:rPr lang="en-US">
              <a:latin typeface="Aptos Display" panose="02110004020202020204"/>
            </a:rPr>
            <a:t>Single</a:t>
          </a:r>
          <a:endParaRPr lang="en-US"/>
        </a:p>
      </dgm:t>
    </dgm:pt>
    <dgm:pt modelId="{B1D18D2A-4791-42C7-915B-5504EEFEB5BF}" type="parTrans" cxnId="{DB48347F-C918-4A86-A392-FD94C4B681CE}">
      <dgm:prSet/>
      <dgm:spPr/>
      <dgm:t>
        <a:bodyPr/>
        <a:lstStyle/>
        <a:p>
          <a:endParaRPr lang="en-US"/>
        </a:p>
      </dgm:t>
    </dgm:pt>
    <dgm:pt modelId="{BF8A2310-C6CD-4F23-9C7F-7E7C0F90AAF2}" type="sibTrans" cxnId="{DB48347F-C918-4A86-A392-FD94C4B681CE}">
      <dgm:prSet/>
      <dgm:spPr/>
      <dgm:t>
        <a:bodyPr/>
        <a:lstStyle/>
        <a:p>
          <a:endParaRPr lang="en-US"/>
        </a:p>
      </dgm:t>
    </dgm:pt>
    <dgm:pt modelId="{6F1C26B5-FD4B-4A56-BBBD-71496C4ECDC2}">
      <dgm:prSet phldrT="[Text]" phldr="0"/>
      <dgm:spPr/>
      <dgm:t>
        <a:bodyPr/>
        <a:lstStyle/>
        <a:p>
          <a:pPr rtl="0"/>
          <a:r>
            <a:rPr lang="en-US">
              <a:latin typeface="Aptos Display" panose="02110004020202020204"/>
            </a:rPr>
            <a:t>Married Filing Jointly</a:t>
          </a:r>
          <a:endParaRPr lang="en-US"/>
        </a:p>
      </dgm:t>
    </dgm:pt>
    <dgm:pt modelId="{5D540EA9-6F0C-43D5-BAB2-3D455616E892}" type="parTrans" cxnId="{AAD1A16E-1488-4CA6-B8ED-175B3A906DC5}">
      <dgm:prSet/>
      <dgm:spPr/>
      <dgm:t>
        <a:bodyPr/>
        <a:lstStyle/>
        <a:p>
          <a:endParaRPr lang="en-US"/>
        </a:p>
      </dgm:t>
    </dgm:pt>
    <dgm:pt modelId="{8C966AAE-594F-4C70-9A88-165FFC7CF5D8}" type="sibTrans" cxnId="{AAD1A16E-1488-4CA6-B8ED-175B3A906DC5}">
      <dgm:prSet/>
      <dgm:spPr/>
      <dgm:t>
        <a:bodyPr/>
        <a:lstStyle/>
        <a:p>
          <a:endParaRPr lang="en-US"/>
        </a:p>
      </dgm:t>
    </dgm:pt>
    <dgm:pt modelId="{DE1B36C9-FBE3-4E2D-80C3-9A6CC26BF852}">
      <dgm:prSet phldrT="[Text]" phldr="0"/>
      <dgm:spPr/>
      <dgm:t>
        <a:bodyPr/>
        <a:lstStyle/>
        <a:p>
          <a:pPr rtl="0"/>
          <a:r>
            <a:rPr lang="en-US">
              <a:latin typeface="Aptos Display" panose="02110004020202020204"/>
            </a:rPr>
            <a:t>Married Filing Separately</a:t>
          </a:r>
          <a:endParaRPr lang="en-US"/>
        </a:p>
      </dgm:t>
    </dgm:pt>
    <dgm:pt modelId="{EF6323CA-EC15-4D91-8C98-621DF75ED674}" type="parTrans" cxnId="{18564284-350D-4ACC-87BE-003CA7708936}">
      <dgm:prSet/>
      <dgm:spPr/>
      <dgm:t>
        <a:bodyPr/>
        <a:lstStyle/>
        <a:p>
          <a:endParaRPr lang="en-US"/>
        </a:p>
      </dgm:t>
    </dgm:pt>
    <dgm:pt modelId="{F69917EE-9571-429B-81C5-D63A10D0A813}" type="sibTrans" cxnId="{18564284-350D-4ACC-87BE-003CA7708936}">
      <dgm:prSet/>
      <dgm:spPr/>
      <dgm:t>
        <a:bodyPr/>
        <a:lstStyle/>
        <a:p>
          <a:endParaRPr lang="en-US"/>
        </a:p>
      </dgm:t>
    </dgm:pt>
    <dgm:pt modelId="{87C299F7-B5DD-4AEF-B57C-CC1A13315276}">
      <dgm:prSet phldrT="[Text]" phldr="0"/>
      <dgm:spPr/>
      <dgm:t>
        <a:bodyPr/>
        <a:lstStyle/>
        <a:p>
          <a:pPr rtl="0"/>
          <a:r>
            <a:rPr lang="en-US">
              <a:latin typeface="Aptos Display" panose="02110004020202020204"/>
            </a:rPr>
            <a:t>Head of Household</a:t>
          </a:r>
          <a:endParaRPr lang="en-US"/>
        </a:p>
      </dgm:t>
    </dgm:pt>
    <dgm:pt modelId="{E0392A44-5FC4-4E37-9FE0-0C4FF24577DB}" type="parTrans" cxnId="{73D1FE4E-81E4-486E-9B60-0265A5356435}">
      <dgm:prSet/>
      <dgm:spPr/>
      <dgm:t>
        <a:bodyPr/>
        <a:lstStyle/>
        <a:p>
          <a:endParaRPr lang="en-US"/>
        </a:p>
      </dgm:t>
    </dgm:pt>
    <dgm:pt modelId="{C171B89B-2F5B-4803-B699-EBE2D27CC7BE}" type="sibTrans" cxnId="{73D1FE4E-81E4-486E-9B60-0265A5356435}">
      <dgm:prSet/>
      <dgm:spPr/>
      <dgm:t>
        <a:bodyPr/>
        <a:lstStyle/>
        <a:p>
          <a:endParaRPr lang="en-US"/>
        </a:p>
      </dgm:t>
    </dgm:pt>
    <dgm:pt modelId="{68182943-C914-4660-9243-9841E573B486}">
      <dgm:prSet phldrT="[Text]" phldr="0"/>
      <dgm:spPr/>
      <dgm:t>
        <a:bodyPr/>
        <a:lstStyle/>
        <a:p>
          <a:pPr rtl="0"/>
          <a:r>
            <a:rPr lang="en-US">
              <a:latin typeface="Aptos Display" panose="02110004020202020204"/>
            </a:rPr>
            <a:t>Qualifying Surviving Spouse</a:t>
          </a:r>
          <a:endParaRPr lang="en-US"/>
        </a:p>
      </dgm:t>
    </dgm:pt>
    <dgm:pt modelId="{CBE4986C-5873-41F3-ACD5-D1946DE58089}" type="parTrans" cxnId="{F4A57DB4-2133-4C04-A9F1-B980FA32A5DE}">
      <dgm:prSet/>
      <dgm:spPr/>
      <dgm:t>
        <a:bodyPr/>
        <a:lstStyle/>
        <a:p>
          <a:endParaRPr lang="en-US"/>
        </a:p>
      </dgm:t>
    </dgm:pt>
    <dgm:pt modelId="{44B92C35-7D58-4618-8DAE-1FEBCEE6C7AD}" type="sibTrans" cxnId="{F4A57DB4-2133-4C04-A9F1-B980FA32A5DE}">
      <dgm:prSet/>
      <dgm:spPr/>
      <dgm:t>
        <a:bodyPr/>
        <a:lstStyle/>
        <a:p>
          <a:endParaRPr lang="en-US"/>
        </a:p>
      </dgm:t>
    </dgm:pt>
    <dgm:pt modelId="{B7FF9612-37D1-4F0E-A241-A9A955EDD1A6}" type="pres">
      <dgm:prSet presAssocID="{DA11AFB8-9035-47BD-A3A7-FCD42B5A7A96}" presName="diagram" presStyleCnt="0">
        <dgm:presLayoutVars>
          <dgm:dir/>
          <dgm:resizeHandles val="exact"/>
        </dgm:presLayoutVars>
      </dgm:prSet>
      <dgm:spPr/>
    </dgm:pt>
    <dgm:pt modelId="{8B450A14-47AA-4200-84EB-F5BA2C24E61C}" type="pres">
      <dgm:prSet presAssocID="{2FC5BC79-BDAA-4F25-9BF3-984760E70FBA}" presName="node" presStyleLbl="node1" presStyleIdx="0" presStyleCnt="5">
        <dgm:presLayoutVars>
          <dgm:bulletEnabled val="1"/>
        </dgm:presLayoutVars>
      </dgm:prSet>
      <dgm:spPr/>
    </dgm:pt>
    <dgm:pt modelId="{BAA12582-BED4-4AB5-BC36-528CFE4A0C90}" type="pres">
      <dgm:prSet presAssocID="{BF8A2310-C6CD-4F23-9C7F-7E7C0F90AAF2}" presName="sibTrans" presStyleCnt="0"/>
      <dgm:spPr/>
    </dgm:pt>
    <dgm:pt modelId="{1B0E0E51-37E8-4587-BA22-0EC632C4DBB1}" type="pres">
      <dgm:prSet presAssocID="{6F1C26B5-FD4B-4A56-BBBD-71496C4ECDC2}" presName="node" presStyleLbl="node1" presStyleIdx="1" presStyleCnt="5">
        <dgm:presLayoutVars>
          <dgm:bulletEnabled val="1"/>
        </dgm:presLayoutVars>
      </dgm:prSet>
      <dgm:spPr/>
    </dgm:pt>
    <dgm:pt modelId="{B1E9A983-ECE4-4556-AC90-B32CF87984AF}" type="pres">
      <dgm:prSet presAssocID="{8C966AAE-594F-4C70-9A88-165FFC7CF5D8}" presName="sibTrans" presStyleCnt="0"/>
      <dgm:spPr/>
    </dgm:pt>
    <dgm:pt modelId="{88789D0A-3909-4E39-B22A-8898A4CFA81E}" type="pres">
      <dgm:prSet presAssocID="{DE1B36C9-FBE3-4E2D-80C3-9A6CC26BF852}" presName="node" presStyleLbl="node1" presStyleIdx="2" presStyleCnt="5">
        <dgm:presLayoutVars>
          <dgm:bulletEnabled val="1"/>
        </dgm:presLayoutVars>
      </dgm:prSet>
      <dgm:spPr/>
    </dgm:pt>
    <dgm:pt modelId="{13554F61-2E94-4264-8142-3A516BA08083}" type="pres">
      <dgm:prSet presAssocID="{F69917EE-9571-429B-81C5-D63A10D0A813}" presName="sibTrans" presStyleCnt="0"/>
      <dgm:spPr/>
    </dgm:pt>
    <dgm:pt modelId="{2D78E13E-E53E-4A64-998C-8056DE13FE08}" type="pres">
      <dgm:prSet presAssocID="{87C299F7-B5DD-4AEF-B57C-CC1A13315276}" presName="node" presStyleLbl="node1" presStyleIdx="3" presStyleCnt="5">
        <dgm:presLayoutVars>
          <dgm:bulletEnabled val="1"/>
        </dgm:presLayoutVars>
      </dgm:prSet>
      <dgm:spPr/>
    </dgm:pt>
    <dgm:pt modelId="{AA7E671B-8263-4266-9CE8-4D7540A6C2B9}" type="pres">
      <dgm:prSet presAssocID="{C171B89B-2F5B-4803-B699-EBE2D27CC7BE}" presName="sibTrans" presStyleCnt="0"/>
      <dgm:spPr/>
    </dgm:pt>
    <dgm:pt modelId="{926C16B5-D64C-4EDF-95D5-1F1B1851EF5F}" type="pres">
      <dgm:prSet presAssocID="{68182943-C914-4660-9243-9841E573B486}" presName="node" presStyleLbl="node1" presStyleIdx="4" presStyleCnt="5">
        <dgm:presLayoutVars>
          <dgm:bulletEnabled val="1"/>
        </dgm:presLayoutVars>
      </dgm:prSet>
      <dgm:spPr/>
    </dgm:pt>
  </dgm:ptLst>
  <dgm:cxnLst>
    <dgm:cxn modelId="{332AD906-6D74-4CF8-B736-45B04D200EBF}" type="presOf" srcId="{68182943-C914-4660-9243-9841E573B486}" destId="{926C16B5-D64C-4EDF-95D5-1F1B1851EF5F}" srcOrd="0" destOrd="0" presId="urn:microsoft.com/office/officeart/2005/8/layout/default"/>
    <dgm:cxn modelId="{AAD1A16E-1488-4CA6-B8ED-175B3A906DC5}" srcId="{DA11AFB8-9035-47BD-A3A7-FCD42B5A7A96}" destId="{6F1C26B5-FD4B-4A56-BBBD-71496C4ECDC2}" srcOrd="1" destOrd="0" parTransId="{5D540EA9-6F0C-43D5-BAB2-3D455616E892}" sibTransId="{8C966AAE-594F-4C70-9A88-165FFC7CF5D8}"/>
    <dgm:cxn modelId="{73D1FE4E-81E4-486E-9B60-0265A5356435}" srcId="{DA11AFB8-9035-47BD-A3A7-FCD42B5A7A96}" destId="{87C299F7-B5DD-4AEF-B57C-CC1A13315276}" srcOrd="3" destOrd="0" parTransId="{E0392A44-5FC4-4E37-9FE0-0C4FF24577DB}" sibTransId="{C171B89B-2F5B-4803-B699-EBE2D27CC7BE}"/>
    <dgm:cxn modelId="{DB48347F-C918-4A86-A392-FD94C4B681CE}" srcId="{DA11AFB8-9035-47BD-A3A7-FCD42B5A7A96}" destId="{2FC5BC79-BDAA-4F25-9BF3-984760E70FBA}" srcOrd="0" destOrd="0" parTransId="{B1D18D2A-4791-42C7-915B-5504EEFEB5BF}" sibTransId="{BF8A2310-C6CD-4F23-9C7F-7E7C0F90AAF2}"/>
    <dgm:cxn modelId="{18564284-350D-4ACC-87BE-003CA7708936}" srcId="{DA11AFB8-9035-47BD-A3A7-FCD42B5A7A96}" destId="{DE1B36C9-FBE3-4E2D-80C3-9A6CC26BF852}" srcOrd="2" destOrd="0" parTransId="{EF6323CA-EC15-4D91-8C98-621DF75ED674}" sibTransId="{F69917EE-9571-429B-81C5-D63A10D0A813}"/>
    <dgm:cxn modelId="{F4A57DB4-2133-4C04-A9F1-B980FA32A5DE}" srcId="{DA11AFB8-9035-47BD-A3A7-FCD42B5A7A96}" destId="{68182943-C914-4660-9243-9841E573B486}" srcOrd="4" destOrd="0" parTransId="{CBE4986C-5873-41F3-ACD5-D1946DE58089}" sibTransId="{44B92C35-7D58-4618-8DAE-1FEBCEE6C7AD}"/>
    <dgm:cxn modelId="{660880CA-DAF6-4D5C-ADE6-979E286ABDCA}" type="presOf" srcId="{87C299F7-B5DD-4AEF-B57C-CC1A13315276}" destId="{2D78E13E-E53E-4A64-998C-8056DE13FE08}" srcOrd="0" destOrd="0" presId="urn:microsoft.com/office/officeart/2005/8/layout/default"/>
    <dgm:cxn modelId="{0CEF0CD1-F01D-4240-9543-38762D019904}" type="presOf" srcId="{6F1C26B5-FD4B-4A56-BBBD-71496C4ECDC2}" destId="{1B0E0E51-37E8-4587-BA22-0EC632C4DBB1}" srcOrd="0" destOrd="0" presId="urn:microsoft.com/office/officeart/2005/8/layout/default"/>
    <dgm:cxn modelId="{D270D3DE-15CF-4A4A-9E99-DA843617CFE7}" type="presOf" srcId="{2FC5BC79-BDAA-4F25-9BF3-984760E70FBA}" destId="{8B450A14-47AA-4200-84EB-F5BA2C24E61C}" srcOrd="0" destOrd="0" presId="urn:microsoft.com/office/officeart/2005/8/layout/default"/>
    <dgm:cxn modelId="{28CE80EF-8A0E-4B06-803B-56003FFFEE07}" type="presOf" srcId="{DA11AFB8-9035-47BD-A3A7-FCD42B5A7A96}" destId="{B7FF9612-37D1-4F0E-A241-A9A955EDD1A6}" srcOrd="0" destOrd="0" presId="urn:microsoft.com/office/officeart/2005/8/layout/default"/>
    <dgm:cxn modelId="{4CD590FA-AE54-4200-A043-F50191E052F1}" type="presOf" srcId="{DE1B36C9-FBE3-4E2D-80C3-9A6CC26BF852}" destId="{88789D0A-3909-4E39-B22A-8898A4CFA81E}" srcOrd="0" destOrd="0" presId="urn:microsoft.com/office/officeart/2005/8/layout/default"/>
    <dgm:cxn modelId="{9E5530AC-67E6-478F-93A8-8B4BD1486110}" type="presParOf" srcId="{B7FF9612-37D1-4F0E-A241-A9A955EDD1A6}" destId="{8B450A14-47AA-4200-84EB-F5BA2C24E61C}" srcOrd="0" destOrd="0" presId="urn:microsoft.com/office/officeart/2005/8/layout/default"/>
    <dgm:cxn modelId="{AB20F0BE-8415-4333-8285-E053733F1E1F}" type="presParOf" srcId="{B7FF9612-37D1-4F0E-A241-A9A955EDD1A6}" destId="{BAA12582-BED4-4AB5-BC36-528CFE4A0C90}" srcOrd="1" destOrd="0" presId="urn:microsoft.com/office/officeart/2005/8/layout/default"/>
    <dgm:cxn modelId="{960D3129-629A-45ED-BEEF-D3C624BC35EB}" type="presParOf" srcId="{B7FF9612-37D1-4F0E-A241-A9A955EDD1A6}" destId="{1B0E0E51-37E8-4587-BA22-0EC632C4DBB1}" srcOrd="2" destOrd="0" presId="urn:microsoft.com/office/officeart/2005/8/layout/default"/>
    <dgm:cxn modelId="{325B6271-CCF4-4FD8-BEF0-AD442064DAF3}" type="presParOf" srcId="{B7FF9612-37D1-4F0E-A241-A9A955EDD1A6}" destId="{B1E9A983-ECE4-4556-AC90-B32CF87984AF}" srcOrd="3" destOrd="0" presId="urn:microsoft.com/office/officeart/2005/8/layout/default"/>
    <dgm:cxn modelId="{E85BFD92-A12E-427D-B8EF-097DA7C37E7E}" type="presParOf" srcId="{B7FF9612-37D1-4F0E-A241-A9A955EDD1A6}" destId="{88789D0A-3909-4E39-B22A-8898A4CFA81E}" srcOrd="4" destOrd="0" presId="urn:microsoft.com/office/officeart/2005/8/layout/default"/>
    <dgm:cxn modelId="{636EA914-9F63-4E4B-9D07-BF1C933ACD6C}" type="presParOf" srcId="{B7FF9612-37D1-4F0E-A241-A9A955EDD1A6}" destId="{13554F61-2E94-4264-8142-3A516BA08083}" srcOrd="5" destOrd="0" presId="urn:microsoft.com/office/officeart/2005/8/layout/default"/>
    <dgm:cxn modelId="{DDA5C0E2-5417-431D-B0B2-5A3EE24670C7}" type="presParOf" srcId="{B7FF9612-37D1-4F0E-A241-A9A955EDD1A6}" destId="{2D78E13E-E53E-4A64-998C-8056DE13FE08}" srcOrd="6" destOrd="0" presId="urn:microsoft.com/office/officeart/2005/8/layout/default"/>
    <dgm:cxn modelId="{B40BF0F7-11CA-4A35-A0F3-D5DA66D0FA3B}" type="presParOf" srcId="{B7FF9612-37D1-4F0E-A241-A9A955EDD1A6}" destId="{AA7E671B-8263-4266-9CE8-4D7540A6C2B9}" srcOrd="7" destOrd="0" presId="urn:microsoft.com/office/officeart/2005/8/layout/default"/>
    <dgm:cxn modelId="{DC042606-35A3-49D5-BA35-6F7EF57F4A46}" type="presParOf" srcId="{B7FF9612-37D1-4F0E-A241-A9A955EDD1A6}" destId="{926C16B5-D64C-4EDF-95D5-1F1B1851EF5F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0DF54C-49E5-4B17-9CD9-F3E4131C2E7A}">
      <dsp:nvSpPr>
        <dsp:cNvPr id="0" name=""/>
        <dsp:cNvSpPr/>
      </dsp:nvSpPr>
      <dsp:spPr>
        <a:xfrm>
          <a:off x="0" y="659536"/>
          <a:ext cx="8715514" cy="1217605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109B3AA-CDF8-4CC1-A2B4-F934A230BD77}">
      <dsp:nvSpPr>
        <dsp:cNvPr id="0" name=""/>
        <dsp:cNvSpPr/>
      </dsp:nvSpPr>
      <dsp:spPr>
        <a:xfrm>
          <a:off x="368325" y="933497"/>
          <a:ext cx="669683" cy="669683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559C815-1B9A-4318-881D-231419207E85}">
      <dsp:nvSpPr>
        <dsp:cNvPr id="0" name=""/>
        <dsp:cNvSpPr/>
      </dsp:nvSpPr>
      <dsp:spPr>
        <a:xfrm>
          <a:off x="1406334" y="659536"/>
          <a:ext cx="7309179" cy="12176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863" tIns="128863" rIns="128863" bIns="128863" numCol="1" spcCol="1270" anchor="ctr" anchorCtr="0">
          <a:noAutofit/>
        </a:bodyPr>
        <a:lstStyle/>
        <a:p>
          <a:pPr marL="0" lvl="0" indent="0" algn="l" defTabSz="111125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latin typeface="Aptos Display"/>
              <a:ea typeface="+mn-ea"/>
              <a:cs typeface="+mn-cs"/>
            </a:rPr>
            <a:t>Taxes and the US Tax System</a:t>
          </a:r>
        </a:p>
      </dsp:txBody>
      <dsp:txXfrm>
        <a:off x="1406334" y="659536"/>
        <a:ext cx="7309179" cy="1217605"/>
      </dsp:txXfrm>
    </dsp:sp>
    <dsp:sp modelId="{133CF813-698A-4D20-91C9-28EF14B3F80C}">
      <dsp:nvSpPr>
        <dsp:cNvPr id="0" name=""/>
        <dsp:cNvSpPr/>
      </dsp:nvSpPr>
      <dsp:spPr>
        <a:xfrm>
          <a:off x="0" y="2181543"/>
          <a:ext cx="8715514" cy="1217605"/>
        </a:xfrm>
        <a:prstGeom prst="roundRect">
          <a:avLst>
            <a:gd name="adj" fmla="val 10000"/>
          </a:avLst>
        </a:prstGeom>
        <a:solidFill>
          <a:schemeClr val="accent3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149D27-3778-4029-97CE-3177B274E904}">
      <dsp:nvSpPr>
        <dsp:cNvPr id="0" name=""/>
        <dsp:cNvSpPr/>
      </dsp:nvSpPr>
      <dsp:spPr>
        <a:xfrm>
          <a:off x="368325" y="2455505"/>
          <a:ext cx="669683" cy="669683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3DDC84-211F-4720-B55D-F0C1F0FAEED6}">
      <dsp:nvSpPr>
        <dsp:cNvPr id="0" name=""/>
        <dsp:cNvSpPr/>
      </dsp:nvSpPr>
      <dsp:spPr>
        <a:xfrm>
          <a:off x="1406334" y="2181543"/>
          <a:ext cx="7309179" cy="12176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863" tIns="128863" rIns="128863" bIns="128863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latin typeface="Aptos Display" panose="02110004020202020204"/>
              <a:ea typeface="+mn-ea"/>
              <a:cs typeface="+mn-cs"/>
            </a:rPr>
            <a:t>Intro to Tax Terminology</a:t>
          </a:r>
        </a:p>
      </dsp:txBody>
      <dsp:txXfrm>
        <a:off x="1406334" y="2181543"/>
        <a:ext cx="7309179" cy="1217605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17897B-DA84-4DB9-8778-4DBD56E31AE7}">
      <dsp:nvSpPr>
        <dsp:cNvPr id="0" name=""/>
        <dsp:cNvSpPr/>
      </dsp:nvSpPr>
      <dsp:spPr>
        <a:xfrm>
          <a:off x="0" y="20104"/>
          <a:ext cx="11115523" cy="46683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>
              <a:latin typeface="Aptos Display" panose="02110004020202020204"/>
            </a:rPr>
            <a:t>Relationship</a:t>
          </a:r>
        </a:p>
      </dsp:txBody>
      <dsp:txXfrm>
        <a:off x="22789" y="42893"/>
        <a:ext cx="11069945" cy="421252"/>
      </dsp:txXfrm>
    </dsp:sp>
    <dsp:sp modelId="{0AE48594-32FF-405F-8251-2AAB225AF746}">
      <dsp:nvSpPr>
        <dsp:cNvPr id="0" name=""/>
        <dsp:cNvSpPr/>
      </dsp:nvSpPr>
      <dsp:spPr>
        <a:xfrm>
          <a:off x="0" y="486934"/>
          <a:ext cx="11115523" cy="4719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2918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kern="1200">
              <a:latin typeface="Aptos Display" panose="02110004020202020204"/>
            </a:rPr>
            <a:t>Be the taxpayer's son, daughter, stepchild, eligible foster child, brother, sister, half-sister or -brother, stepbrother, stepsister, adopted child or the child of one of these</a:t>
          </a:r>
        </a:p>
      </dsp:txBody>
      <dsp:txXfrm>
        <a:off x="0" y="486934"/>
        <a:ext cx="11115523" cy="471960"/>
      </dsp:txXfrm>
    </dsp:sp>
    <dsp:sp modelId="{65F9F832-CD70-4463-8815-75CBE7D0946A}">
      <dsp:nvSpPr>
        <dsp:cNvPr id="0" name=""/>
        <dsp:cNvSpPr/>
      </dsp:nvSpPr>
      <dsp:spPr>
        <a:xfrm>
          <a:off x="0" y="958894"/>
          <a:ext cx="11115523" cy="46683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>
              <a:latin typeface="Aptos Display" panose="02110004020202020204"/>
            </a:rPr>
            <a:t>Age</a:t>
          </a:r>
        </a:p>
      </dsp:txBody>
      <dsp:txXfrm>
        <a:off x="22789" y="981683"/>
        <a:ext cx="11069945" cy="421252"/>
      </dsp:txXfrm>
    </dsp:sp>
    <dsp:sp modelId="{D3C77667-E40A-4B56-AB49-A6E0E5E259C9}">
      <dsp:nvSpPr>
        <dsp:cNvPr id="0" name=""/>
        <dsp:cNvSpPr/>
      </dsp:nvSpPr>
      <dsp:spPr>
        <a:xfrm>
          <a:off x="0" y="1425724"/>
          <a:ext cx="11115523" cy="7865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2918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kern="1200">
              <a:latin typeface="Aptos Display" panose="02110004020202020204"/>
            </a:rPr>
            <a:t>Be under age 19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kern="1200">
              <a:latin typeface="Aptos Display" panose="02110004020202020204"/>
            </a:rPr>
            <a:t>Be under 24 if a full-time student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kern="1200">
              <a:latin typeface="Aptos Display" panose="02110004020202020204"/>
            </a:rPr>
            <a:t>Any age if 'permanently and totally disabled'</a:t>
          </a:r>
        </a:p>
      </dsp:txBody>
      <dsp:txXfrm>
        <a:off x="0" y="1425724"/>
        <a:ext cx="11115523" cy="786599"/>
      </dsp:txXfrm>
    </dsp:sp>
    <dsp:sp modelId="{28355A8C-7819-41B1-9834-592D922C8450}">
      <dsp:nvSpPr>
        <dsp:cNvPr id="0" name=""/>
        <dsp:cNvSpPr/>
      </dsp:nvSpPr>
      <dsp:spPr>
        <a:xfrm>
          <a:off x="0" y="2212324"/>
          <a:ext cx="11115523" cy="46683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>
              <a:latin typeface="Aptos Display" panose="02110004020202020204"/>
            </a:rPr>
            <a:t>Residency</a:t>
          </a:r>
        </a:p>
      </dsp:txBody>
      <dsp:txXfrm>
        <a:off x="22789" y="2235113"/>
        <a:ext cx="11069945" cy="421252"/>
      </dsp:txXfrm>
    </dsp:sp>
    <dsp:sp modelId="{FEDAE136-B720-42E1-AF3C-AF3D02F6F51D}">
      <dsp:nvSpPr>
        <dsp:cNvPr id="0" name=""/>
        <dsp:cNvSpPr/>
      </dsp:nvSpPr>
      <dsp:spPr>
        <a:xfrm>
          <a:off x="0" y="2679154"/>
          <a:ext cx="11115523" cy="314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2918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kern="1200">
              <a:latin typeface="Aptos Display" panose="02110004020202020204"/>
            </a:rPr>
            <a:t>Live with the taxpayer for more than half the year, with some exceptions</a:t>
          </a:r>
        </a:p>
      </dsp:txBody>
      <dsp:txXfrm>
        <a:off x="0" y="2679154"/>
        <a:ext cx="11115523" cy="314640"/>
      </dsp:txXfrm>
    </dsp:sp>
    <dsp:sp modelId="{87978C2A-4670-4198-9839-FCA868BF41B5}">
      <dsp:nvSpPr>
        <dsp:cNvPr id="0" name=""/>
        <dsp:cNvSpPr/>
      </dsp:nvSpPr>
      <dsp:spPr>
        <a:xfrm>
          <a:off x="0" y="2993794"/>
          <a:ext cx="11115523" cy="46683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>
              <a:latin typeface="Aptos Display" panose="02110004020202020204"/>
            </a:rPr>
            <a:t>Support</a:t>
          </a:r>
        </a:p>
      </dsp:txBody>
      <dsp:txXfrm>
        <a:off x="22789" y="3016583"/>
        <a:ext cx="11069945" cy="421252"/>
      </dsp:txXfrm>
    </dsp:sp>
    <dsp:sp modelId="{8A0C7C14-64F4-4621-B88D-0F127FC27C03}">
      <dsp:nvSpPr>
        <dsp:cNvPr id="0" name=""/>
        <dsp:cNvSpPr/>
      </dsp:nvSpPr>
      <dsp:spPr>
        <a:xfrm>
          <a:off x="0" y="3460624"/>
          <a:ext cx="11115523" cy="314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2918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kern="1200">
              <a:latin typeface="Aptos Display" panose="02110004020202020204"/>
            </a:rPr>
            <a:t>Get more than half their financial support from the taxpayer</a:t>
          </a:r>
        </a:p>
      </dsp:txBody>
      <dsp:txXfrm>
        <a:off x="0" y="3460624"/>
        <a:ext cx="11115523" cy="314640"/>
      </dsp:txXfrm>
    </dsp:sp>
    <dsp:sp modelId="{FA1538D7-1011-47C2-8136-3CC282C573DF}">
      <dsp:nvSpPr>
        <dsp:cNvPr id="0" name=""/>
        <dsp:cNvSpPr/>
      </dsp:nvSpPr>
      <dsp:spPr>
        <a:xfrm>
          <a:off x="0" y="3775264"/>
          <a:ext cx="11115523" cy="46683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>
              <a:latin typeface="Aptos Display" panose="02110004020202020204"/>
            </a:rPr>
            <a:t>Joint return</a:t>
          </a:r>
        </a:p>
      </dsp:txBody>
      <dsp:txXfrm>
        <a:off x="22789" y="3798053"/>
        <a:ext cx="11069945" cy="421252"/>
      </dsp:txXfrm>
    </dsp:sp>
    <dsp:sp modelId="{2E22CD10-F208-414E-A039-ECE976FE089E}">
      <dsp:nvSpPr>
        <dsp:cNvPr id="0" name=""/>
        <dsp:cNvSpPr/>
      </dsp:nvSpPr>
      <dsp:spPr>
        <a:xfrm>
          <a:off x="0" y="4242094"/>
          <a:ext cx="11115523" cy="3146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2918" tIns="24130" rIns="135128" bIns="24130" numCol="1" spcCol="1270" anchor="t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500" kern="1200">
              <a:latin typeface="Aptos Display" panose="02110004020202020204"/>
            </a:rPr>
            <a:t>The child does not file as married filing jointly</a:t>
          </a:r>
          <a:endParaRPr lang="en-US" sz="1500" kern="1200"/>
        </a:p>
      </dsp:txBody>
      <dsp:txXfrm>
        <a:off x="0" y="4242094"/>
        <a:ext cx="11115523" cy="314640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1A4175-5C26-4D68-8094-7D0CE2E35DA8}">
      <dsp:nvSpPr>
        <dsp:cNvPr id="0" name=""/>
        <dsp:cNvSpPr/>
      </dsp:nvSpPr>
      <dsp:spPr>
        <a:xfrm>
          <a:off x="0" y="28706"/>
          <a:ext cx="10788952" cy="6388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>
              <a:latin typeface="Aptos Display" panose="02110004020202020204"/>
            </a:rPr>
            <a:t>Not a qualifying child</a:t>
          </a:r>
        </a:p>
      </dsp:txBody>
      <dsp:txXfrm>
        <a:off x="31185" y="59891"/>
        <a:ext cx="10726582" cy="576450"/>
      </dsp:txXfrm>
    </dsp:sp>
    <dsp:sp modelId="{D667FA64-1B8A-4A93-A0E1-7DB1C8C7F6FB}">
      <dsp:nvSpPr>
        <dsp:cNvPr id="0" name=""/>
        <dsp:cNvSpPr/>
      </dsp:nvSpPr>
      <dsp:spPr>
        <a:xfrm>
          <a:off x="0" y="667526"/>
          <a:ext cx="10788952" cy="430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549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>
              <a:latin typeface="Aptos Display" panose="02110004020202020204"/>
            </a:rPr>
            <a:t>Isn't the taxpayer's qualifying child or the qualifying child of another taxpayer</a:t>
          </a:r>
        </a:p>
      </dsp:txBody>
      <dsp:txXfrm>
        <a:off x="0" y="667526"/>
        <a:ext cx="10788952" cy="430560"/>
      </dsp:txXfrm>
    </dsp:sp>
    <dsp:sp modelId="{DA7689F3-1EB8-40E5-BC93-F941280B01E2}">
      <dsp:nvSpPr>
        <dsp:cNvPr id="0" name=""/>
        <dsp:cNvSpPr/>
      </dsp:nvSpPr>
      <dsp:spPr>
        <a:xfrm>
          <a:off x="0" y="1098086"/>
          <a:ext cx="10788952" cy="6388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>
              <a:latin typeface="Aptos Display" panose="02110004020202020204"/>
            </a:rPr>
            <a:t>Member of household or relationship</a:t>
          </a:r>
        </a:p>
      </dsp:txBody>
      <dsp:txXfrm>
        <a:off x="31185" y="1129271"/>
        <a:ext cx="10726582" cy="576450"/>
      </dsp:txXfrm>
    </dsp:sp>
    <dsp:sp modelId="{FB298F13-D248-49BF-96DC-9C78C75B099C}">
      <dsp:nvSpPr>
        <dsp:cNvPr id="0" name=""/>
        <dsp:cNvSpPr/>
      </dsp:nvSpPr>
      <dsp:spPr>
        <a:xfrm>
          <a:off x="0" y="1736906"/>
          <a:ext cx="10788952" cy="430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549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>
              <a:latin typeface="Aptos Display" panose="02110004020202020204"/>
            </a:rPr>
            <a:t>Lives with the taxpayer all year as a member of the household or is a specific type of relative</a:t>
          </a:r>
        </a:p>
      </dsp:txBody>
      <dsp:txXfrm>
        <a:off x="0" y="1736906"/>
        <a:ext cx="10788952" cy="430560"/>
      </dsp:txXfrm>
    </dsp:sp>
    <dsp:sp modelId="{AAB26C46-5A0C-4FC9-AE2D-2D5ADA373546}">
      <dsp:nvSpPr>
        <dsp:cNvPr id="0" name=""/>
        <dsp:cNvSpPr/>
      </dsp:nvSpPr>
      <dsp:spPr>
        <a:xfrm>
          <a:off x="0" y="2167466"/>
          <a:ext cx="10788952" cy="6388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>
              <a:latin typeface="Aptos Display" panose="02110004020202020204"/>
            </a:rPr>
            <a:t>Gross Income</a:t>
          </a:r>
        </a:p>
      </dsp:txBody>
      <dsp:txXfrm>
        <a:off x="31185" y="2198651"/>
        <a:ext cx="10726582" cy="576450"/>
      </dsp:txXfrm>
    </dsp:sp>
    <dsp:sp modelId="{3031D0A8-BF64-4913-9DE1-4AE35EE7730B}">
      <dsp:nvSpPr>
        <dsp:cNvPr id="0" name=""/>
        <dsp:cNvSpPr/>
      </dsp:nvSpPr>
      <dsp:spPr>
        <a:xfrm>
          <a:off x="0" y="2806286"/>
          <a:ext cx="10788952" cy="430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549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 dirty="0">
              <a:latin typeface="Aptos Display" panose="02110004020202020204"/>
            </a:rPr>
            <a:t>Gross income under $5,200</a:t>
          </a:r>
        </a:p>
      </dsp:txBody>
      <dsp:txXfrm>
        <a:off x="0" y="2806286"/>
        <a:ext cx="10788952" cy="430560"/>
      </dsp:txXfrm>
    </dsp:sp>
    <dsp:sp modelId="{0BC71CC3-89D9-4B18-BEFA-EC03E69DE6C9}">
      <dsp:nvSpPr>
        <dsp:cNvPr id="0" name=""/>
        <dsp:cNvSpPr/>
      </dsp:nvSpPr>
      <dsp:spPr>
        <a:xfrm>
          <a:off x="0" y="3236846"/>
          <a:ext cx="10788952" cy="6388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>
              <a:latin typeface="Aptos Display" panose="02110004020202020204"/>
            </a:rPr>
            <a:t>Support</a:t>
          </a:r>
        </a:p>
      </dsp:txBody>
      <dsp:txXfrm>
        <a:off x="31185" y="3268031"/>
        <a:ext cx="10726582" cy="576450"/>
      </dsp:txXfrm>
    </dsp:sp>
    <dsp:sp modelId="{A6894432-CE42-4582-8E98-EC4CE0D1B8A9}">
      <dsp:nvSpPr>
        <dsp:cNvPr id="0" name=""/>
        <dsp:cNvSpPr/>
      </dsp:nvSpPr>
      <dsp:spPr>
        <a:xfrm>
          <a:off x="0" y="3875666"/>
          <a:ext cx="10788952" cy="4305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549" tIns="33020" rIns="184912" bIns="33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2000" kern="1200">
              <a:latin typeface="Aptos Display" panose="02110004020202020204"/>
            </a:rPr>
            <a:t>Get more than half their financial support from the taxpayer</a:t>
          </a:r>
          <a:endParaRPr lang="en-US" sz="2000" kern="1200"/>
        </a:p>
      </dsp:txBody>
      <dsp:txXfrm>
        <a:off x="0" y="3875666"/>
        <a:ext cx="10788952" cy="43056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3D99FEF-4587-401A-9A25-1F728E10957C}">
      <dsp:nvSpPr>
        <dsp:cNvPr id="0" name=""/>
        <dsp:cNvSpPr/>
      </dsp:nvSpPr>
      <dsp:spPr>
        <a:xfrm>
          <a:off x="3388" y="31616"/>
          <a:ext cx="3303710" cy="8064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marL="0" lvl="0" indent="0" algn="l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>
              <a:latin typeface="Aptos Display"/>
              <a:ea typeface="+mn-ea"/>
              <a:cs typeface="+mn-cs"/>
            </a:rPr>
            <a:t>Federal</a:t>
          </a:r>
        </a:p>
      </dsp:txBody>
      <dsp:txXfrm>
        <a:off x="3388" y="31616"/>
        <a:ext cx="3303710" cy="806400"/>
      </dsp:txXfrm>
    </dsp:sp>
    <dsp:sp modelId="{A6A013B3-4DEC-4A38-AB90-4F670DD9DF23}">
      <dsp:nvSpPr>
        <dsp:cNvPr id="0" name=""/>
        <dsp:cNvSpPr/>
      </dsp:nvSpPr>
      <dsp:spPr>
        <a:xfrm>
          <a:off x="3388" y="838016"/>
          <a:ext cx="3303710" cy="3151260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 rtl="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800" kern="1200">
            <a:latin typeface="Aptos Display"/>
            <a:ea typeface="+mn-ea"/>
            <a:cs typeface="+mn-cs"/>
          </a:endParaRPr>
        </a:p>
      </dsp:txBody>
      <dsp:txXfrm>
        <a:off x="3388" y="838016"/>
        <a:ext cx="3303710" cy="3151260"/>
      </dsp:txXfrm>
    </dsp:sp>
    <dsp:sp modelId="{22E76A5A-2FDB-4C60-ABEF-DC9DE26F8FA4}">
      <dsp:nvSpPr>
        <dsp:cNvPr id="0" name=""/>
        <dsp:cNvSpPr/>
      </dsp:nvSpPr>
      <dsp:spPr>
        <a:xfrm>
          <a:off x="3769617" y="31616"/>
          <a:ext cx="3303710" cy="8064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marL="0" lvl="0" indent="0" algn="l" defTabSz="12446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>
              <a:latin typeface="Aptos Display"/>
              <a:ea typeface="+mn-ea"/>
              <a:cs typeface="+mn-cs"/>
            </a:rPr>
            <a:t>State</a:t>
          </a:r>
        </a:p>
      </dsp:txBody>
      <dsp:txXfrm>
        <a:off x="3769617" y="31616"/>
        <a:ext cx="3303710" cy="806400"/>
      </dsp:txXfrm>
    </dsp:sp>
    <dsp:sp modelId="{3CBFA285-DB2E-454F-BB23-6B97049631F7}">
      <dsp:nvSpPr>
        <dsp:cNvPr id="0" name=""/>
        <dsp:cNvSpPr/>
      </dsp:nvSpPr>
      <dsp:spPr>
        <a:xfrm>
          <a:off x="3769617" y="838016"/>
          <a:ext cx="3303710" cy="3151260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 rtl="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800" kern="1200">
            <a:latin typeface="Aptos Display"/>
            <a:ea typeface="+mn-ea"/>
            <a:cs typeface="+mn-cs"/>
          </a:endParaRPr>
        </a:p>
      </dsp:txBody>
      <dsp:txXfrm>
        <a:off x="3769617" y="838016"/>
        <a:ext cx="3303710" cy="3151260"/>
      </dsp:txXfrm>
    </dsp:sp>
    <dsp:sp modelId="{12B8AD8C-6D94-43D2-8CF3-6B3E73E16343}">
      <dsp:nvSpPr>
        <dsp:cNvPr id="0" name=""/>
        <dsp:cNvSpPr/>
      </dsp:nvSpPr>
      <dsp:spPr>
        <a:xfrm>
          <a:off x="7535847" y="31616"/>
          <a:ext cx="3303710" cy="8064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13792" rIns="199136" bIns="113792" numCol="1" spcCol="1270" anchor="ctr" anchorCtr="0">
          <a:noAutofit/>
        </a:bodyPr>
        <a:lstStyle/>
        <a:p>
          <a:pPr marL="0" lvl="0" indent="0" algn="l" defTabSz="124460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>
              <a:latin typeface="Aptos Display"/>
              <a:ea typeface="+mn-ea"/>
              <a:cs typeface="+mn-cs"/>
            </a:rPr>
            <a:t>Local</a:t>
          </a:r>
        </a:p>
      </dsp:txBody>
      <dsp:txXfrm>
        <a:off x="7535847" y="31616"/>
        <a:ext cx="3303710" cy="806400"/>
      </dsp:txXfrm>
    </dsp:sp>
    <dsp:sp modelId="{3844E2D5-EE8D-41B3-9425-4FA7B1CF70E2}">
      <dsp:nvSpPr>
        <dsp:cNvPr id="0" name=""/>
        <dsp:cNvSpPr/>
      </dsp:nvSpPr>
      <dsp:spPr>
        <a:xfrm>
          <a:off x="7535847" y="838016"/>
          <a:ext cx="3303710" cy="3151260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49352" rIns="199136" bIns="224028" numCol="1" spcCol="1270" anchor="t" anchorCtr="0">
          <a:noAutofit/>
        </a:bodyPr>
        <a:lstStyle/>
        <a:p>
          <a:pPr marL="285750" lvl="1" indent="-285750" algn="l" defTabSz="1244600" rtl="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>
              <a:latin typeface="Aptos Display"/>
              <a:ea typeface="+mn-ea"/>
              <a:cs typeface="+mn-cs"/>
            </a:rPr>
            <a:t>County Governments</a:t>
          </a:r>
        </a:p>
        <a:p>
          <a:pPr marL="285750" lvl="1" indent="-285750" algn="l" defTabSz="1244600" rtl="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>
              <a:latin typeface="Aptos Display"/>
              <a:ea typeface="+mn-ea"/>
              <a:cs typeface="+mn-cs"/>
            </a:rPr>
            <a:t>City, Town, or Township Governments</a:t>
          </a:r>
        </a:p>
        <a:p>
          <a:pPr marL="285750" lvl="1" indent="-285750" algn="l" defTabSz="1244600" rtl="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800" kern="1200">
              <a:latin typeface="Aptos Display"/>
              <a:ea typeface="+mn-ea"/>
              <a:cs typeface="+mn-cs"/>
            </a:rPr>
            <a:t>School Districts</a:t>
          </a:r>
        </a:p>
      </dsp:txBody>
      <dsp:txXfrm>
        <a:off x="7535847" y="838016"/>
        <a:ext cx="3303710" cy="315126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B9B266-92F2-460F-BACA-B11C0F07EB88}">
      <dsp:nvSpPr>
        <dsp:cNvPr id="0" name=""/>
        <dsp:cNvSpPr/>
      </dsp:nvSpPr>
      <dsp:spPr>
        <a:xfrm rot="16200000">
          <a:off x="-296016" y="297352"/>
          <a:ext cx="4068838" cy="3474132"/>
        </a:xfrm>
        <a:prstGeom prst="flowChartManualOperati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0" tIns="0" rIns="162719" bIns="0" numCol="1" spcCol="1270" anchor="t" anchorCtr="0">
          <a:noAutofit/>
        </a:bodyPr>
        <a:lstStyle/>
        <a:p>
          <a:pPr marL="0" lvl="0" indent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u="sng" kern="1200">
              <a:latin typeface="Aptos Display" panose="02110004020202020204"/>
            </a:rPr>
            <a:t>Taxes on what you </a:t>
          </a:r>
          <a:r>
            <a:rPr lang="en-US" sz="2600" b="1" i="1" u="sng" kern="1200">
              <a:latin typeface="Aptos Display" panose="02110004020202020204"/>
            </a:rPr>
            <a:t>earn</a:t>
          </a:r>
          <a:endParaRPr lang="en-US" sz="2600" b="1" u="sng" kern="1200">
            <a:latin typeface="Aptos Display" panose="02110004020202020204"/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kern="1200">
            <a:latin typeface="Aptos Display" panose="02110004020202020204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>
              <a:latin typeface="Aptos Display" panose="02110004020202020204"/>
            </a:rPr>
            <a:t>Income Taxes (what we primarily work with!)</a:t>
          </a:r>
          <a:endParaRPr lang="en-US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>
              <a:latin typeface="Aptos Display" panose="02110004020202020204"/>
            </a:rPr>
            <a:t>Payroll Taxes</a:t>
          </a:r>
          <a:endParaRPr lang="en-US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>
              <a:latin typeface="Aptos Display" panose="02110004020202020204"/>
            </a:rPr>
            <a:t>Capital Gains Tax</a:t>
          </a:r>
        </a:p>
      </dsp:txBody>
      <dsp:txXfrm rot="5400000">
        <a:off x="1337" y="813767"/>
        <a:ext cx="3474132" cy="2441302"/>
      </dsp:txXfrm>
    </dsp:sp>
    <dsp:sp modelId="{72522B5E-7059-452E-868D-D8317DACF4CB}">
      <dsp:nvSpPr>
        <dsp:cNvPr id="0" name=""/>
        <dsp:cNvSpPr/>
      </dsp:nvSpPr>
      <dsp:spPr>
        <a:xfrm rot="16200000">
          <a:off x="3438676" y="297352"/>
          <a:ext cx="4068838" cy="3474132"/>
        </a:xfrm>
        <a:prstGeom prst="flowChartManualOperati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0" tIns="0" rIns="162719" bIns="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u="sng" kern="1200">
              <a:latin typeface="Aptos Display" panose="02110004020202020204"/>
            </a:rPr>
            <a:t>Taxes on what you </a:t>
          </a:r>
          <a:r>
            <a:rPr lang="en-US" sz="2600" b="1" i="1" u="sng" kern="1200">
              <a:latin typeface="Aptos Display" panose="02110004020202020204"/>
            </a:rPr>
            <a:t>buy</a:t>
          </a:r>
          <a:endParaRPr lang="en-US" sz="2600" b="1" u="sng" kern="1200">
            <a:latin typeface="Aptos Display" panose="02110004020202020204"/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kern="1200">
            <a:latin typeface="Aptos Display" panose="02110004020202020204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>
              <a:latin typeface="Aptos Display" panose="02110004020202020204"/>
            </a:rPr>
            <a:t>Sales &amp; Use Tax</a:t>
          </a:r>
          <a:endParaRPr lang="en-US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>
              <a:latin typeface="Aptos Display" panose="02110004020202020204"/>
            </a:rPr>
            <a:t>Import Taxes (Tariffs)</a:t>
          </a:r>
          <a:endParaRPr lang="en-US" sz="2000" kern="120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>
              <a:latin typeface="Aptos Display" panose="02110004020202020204"/>
            </a:rPr>
            <a:t>Excise Taxes</a:t>
          </a:r>
        </a:p>
      </dsp:txBody>
      <dsp:txXfrm rot="5400000">
        <a:off x="3736029" y="813767"/>
        <a:ext cx="3474132" cy="2441302"/>
      </dsp:txXfrm>
    </dsp:sp>
    <dsp:sp modelId="{23B6BE85-DB70-4C0E-8E32-B66A122BB766}">
      <dsp:nvSpPr>
        <dsp:cNvPr id="0" name=""/>
        <dsp:cNvSpPr/>
      </dsp:nvSpPr>
      <dsp:spPr>
        <a:xfrm rot="16200000">
          <a:off x="7173368" y="297352"/>
          <a:ext cx="4068838" cy="3474132"/>
        </a:xfrm>
        <a:prstGeom prst="flowChartManualOperati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5100" tIns="0" rIns="162719" bIns="0" numCol="1" spcCol="1270" anchor="t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u="sng" kern="1200">
              <a:latin typeface="Aptos Display" panose="02110004020202020204"/>
            </a:rPr>
            <a:t>Taxes on what you </a:t>
          </a:r>
          <a:r>
            <a:rPr lang="en-US" sz="2600" b="1" i="1" u="sng" kern="1200">
              <a:latin typeface="Aptos Display" panose="02110004020202020204"/>
            </a:rPr>
            <a:t>own</a:t>
          </a:r>
          <a:endParaRPr lang="en-US" sz="2600" b="1" u="sng" kern="1200">
            <a:latin typeface="Aptos Display" panose="02110004020202020204"/>
          </a:endParaRP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US" sz="2000" kern="1200">
            <a:latin typeface="Aptos Display" panose="02110004020202020204"/>
          </a:endParaRP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>
              <a:latin typeface="Aptos Display" panose="02110004020202020204"/>
            </a:rPr>
            <a:t>Property Tax</a:t>
          </a:r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000" kern="1200">
              <a:latin typeface="Aptos Display" panose="02110004020202020204"/>
            </a:rPr>
            <a:t>Estate Tax</a:t>
          </a:r>
          <a:endParaRPr lang="en-US" sz="2000" kern="1200"/>
        </a:p>
      </dsp:txBody>
      <dsp:txXfrm rot="5400000">
        <a:off x="7470721" y="813767"/>
        <a:ext cx="3474132" cy="244130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C648252-BAD1-416A-B458-C6795F0F760F}">
      <dsp:nvSpPr>
        <dsp:cNvPr id="0" name=""/>
        <dsp:cNvSpPr/>
      </dsp:nvSpPr>
      <dsp:spPr>
        <a:xfrm>
          <a:off x="3388" y="72071"/>
          <a:ext cx="3303710" cy="7200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01600" rIns="177800" bIns="101600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latin typeface="Aptos Display"/>
              <a:ea typeface="+mn-ea"/>
              <a:cs typeface="+mn-cs"/>
            </a:rPr>
            <a:t>Progressive</a:t>
          </a:r>
        </a:p>
      </dsp:txBody>
      <dsp:txXfrm>
        <a:off x="3388" y="72071"/>
        <a:ext cx="3303710" cy="720000"/>
      </dsp:txXfrm>
    </dsp:sp>
    <dsp:sp modelId="{E401865E-0430-4A03-BE93-480F58C841F3}">
      <dsp:nvSpPr>
        <dsp:cNvPr id="0" name=""/>
        <dsp:cNvSpPr/>
      </dsp:nvSpPr>
      <dsp:spPr>
        <a:xfrm>
          <a:off x="3388" y="792071"/>
          <a:ext cx="3303710" cy="3156750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77800" bIns="200025" numCol="1" spcCol="1270" anchor="t" anchorCtr="0">
          <a:noAutofit/>
        </a:bodyPr>
        <a:lstStyle/>
        <a:p>
          <a:pPr marL="228600" lvl="1" indent="-228600" algn="l" defTabSz="1111250" rtl="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>
              <a:latin typeface="Aptos Display"/>
              <a:ea typeface="+mn-ea"/>
              <a:cs typeface="+mn-cs"/>
            </a:rPr>
            <a:t>The tax rate increases as a taxpayer's income increases</a:t>
          </a:r>
        </a:p>
        <a:p>
          <a:pPr marL="228600" lvl="1" indent="-228600" algn="l" defTabSz="1111250" rtl="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>
              <a:latin typeface="Aptos Display"/>
              <a:ea typeface="+mn-ea"/>
              <a:cs typeface="+mn-cs"/>
            </a:rPr>
            <a:t>Tax burden is highest on high-income earners</a:t>
          </a:r>
        </a:p>
      </dsp:txBody>
      <dsp:txXfrm>
        <a:off x="3388" y="792071"/>
        <a:ext cx="3303710" cy="3156750"/>
      </dsp:txXfrm>
    </dsp:sp>
    <dsp:sp modelId="{59BC3D25-5273-4BDC-9245-DB1ED6C57225}">
      <dsp:nvSpPr>
        <dsp:cNvPr id="0" name=""/>
        <dsp:cNvSpPr/>
      </dsp:nvSpPr>
      <dsp:spPr>
        <a:xfrm>
          <a:off x="3769617" y="72071"/>
          <a:ext cx="3303710" cy="7200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01600" rIns="177800" bIns="101600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latin typeface="Aptos Display"/>
              <a:ea typeface="+mn-ea"/>
              <a:cs typeface="+mn-cs"/>
            </a:rPr>
            <a:t>Flat/Proportional</a:t>
          </a:r>
        </a:p>
      </dsp:txBody>
      <dsp:txXfrm>
        <a:off x="3769617" y="72071"/>
        <a:ext cx="3303710" cy="720000"/>
      </dsp:txXfrm>
    </dsp:sp>
    <dsp:sp modelId="{57116BD2-40FC-497D-921A-F0A6926A7840}">
      <dsp:nvSpPr>
        <dsp:cNvPr id="0" name=""/>
        <dsp:cNvSpPr/>
      </dsp:nvSpPr>
      <dsp:spPr>
        <a:xfrm>
          <a:off x="3769617" y="792071"/>
          <a:ext cx="3303710" cy="3156750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77800" bIns="200025" numCol="1" spcCol="1270" anchor="t" anchorCtr="0">
          <a:noAutofit/>
        </a:bodyPr>
        <a:lstStyle/>
        <a:p>
          <a:pPr marL="228600" lvl="1" indent="-228600" algn="l" defTabSz="1111250" rtl="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>
              <a:latin typeface="Aptos Display"/>
              <a:ea typeface="+mn-ea"/>
              <a:cs typeface="+mn-cs"/>
            </a:rPr>
            <a:t>Tax rate remains constant for all income levels</a:t>
          </a:r>
        </a:p>
      </dsp:txBody>
      <dsp:txXfrm>
        <a:off x="3769617" y="792071"/>
        <a:ext cx="3303710" cy="3156750"/>
      </dsp:txXfrm>
    </dsp:sp>
    <dsp:sp modelId="{58E68B9E-F794-4F98-B4D6-FE9A530DA803}">
      <dsp:nvSpPr>
        <dsp:cNvPr id="0" name=""/>
        <dsp:cNvSpPr/>
      </dsp:nvSpPr>
      <dsp:spPr>
        <a:xfrm>
          <a:off x="7535847" y="72071"/>
          <a:ext cx="3303710" cy="7200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01600" rIns="177800" bIns="101600" numCol="1" spcCol="1270" anchor="ctr" anchorCtr="0">
          <a:noAutofit/>
        </a:bodyPr>
        <a:lstStyle/>
        <a:p>
          <a:pPr marL="0" lvl="0" indent="0" algn="l" defTabSz="11112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>
              <a:latin typeface="Aptos Display"/>
              <a:ea typeface="+mn-ea"/>
              <a:cs typeface="+mn-cs"/>
            </a:rPr>
            <a:t>Regressive</a:t>
          </a:r>
        </a:p>
      </dsp:txBody>
      <dsp:txXfrm>
        <a:off x="7535847" y="72071"/>
        <a:ext cx="3303710" cy="720000"/>
      </dsp:txXfrm>
    </dsp:sp>
    <dsp:sp modelId="{5AD3FF2B-B389-4128-A410-B07A462F0AFE}">
      <dsp:nvSpPr>
        <dsp:cNvPr id="0" name=""/>
        <dsp:cNvSpPr/>
      </dsp:nvSpPr>
      <dsp:spPr>
        <a:xfrm>
          <a:off x="7535847" y="792071"/>
          <a:ext cx="3303710" cy="3156750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3350" tIns="133350" rIns="177800" bIns="200025" numCol="1" spcCol="1270" anchor="t" anchorCtr="0">
          <a:noAutofit/>
        </a:bodyPr>
        <a:lstStyle/>
        <a:p>
          <a:pPr marL="228600" lvl="1" indent="-228600" algn="l" defTabSz="1111250" rtl="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>
              <a:latin typeface="Aptos Display"/>
              <a:ea typeface="+mn-ea"/>
              <a:cs typeface="+mn-cs"/>
            </a:rPr>
            <a:t>The tax rate decreases as a taxpayer's income increases</a:t>
          </a:r>
        </a:p>
        <a:p>
          <a:pPr marL="228600" lvl="1" indent="-228600" algn="l" defTabSz="1111250" rtl="0">
            <a:lnSpc>
              <a:spcPct val="10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500" kern="1200">
              <a:latin typeface="Aptos Display"/>
              <a:ea typeface="+mn-ea"/>
              <a:cs typeface="+mn-cs"/>
            </a:rPr>
            <a:t>Tax burden is highest on low-income earners</a:t>
          </a:r>
        </a:p>
      </dsp:txBody>
      <dsp:txXfrm>
        <a:off x="7535847" y="792071"/>
        <a:ext cx="3303710" cy="315675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72604D1-075C-44DF-9F3D-E9207F62689F}">
      <dsp:nvSpPr>
        <dsp:cNvPr id="0" name=""/>
        <dsp:cNvSpPr/>
      </dsp:nvSpPr>
      <dsp:spPr>
        <a:xfrm>
          <a:off x="1391" y="513626"/>
          <a:ext cx="1753252" cy="105195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>
              <a:latin typeface="Aptos Display"/>
              <a:ea typeface="+mn-ea"/>
              <a:cs typeface="+mn-cs"/>
            </a:rPr>
            <a:t>Individual </a:t>
          </a:r>
        </a:p>
      </dsp:txBody>
      <dsp:txXfrm>
        <a:off x="1391" y="513626"/>
        <a:ext cx="1753252" cy="1051951"/>
      </dsp:txXfrm>
    </dsp:sp>
    <dsp:sp modelId="{E6E27576-974B-4B92-8296-492FDD3961B7}">
      <dsp:nvSpPr>
        <dsp:cNvPr id="0" name=""/>
        <dsp:cNvSpPr/>
      </dsp:nvSpPr>
      <dsp:spPr>
        <a:xfrm>
          <a:off x="1929969" y="513626"/>
          <a:ext cx="1753252" cy="105195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>
              <a:latin typeface="Aptos Display"/>
              <a:ea typeface="+mn-ea"/>
              <a:cs typeface="+mn-cs"/>
            </a:rPr>
            <a:t>Sole Proprietorship</a:t>
          </a:r>
        </a:p>
      </dsp:txBody>
      <dsp:txXfrm>
        <a:off x="1929969" y="513626"/>
        <a:ext cx="1753252" cy="1051951"/>
      </dsp:txXfrm>
    </dsp:sp>
    <dsp:sp modelId="{52149EC6-E9F3-4824-B895-C918F7BA14E0}">
      <dsp:nvSpPr>
        <dsp:cNvPr id="0" name=""/>
        <dsp:cNvSpPr/>
      </dsp:nvSpPr>
      <dsp:spPr>
        <a:xfrm>
          <a:off x="3858546" y="513626"/>
          <a:ext cx="1753252" cy="105195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>
              <a:latin typeface="Aptos Display"/>
              <a:ea typeface="+mn-ea"/>
              <a:cs typeface="+mn-cs"/>
            </a:rPr>
            <a:t>Limited Liability Company (LLC)</a:t>
          </a:r>
        </a:p>
      </dsp:txBody>
      <dsp:txXfrm>
        <a:off x="3858546" y="513626"/>
        <a:ext cx="1753252" cy="1051951"/>
      </dsp:txXfrm>
    </dsp:sp>
    <dsp:sp modelId="{8087184D-C8F4-43D0-8638-3BE299A071C3}">
      <dsp:nvSpPr>
        <dsp:cNvPr id="0" name=""/>
        <dsp:cNvSpPr/>
      </dsp:nvSpPr>
      <dsp:spPr>
        <a:xfrm>
          <a:off x="5787124" y="513626"/>
          <a:ext cx="1753252" cy="105195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 rtl="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>
              <a:latin typeface="Aptos Display"/>
              <a:ea typeface="+mn-ea"/>
              <a:cs typeface="+mn-cs"/>
            </a:rPr>
            <a:t>Partnership</a:t>
          </a:r>
        </a:p>
      </dsp:txBody>
      <dsp:txXfrm>
        <a:off x="5787124" y="513626"/>
        <a:ext cx="1753252" cy="1051951"/>
      </dsp:txXfrm>
    </dsp:sp>
    <dsp:sp modelId="{4A8FC7D5-FD57-4819-87C6-B9C5EF5B945E}">
      <dsp:nvSpPr>
        <dsp:cNvPr id="0" name=""/>
        <dsp:cNvSpPr/>
      </dsp:nvSpPr>
      <dsp:spPr>
        <a:xfrm>
          <a:off x="7715702" y="513626"/>
          <a:ext cx="1753252" cy="105195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>
              <a:latin typeface="Aptos Display"/>
              <a:ea typeface="+mn-ea"/>
              <a:cs typeface="+mn-cs"/>
            </a:rPr>
            <a:t>S-Corporation</a:t>
          </a:r>
        </a:p>
      </dsp:txBody>
      <dsp:txXfrm>
        <a:off x="7715702" y="513626"/>
        <a:ext cx="1753252" cy="1051951"/>
      </dsp:txXfrm>
    </dsp:sp>
    <dsp:sp modelId="{C9520E17-D5E0-442C-ADDE-3C7FF9CBC3AD}">
      <dsp:nvSpPr>
        <dsp:cNvPr id="0" name=""/>
        <dsp:cNvSpPr/>
      </dsp:nvSpPr>
      <dsp:spPr>
        <a:xfrm>
          <a:off x="9644280" y="513626"/>
          <a:ext cx="1753252" cy="105195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marL="0" lvl="0" indent="0" algn="l" defTabSz="8445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>
              <a:latin typeface="Aptos Display"/>
              <a:ea typeface="+mn-ea"/>
              <a:cs typeface="+mn-cs"/>
            </a:rPr>
            <a:t>C-Corporation</a:t>
          </a:r>
        </a:p>
      </dsp:txBody>
      <dsp:txXfrm>
        <a:off x="9644280" y="513626"/>
        <a:ext cx="1753252" cy="105195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E7909A-A457-44E3-A303-35B617F7374A}">
      <dsp:nvSpPr>
        <dsp:cNvPr id="0" name=""/>
        <dsp:cNvSpPr/>
      </dsp:nvSpPr>
      <dsp:spPr>
        <a:xfrm>
          <a:off x="0" y="103304"/>
          <a:ext cx="9887184" cy="44226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>
              <a:latin typeface="Aptos Display" panose="02110004020202020204"/>
            </a:rPr>
            <a:t>Post-WWII through the 1970s, income tax rates were very high</a:t>
          </a:r>
        </a:p>
      </dsp:txBody>
      <dsp:txXfrm>
        <a:off x="21589" y="124893"/>
        <a:ext cx="9844006" cy="399082"/>
      </dsp:txXfrm>
    </dsp:sp>
    <dsp:sp modelId="{E99FD9DE-1371-400B-8980-A75497368733}">
      <dsp:nvSpPr>
        <dsp:cNvPr id="0" name=""/>
        <dsp:cNvSpPr/>
      </dsp:nvSpPr>
      <dsp:spPr>
        <a:xfrm>
          <a:off x="0" y="545564"/>
          <a:ext cx="9887184" cy="6893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3918" tIns="22860" rIns="128016" bIns="2286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400" kern="1200">
              <a:latin typeface="Aptos Display" panose="02110004020202020204"/>
            </a:rPr>
            <a:t>This changed as Reagan and both Bush administrations cut taxes for individuals and corporations as part of a broader economic policy referred to as 'trickle-down economics'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400" kern="1200">
              <a:latin typeface="Aptos Display" panose="02110004020202020204"/>
            </a:rPr>
            <a:t>Falls in line with a global trend at the time of cutting taxes to promote international business and globalization</a:t>
          </a:r>
        </a:p>
      </dsp:txBody>
      <dsp:txXfrm>
        <a:off x="0" y="545564"/>
        <a:ext cx="9887184" cy="689310"/>
      </dsp:txXfrm>
    </dsp:sp>
    <dsp:sp modelId="{CA868D42-EB30-4886-BBF6-B8517A0F9844}">
      <dsp:nvSpPr>
        <dsp:cNvPr id="0" name=""/>
        <dsp:cNvSpPr/>
      </dsp:nvSpPr>
      <dsp:spPr>
        <a:xfrm>
          <a:off x="0" y="1234874"/>
          <a:ext cx="9887184" cy="44226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>
              <a:latin typeface="Aptos Display" panose="02110004020202020204"/>
            </a:rPr>
            <a:t>American Taxpayer Relief Act of 2012 – Obama Administration</a:t>
          </a:r>
        </a:p>
      </dsp:txBody>
      <dsp:txXfrm>
        <a:off x="21589" y="1256463"/>
        <a:ext cx="9844006" cy="399082"/>
      </dsp:txXfrm>
    </dsp:sp>
    <dsp:sp modelId="{36DE062B-D0C9-42F9-906B-91C29D63BFBE}">
      <dsp:nvSpPr>
        <dsp:cNvPr id="0" name=""/>
        <dsp:cNvSpPr/>
      </dsp:nvSpPr>
      <dsp:spPr>
        <a:xfrm>
          <a:off x="0" y="1677135"/>
          <a:ext cx="9887184" cy="4378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3918" tIns="22860" rIns="128016" bIns="2286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400" kern="1200">
              <a:latin typeface="Aptos Display" panose="02110004020202020204"/>
            </a:rPr>
            <a:t>Made tax cuts for low-income earners under younger Bush permanent, while high-income earners and corporations paid the previous higher rate</a:t>
          </a:r>
        </a:p>
      </dsp:txBody>
      <dsp:txXfrm>
        <a:off x="0" y="1677135"/>
        <a:ext cx="9887184" cy="437805"/>
      </dsp:txXfrm>
    </dsp:sp>
    <dsp:sp modelId="{5C036527-87EE-4181-97B9-572D038D4F09}">
      <dsp:nvSpPr>
        <dsp:cNvPr id="0" name=""/>
        <dsp:cNvSpPr/>
      </dsp:nvSpPr>
      <dsp:spPr>
        <a:xfrm>
          <a:off x="0" y="2114940"/>
          <a:ext cx="9887184" cy="44226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>
              <a:latin typeface="Aptos Display" panose="02110004020202020204"/>
            </a:rPr>
            <a:t>Tax Cuts and Jobs Act of 2017 – 1st Trump Administration</a:t>
          </a:r>
        </a:p>
      </dsp:txBody>
      <dsp:txXfrm>
        <a:off x="21589" y="2136529"/>
        <a:ext cx="9844006" cy="399082"/>
      </dsp:txXfrm>
    </dsp:sp>
    <dsp:sp modelId="{508BA2BD-2CBD-410D-B257-12F00BF8011B}">
      <dsp:nvSpPr>
        <dsp:cNvPr id="0" name=""/>
        <dsp:cNvSpPr/>
      </dsp:nvSpPr>
      <dsp:spPr>
        <a:xfrm>
          <a:off x="0" y="2557200"/>
          <a:ext cx="9887184" cy="4843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3918" tIns="22860" rIns="128016" bIns="2286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400" kern="1200">
              <a:latin typeface="Aptos Display" panose="02110004020202020204"/>
            </a:rPr>
            <a:t>Cut taxes for high-income earners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400" kern="1200">
              <a:latin typeface="Aptos Display" panose="02110004020202020204"/>
            </a:rPr>
            <a:t>Slashed corporate income tax rate from 35% to 21%</a:t>
          </a:r>
        </a:p>
      </dsp:txBody>
      <dsp:txXfrm>
        <a:off x="0" y="2557200"/>
        <a:ext cx="9887184" cy="484380"/>
      </dsp:txXfrm>
    </dsp:sp>
    <dsp:sp modelId="{72D7F507-0230-458D-BDF8-FEE5BD68F3A9}">
      <dsp:nvSpPr>
        <dsp:cNvPr id="0" name=""/>
        <dsp:cNvSpPr/>
      </dsp:nvSpPr>
      <dsp:spPr>
        <a:xfrm>
          <a:off x="0" y="3041580"/>
          <a:ext cx="9887184" cy="44226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kern="1200">
              <a:latin typeface="Aptos Display" panose="02110004020202020204"/>
            </a:rPr>
            <a:t>One Big Beautiful Bill Act of 2025 – 2nd Trump Administration</a:t>
          </a:r>
        </a:p>
      </dsp:txBody>
      <dsp:txXfrm>
        <a:off x="21589" y="3063169"/>
        <a:ext cx="9844006" cy="399082"/>
      </dsp:txXfrm>
    </dsp:sp>
    <dsp:sp modelId="{E3C2C996-663F-46ED-BB68-BBB80020611D}">
      <dsp:nvSpPr>
        <dsp:cNvPr id="0" name=""/>
        <dsp:cNvSpPr/>
      </dsp:nvSpPr>
      <dsp:spPr>
        <a:xfrm>
          <a:off x="0" y="3483840"/>
          <a:ext cx="9887184" cy="4843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3918" tIns="22860" rIns="128016" bIns="2286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400" kern="1200">
              <a:latin typeface="Aptos Display" panose="02110004020202020204"/>
            </a:rPr>
            <a:t>Made many of the tax cuts from TCJA permanent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400" kern="1200">
              <a:latin typeface="Aptos Display" panose="02110004020202020204"/>
            </a:rPr>
            <a:t>Some of these changes will go into effect this year, some will go into effect next year</a:t>
          </a:r>
        </a:p>
      </dsp:txBody>
      <dsp:txXfrm>
        <a:off x="0" y="3483840"/>
        <a:ext cx="9887184" cy="484380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AC5B1E-00B4-4643-B677-7A64AE7A1F51}">
      <dsp:nvSpPr>
        <dsp:cNvPr id="0" name=""/>
        <dsp:cNvSpPr/>
      </dsp:nvSpPr>
      <dsp:spPr>
        <a:xfrm>
          <a:off x="3135" y="728492"/>
          <a:ext cx="2487285" cy="149237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>
              <a:latin typeface="Aptos Display" panose="02110004020202020204"/>
            </a:rPr>
            <a:t>Volunteer Standards of Conduct</a:t>
          </a:r>
        </a:p>
      </dsp:txBody>
      <dsp:txXfrm>
        <a:off x="3135" y="728492"/>
        <a:ext cx="2487285" cy="1492371"/>
      </dsp:txXfrm>
    </dsp:sp>
    <dsp:sp modelId="{D64C5353-1E3D-4E16-9F7E-F3AE942B2E9E}">
      <dsp:nvSpPr>
        <dsp:cNvPr id="0" name=""/>
        <dsp:cNvSpPr/>
      </dsp:nvSpPr>
      <dsp:spPr>
        <a:xfrm>
          <a:off x="2739148" y="728492"/>
          <a:ext cx="2487285" cy="149237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>
              <a:latin typeface="Aptos Display" panose="02110004020202020204"/>
            </a:rPr>
            <a:t>Intake/Interview &amp; Quality Review</a:t>
          </a:r>
        </a:p>
      </dsp:txBody>
      <dsp:txXfrm>
        <a:off x="2739148" y="728492"/>
        <a:ext cx="2487285" cy="1492371"/>
      </dsp:txXfrm>
    </dsp:sp>
    <dsp:sp modelId="{DFAFDC63-F4E9-4388-AAE8-969AEDFF46BD}">
      <dsp:nvSpPr>
        <dsp:cNvPr id="0" name=""/>
        <dsp:cNvSpPr/>
      </dsp:nvSpPr>
      <dsp:spPr>
        <a:xfrm>
          <a:off x="5475162" y="728492"/>
          <a:ext cx="2487285" cy="149237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>
              <a:latin typeface="Aptos Display" panose="02110004020202020204"/>
            </a:rPr>
            <a:t>Basic Tax Preparer</a:t>
          </a:r>
        </a:p>
      </dsp:txBody>
      <dsp:txXfrm>
        <a:off x="5475162" y="728492"/>
        <a:ext cx="2487285" cy="1492371"/>
      </dsp:txXfrm>
    </dsp:sp>
    <dsp:sp modelId="{8123A76A-856D-48DC-AE89-83A6E2F622E6}">
      <dsp:nvSpPr>
        <dsp:cNvPr id="0" name=""/>
        <dsp:cNvSpPr/>
      </dsp:nvSpPr>
      <dsp:spPr>
        <a:xfrm>
          <a:off x="8211176" y="728492"/>
          <a:ext cx="2487285" cy="1492371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l" defTabSz="12001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>
              <a:latin typeface="Aptos Display" panose="02110004020202020204"/>
            </a:rPr>
            <a:t>Advanced Tax Preparer</a:t>
          </a:r>
        </a:p>
      </dsp:txBody>
      <dsp:txXfrm>
        <a:off x="8211176" y="728492"/>
        <a:ext cx="2487285" cy="149237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7127005-42E2-4293-8EFB-F9B4FB10A8D4}">
      <dsp:nvSpPr>
        <dsp:cNvPr id="0" name=""/>
        <dsp:cNvSpPr/>
      </dsp:nvSpPr>
      <dsp:spPr>
        <a:xfrm>
          <a:off x="50" y="13720"/>
          <a:ext cx="4786040" cy="5472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>
              <a:latin typeface="Aptos Display" panose="02110004020202020204"/>
            </a:rPr>
            <a:t>Deduction</a:t>
          </a:r>
          <a:endParaRPr lang="en-US" sz="1900" kern="1200"/>
        </a:p>
      </dsp:txBody>
      <dsp:txXfrm>
        <a:off x="50" y="13720"/>
        <a:ext cx="4786040" cy="547200"/>
      </dsp:txXfrm>
    </dsp:sp>
    <dsp:sp modelId="{AC2C7C10-A308-434C-B734-85A8D4A88EFB}">
      <dsp:nvSpPr>
        <dsp:cNvPr id="0" name=""/>
        <dsp:cNvSpPr/>
      </dsp:nvSpPr>
      <dsp:spPr>
        <a:xfrm>
          <a:off x="50" y="560920"/>
          <a:ext cx="4786040" cy="1642882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>
              <a:latin typeface="Aptos Display" panose="02110004020202020204"/>
            </a:rPr>
            <a:t>Reduces the amount of income subject to tax</a:t>
          </a:r>
          <a:endParaRPr lang="en-US" sz="1900" kern="120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>
              <a:latin typeface="Aptos Display" panose="02110004020202020204"/>
            </a:rPr>
            <a:t>If I make $100,000 a year, and I have a $20,000 deduction, I am only taxed on $80,000 of the $100,000.</a:t>
          </a:r>
        </a:p>
      </dsp:txBody>
      <dsp:txXfrm>
        <a:off x="50" y="560920"/>
        <a:ext cx="4786040" cy="1642882"/>
      </dsp:txXfrm>
    </dsp:sp>
    <dsp:sp modelId="{18B7AC00-84A9-435D-99A6-1ECA57146AE4}">
      <dsp:nvSpPr>
        <dsp:cNvPr id="0" name=""/>
        <dsp:cNvSpPr/>
      </dsp:nvSpPr>
      <dsp:spPr>
        <a:xfrm>
          <a:off x="5456136" y="13720"/>
          <a:ext cx="4786040" cy="5472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>
              <a:latin typeface="Aptos Display" panose="02110004020202020204"/>
            </a:rPr>
            <a:t>Credit</a:t>
          </a:r>
          <a:endParaRPr lang="en-US" sz="1900" kern="1200"/>
        </a:p>
      </dsp:txBody>
      <dsp:txXfrm>
        <a:off x="5456136" y="13720"/>
        <a:ext cx="4786040" cy="547200"/>
      </dsp:txXfrm>
    </dsp:sp>
    <dsp:sp modelId="{C99A6B38-5165-409C-9009-AEEBBA95F997}">
      <dsp:nvSpPr>
        <dsp:cNvPr id="0" name=""/>
        <dsp:cNvSpPr/>
      </dsp:nvSpPr>
      <dsp:spPr>
        <a:xfrm>
          <a:off x="5456136" y="560920"/>
          <a:ext cx="4786040" cy="1642882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>
              <a:latin typeface="Aptos Display" panose="02110004020202020204"/>
            </a:rPr>
            <a:t>A reduction of your tax liability</a:t>
          </a:r>
          <a:endParaRPr lang="en-US" sz="1900" kern="1200"/>
        </a:p>
        <a:p>
          <a:pPr marL="171450" lvl="1" indent="-171450" algn="l" defTabSz="8445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900" kern="1200">
              <a:latin typeface="Aptos Display" panose="02110004020202020204"/>
            </a:rPr>
            <a:t>If I owe $1,000 in taxes and I receive a $500 tax credit, then I actually owe $500 in taxes.</a:t>
          </a:r>
        </a:p>
      </dsp:txBody>
      <dsp:txXfrm>
        <a:off x="5456136" y="560920"/>
        <a:ext cx="4786040" cy="164288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450A14-47AA-4200-84EB-F5BA2C24E61C}">
      <dsp:nvSpPr>
        <dsp:cNvPr id="0" name=""/>
        <dsp:cNvSpPr/>
      </dsp:nvSpPr>
      <dsp:spPr>
        <a:xfrm>
          <a:off x="3677" y="681169"/>
          <a:ext cx="1990992" cy="119459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Aptos Display" panose="02110004020202020204"/>
            </a:rPr>
            <a:t>Single</a:t>
          </a:r>
          <a:endParaRPr lang="en-US" sz="2400" kern="1200"/>
        </a:p>
      </dsp:txBody>
      <dsp:txXfrm>
        <a:off x="3677" y="681169"/>
        <a:ext cx="1990992" cy="1194595"/>
      </dsp:txXfrm>
    </dsp:sp>
    <dsp:sp modelId="{1B0E0E51-37E8-4587-BA22-0EC632C4DBB1}">
      <dsp:nvSpPr>
        <dsp:cNvPr id="0" name=""/>
        <dsp:cNvSpPr/>
      </dsp:nvSpPr>
      <dsp:spPr>
        <a:xfrm>
          <a:off x="2193769" y="681169"/>
          <a:ext cx="1990992" cy="119459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Aptos Display" panose="02110004020202020204"/>
            </a:rPr>
            <a:t>Married Filing Jointly</a:t>
          </a:r>
          <a:endParaRPr lang="en-US" sz="2400" kern="1200"/>
        </a:p>
      </dsp:txBody>
      <dsp:txXfrm>
        <a:off x="2193769" y="681169"/>
        <a:ext cx="1990992" cy="1194595"/>
      </dsp:txXfrm>
    </dsp:sp>
    <dsp:sp modelId="{88789D0A-3909-4E39-B22A-8898A4CFA81E}">
      <dsp:nvSpPr>
        <dsp:cNvPr id="0" name=""/>
        <dsp:cNvSpPr/>
      </dsp:nvSpPr>
      <dsp:spPr>
        <a:xfrm>
          <a:off x="4383860" y="681169"/>
          <a:ext cx="1990992" cy="119459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Aptos Display" panose="02110004020202020204"/>
            </a:rPr>
            <a:t>Married Filing Separately</a:t>
          </a:r>
          <a:endParaRPr lang="en-US" sz="2400" kern="1200"/>
        </a:p>
      </dsp:txBody>
      <dsp:txXfrm>
        <a:off x="4383860" y="681169"/>
        <a:ext cx="1990992" cy="1194595"/>
      </dsp:txXfrm>
    </dsp:sp>
    <dsp:sp modelId="{2D78E13E-E53E-4A64-998C-8056DE13FE08}">
      <dsp:nvSpPr>
        <dsp:cNvPr id="0" name=""/>
        <dsp:cNvSpPr/>
      </dsp:nvSpPr>
      <dsp:spPr>
        <a:xfrm>
          <a:off x="6573952" y="681169"/>
          <a:ext cx="1990992" cy="119459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Aptos Display" panose="02110004020202020204"/>
            </a:rPr>
            <a:t>Head of Household</a:t>
          </a:r>
          <a:endParaRPr lang="en-US" sz="2400" kern="1200"/>
        </a:p>
      </dsp:txBody>
      <dsp:txXfrm>
        <a:off x="6573952" y="681169"/>
        <a:ext cx="1990992" cy="1194595"/>
      </dsp:txXfrm>
    </dsp:sp>
    <dsp:sp modelId="{926C16B5-D64C-4EDF-95D5-1F1B1851EF5F}">
      <dsp:nvSpPr>
        <dsp:cNvPr id="0" name=""/>
        <dsp:cNvSpPr/>
      </dsp:nvSpPr>
      <dsp:spPr>
        <a:xfrm>
          <a:off x="8764044" y="681169"/>
          <a:ext cx="1990992" cy="1194595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>
              <a:latin typeface="Aptos Display" panose="02110004020202020204"/>
            </a:rPr>
            <a:t>Qualifying Surviving Spouse</a:t>
          </a:r>
          <a:endParaRPr lang="en-US" sz="2400" kern="1200"/>
        </a:p>
      </dsp:txBody>
      <dsp:txXfrm>
        <a:off x="8764044" y="681169"/>
        <a:ext cx="1990992" cy="119459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A6F9433-15B2-4F09-8F0C-F152FA11E9F2}" type="datetimeFigureOut">
              <a:t>11/11/2025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4783EE-AC00-4DD7-AC65-B4F4D0F2CC8F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9837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66EE95-7980-54FE-A774-6C26E274240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41EF57-E21D-D504-4435-30624330D32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B50B86-474C-418F-7D8B-420A6C848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DBE08-41C9-47B9-B1FD-A15182B983D1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F29049-D146-7239-383E-D552F72D6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AB1D10-5BA6-4867-8767-478F46E0A2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9DF9-D2C3-4D1A-A12D-5CD15CFE6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091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E60AD7-EBAA-032B-4397-67D47923D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86B39D-87AE-E7D1-A78B-8531E2D6A0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AF4825-CDDC-CBEB-E620-6EA2DD0C47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DBE08-41C9-47B9-B1FD-A15182B983D1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A1CD14-EEC7-3684-DED7-A29E90D638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F59E6A-7BE1-DBEE-E246-EEEC6446C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9DF9-D2C3-4D1A-A12D-5CD15CFE6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238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0D5B6EB-7025-4AB7-4BD2-77C42C2C40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F1BC807-158C-1842-B910-DA6DD4C734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0CB484-9E4C-7D7A-8AE7-FAD68C278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DBE08-41C9-47B9-B1FD-A15182B983D1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6F27BE-82F2-27E7-3FA4-21B41E264A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275E92-7E4C-4E99-330B-D44AEBD31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9DF9-D2C3-4D1A-A12D-5CD15CFE6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26506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F5DEF-D692-3CC1-C9D2-1AEDC1F46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3E437D-4954-7661-F9D3-AA73BCBADF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6408E0-BC75-BAC2-9B96-0340A48D4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DBE08-41C9-47B9-B1FD-A15182B983D1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089DE5-01D6-38FE-16C2-A141FF14B9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5C7815-9D1C-583E-46CF-82D80EF43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9DF9-D2C3-4D1A-A12D-5CD15CFE6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99569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6B0F4B-C6EB-320B-D8B7-5713D4DC7D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EBE7177-3B23-B72C-5B5F-C0B437F337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79301E-627B-67FF-33FE-95270A1FE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DBE08-41C9-47B9-B1FD-A15182B983D1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0BF74B-7D4F-2D6A-903E-C8AC03457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66CE13-B393-F8F6-0CAA-0FBB789EBD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9DF9-D2C3-4D1A-A12D-5CD15CFE6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959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B1B881-8213-A2BB-F871-0E9E4379E8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2E9796-65C4-D7C8-8040-CB7FE6588B1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B8F773-5575-4A13-4151-F306AFB93A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FAB0D7-F027-2B7E-1F92-42948839A3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DBE08-41C9-47B9-B1FD-A15182B983D1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F25A0E7-21EB-6C18-3CD3-3639E777A6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EFF805-5714-6339-481C-B8DA15990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9DF9-D2C3-4D1A-A12D-5CD15CFE6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42550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E5DDAC-DB87-DE16-D02B-3C955F7ED9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81BC37-3105-E072-DEFD-9769ED09F82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E57551-6BC9-0ABA-D3D0-985DCCA7EA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9A2533-23E9-8C88-45E4-D3887D94615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94883C-D145-B88C-F4CA-39309D049A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2F77376-342B-C6BD-E083-938CFC8F7B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DBE08-41C9-47B9-B1FD-A15182B983D1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E752FEC-4CDF-5908-B9CF-5A84802E0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7E5FA92-7D63-AB57-8B6E-4C1F57D6F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9DF9-D2C3-4D1A-A12D-5CD15CFE6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81732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303E09-CF0E-4990-0A81-459C4BBAFD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DC07330-E649-AB5D-004E-D1E7707569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DBE08-41C9-47B9-B1FD-A15182B983D1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5D54465-49F0-5554-97EE-02652F4A55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6C85C2-DE88-81B8-CC25-A12DCE191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9DF9-D2C3-4D1A-A12D-5CD15CFE6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57918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8FBFFF1-F21A-0332-76C3-82C6FE1ACC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DBE08-41C9-47B9-B1FD-A15182B983D1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50A400-AEDD-DCC6-4A54-E757F4121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9E16CA-0C7D-6930-30B1-02319CA2D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9DF9-D2C3-4D1A-A12D-5CD15CFE6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048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231747-AF39-9E1A-1888-C6E4F54A78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86F08E-86D0-4944-6E93-F65B4CEDFA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D8E53C-434E-870C-1375-455186816E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3826B13-B328-F706-2F26-1B48C814B3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DBE08-41C9-47B9-B1FD-A15182B983D1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0BD2AD-B0D2-CCA2-3C7A-5E0B1E9369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7A8EF7-0CB4-BA2B-5D4C-CD63BF26E8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9DF9-D2C3-4D1A-A12D-5CD15CFE6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30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4B7C16-5782-8419-9D48-A536C7593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BF92B12-66C3-F9AE-A100-414A35B3395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22B221-D745-01D6-660D-831E709EDE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537DF17-FEBD-2357-F487-3CC7F0A6C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DBE08-41C9-47B9-B1FD-A15182B983D1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2BA664-15DF-6078-7A55-A381D39FC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96E437-22B6-2CC4-02CD-0EA2CE6322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EA9DF9-D2C3-4D1A-A12D-5CD15CFE6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0821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5EB2E6-2BE5-0D44-2AF8-15448C7B06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BE73D1-317D-BFB8-B79B-55732D0487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867F0C-7A91-6B20-9EBD-3F75546C623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5DBE08-41C9-47B9-B1FD-A15182B983D1}" type="datetimeFigureOut">
              <a:rPr lang="en-US" smtClean="0"/>
              <a:t>11/11/2025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0CD7E5-69FA-7F32-7CC3-9A9943BE65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B735D-B6DE-58DA-AB7D-C52787D39B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8EA9DF9-D2C3-4D1A-A12D-5CD15CFE6C2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5245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9.xml"/><Relationship Id="rId7" Type="http://schemas.microsoft.com/office/2007/relationships/diagramDrawing" Target="../diagrams/drawing9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9.xml"/><Relationship Id="rId5" Type="http://schemas.openxmlformats.org/officeDocument/2006/relationships/diagramQuickStyle" Target="../diagrams/quickStyle9.xml"/><Relationship Id="rId4" Type="http://schemas.openxmlformats.org/officeDocument/2006/relationships/diagramLayout" Target="../diagrams/layout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1.xml"/><Relationship Id="rId7" Type="http://schemas.microsoft.com/office/2007/relationships/diagramDrawing" Target="../diagrams/drawing1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4" Type="http://schemas.openxmlformats.org/officeDocument/2006/relationships/diagramLayout" Target="../diagrams/layout1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Relationship Id="rId9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Rectangle 77">
            <a:extLst>
              <a:ext uri="{FF2B5EF4-FFF2-40B4-BE49-F238E27FC236}">
                <a16:creationId xmlns:a16="http://schemas.microsoft.com/office/drawing/2014/main" id="{6753252F-4873-4F63-801D-CC719279A7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>
            <a:extLst>
              <a:ext uri="{FF2B5EF4-FFF2-40B4-BE49-F238E27FC236}">
                <a16:creationId xmlns:a16="http://schemas.microsoft.com/office/drawing/2014/main" id="{047C8CCB-F95D-4249-92DD-651249D353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355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A1573DF-EC18-EA18-2955-2DB865E49E9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40080" y="2074363"/>
            <a:ext cx="2752354" cy="2709275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600">
                <a:solidFill>
                  <a:srgbClr val="FFFFFF"/>
                </a:solidFill>
              </a:rPr>
              <a:t>Overview of U.S. Income Tax System </a:t>
            </a:r>
            <a:endParaRPr lang="en-US" sz="2600" kern="1200">
              <a:solidFill>
                <a:srgbClr val="FFFFFF"/>
              </a:solidFill>
              <a:latin typeface="+mj-lt"/>
            </a:endParaRPr>
          </a:p>
        </p:txBody>
      </p:sp>
      <p:pic>
        <p:nvPicPr>
          <p:cNvPr id="5" name="Picture 4" descr="VOLUNTEERING | msu-vita">
            <a:extLst>
              <a:ext uri="{FF2B5EF4-FFF2-40B4-BE49-F238E27FC236}">
                <a16:creationId xmlns:a16="http://schemas.microsoft.com/office/drawing/2014/main" id="{6D4D0D79-2831-C76D-FABC-68FBF24365B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38600" y="1800975"/>
            <a:ext cx="7188199" cy="32526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83381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5D7561-B088-5D1C-B3FD-5EEE34EB2F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7" descr="VOLUNTEERING | msu-vita">
            <a:extLst>
              <a:ext uri="{FF2B5EF4-FFF2-40B4-BE49-F238E27FC236}">
                <a16:creationId xmlns:a16="http://schemas.microsoft.com/office/drawing/2014/main" id="{8F7E60EE-548E-E152-6502-1E8897E1B8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7976" y="151"/>
            <a:ext cx="2002494" cy="906239"/>
          </a:xfrm>
          <a:prstGeom prst="rect">
            <a:avLst/>
          </a:prstGeom>
        </p:spPr>
      </p:pic>
      <p:graphicFrame>
        <p:nvGraphicFramePr>
          <p:cNvPr id="11" name="Content Placeholder 3">
            <a:extLst>
              <a:ext uri="{FF2B5EF4-FFF2-40B4-BE49-F238E27FC236}">
                <a16:creationId xmlns:a16="http://schemas.microsoft.com/office/drawing/2014/main" id="{471DDCAA-AD56-F6DD-C13F-0670621D327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38689153"/>
              </p:ext>
            </p:extLst>
          </p:nvPr>
        </p:nvGraphicFramePr>
        <p:xfrm>
          <a:off x="616288" y="1862977"/>
          <a:ext cx="11398924" cy="20792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07" name="Rectangle: Diagonal Corners Rounded 706">
            <a:extLst>
              <a:ext uri="{FF2B5EF4-FFF2-40B4-BE49-F238E27FC236}">
                <a16:creationId xmlns:a16="http://schemas.microsoft.com/office/drawing/2014/main" id="{F7E042C7-FAEC-AA2C-DB48-0477D7656079}"/>
              </a:ext>
            </a:extLst>
          </p:cNvPr>
          <p:cNvSpPr/>
          <p:nvPr/>
        </p:nvSpPr>
        <p:spPr>
          <a:xfrm>
            <a:off x="618434" y="596349"/>
            <a:ext cx="5397590" cy="1389731"/>
          </a:xfrm>
          <a:prstGeom prst="round2Diag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8" name="TextBox 707">
            <a:extLst>
              <a:ext uri="{FF2B5EF4-FFF2-40B4-BE49-F238E27FC236}">
                <a16:creationId xmlns:a16="http://schemas.microsoft.com/office/drawing/2014/main" id="{9715774D-FA1D-57D4-BD56-16A8A116C009}"/>
              </a:ext>
            </a:extLst>
          </p:cNvPr>
          <p:cNvSpPr txBox="1"/>
          <p:nvPr/>
        </p:nvSpPr>
        <p:spPr>
          <a:xfrm>
            <a:off x="814779" y="996212"/>
            <a:ext cx="5002050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Aptos Display"/>
              </a:rPr>
              <a:t>Types of Taxable Entities</a:t>
            </a:r>
          </a:p>
        </p:txBody>
      </p:sp>
      <p:sp>
        <p:nvSpPr>
          <p:cNvPr id="1881" name="Oval 1880">
            <a:extLst>
              <a:ext uri="{FF2B5EF4-FFF2-40B4-BE49-F238E27FC236}">
                <a16:creationId xmlns:a16="http://schemas.microsoft.com/office/drawing/2014/main" id="{D3E30CBD-3607-1EE7-62DF-EA57FBCCD64C}"/>
              </a:ext>
            </a:extLst>
          </p:cNvPr>
          <p:cNvSpPr/>
          <p:nvPr/>
        </p:nvSpPr>
        <p:spPr>
          <a:xfrm>
            <a:off x="517407" y="2141125"/>
            <a:ext cx="1941689" cy="1516474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89" name="TextBox 1888">
            <a:extLst>
              <a:ext uri="{FF2B5EF4-FFF2-40B4-BE49-F238E27FC236}">
                <a16:creationId xmlns:a16="http://schemas.microsoft.com/office/drawing/2014/main" id="{0A36CD3B-D72B-FA1B-3D07-E5F82A86FE56}"/>
              </a:ext>
            </a:extLst>
          </p:cNvPr>
          <p:cNvSpPr txBox="1"/>
          <p:nvPr/>
        </p:nvSpPr>
        <p:spPr>
          <a:xfrm>
            <a:off x="615243" y="3826932"/>
            <a:ext cx="11181644" cy="313932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/>
              <a:t>VITA Focuses on </a:t>
            </a:r>
            <a:r>
              <a:rPr lang="en-US" b="1"/>
              <a:t>individuals</a:t>
            </a:r>
            <a:r>
              <a:rPr lang="en-US"/>
              <a:t>, not businesses</a:t>
            </a:r>
          </a:p>
          <a:p>
            <a:pPr marL="285750" indent="-285750">
              <a:buFont typeface="Arial"/>
              <a:buChar char="•"/>
            </a:pPr>
            <a:endParaRPr lang="en-US"/>
          </a:p>
          <a:p>
            <a:pPr marL="285750" indent="-285750">
              <a:buFont typeface="Arial,Sans-Serif"/>
              <a:buChar char="•"/>
            </a:pPr>
            <a:r>
              <a:rPr lang="en-US"/>
              <a:t>Sole proprietorships, LLCs, Partnerships, and S-Corporations are all flow-through entities, meaning that they are reported as income on the tax return(s) of the owner(s).</a:t>
            </a:r>
          </a:p>
          <a:p>
            <a:pPr lvl="1"/>
            <a:endParaRPr lang="en-US"/>
          </a:p>
          <a:p>
            <a:pPr marL="285750" indent="-285750">
              <a:buFont typeface="Arial"/>
              <a:buChar char="•"/>
            </a:pPr>
            <a:r>
              <a:rPr lang="en-US"/>
              <a:t>C-Corporations are taxed separately from the owners and have more formal procedures.</a:t>
            </a:r>
          </a:p>
          <a:p>
            <a:pPr marL="285750" indent="-285750">
              <a:buFont typeface="Arial"/>
              <a:buChar char="•"/>
            </a:pPr>
            <a:endParaRPr lang="en-US"/>
          </a:p>
          <a:p>
            <a:pPr marL="285750" indent="-285750">
              <a:buFont typeface="Arial"/>
              <a:buChar char="•"/>
            </a:pPr>
            <a:r>
              <a:rPr lang="en-US"/>
              <a:t>Generally, business income is considered to be out-of-scope (not permitted) for our services, but income from dividends and gains on stock of C-Corporations are within scope. </a:t>
            </a:r>
          </a:p>
          <a:p>
            <a:pPr lvl="1"/>
            <a:endParaRPr lang="en-US"/>
          </a:p>
          <a:p>
            <a:pPr marL="742950" lvl="1" indent="-285750">
              <a:buFont typeface="Courier New"/>
              <a:buChar char="o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9517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D1BA84-C35A-9B96-9EFA-60CDC4869B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7" descr="VOLUNTEERING | msu-vita">
            <a:extLst>
              <a:ext uri="{FF2B5EF4-FFF2-40B4-BE49-F238E27FC236}">
                <a16:creationId xmlns:a16="http://schemas.microsoft.com/office/drawing/2014/main" id="{D099203A-1494-98DA-6EFB-95B4D12DA1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7976" y="151"/>
            <a:ext cx="2002494" cy="906239"/>
          </a:xfrm>
          <a:prstGeom prst="rect">
            <a:avLst/>
          </a:prstGeom>
        </p:spPr>
      </p:pic>
      <p:sp>
        <p:nvSpPr>
          <p:cNvPr id="707" name="Rectangle: Diagonal Corners Rounded 706">
            <a:extLst>
              <a:ext uri="{FF2B5EF4-FFF2-40B4-BE49-F238E27FC236}">
                <a16:creationId xmlns:a16="http://schemas.microsoft.com/office/drawing/2014/main" id="{1001A684-E792-A49C-9317-F695D4D4AE2F}"/>
              </a:ext>
            </a:extLst>
          </p:cNvPr>
          <p:cNvSpPr/>
          <p:nvPr/>
        </p:nvSpPr>
        <p:spPr>
          <a:xfrm>
            <a:off x="618434" y="596349"/>
            <a:ext cx="7217921" cy="1400313"/>
          </a:xfrm>
          <a:prstGeom prst="round2Diag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8" name="TextBox 707">
            <a:extLst>
              <a:ext uri="{FF2B5EF4-FFF2-40B4-BE49-F238E27FC236}">
                <a16:creationId xmlns:a16="http://schemas.microsoft.com/office/drawing/2014/main" id="{F113ED92-1F79-CE32-66E3-EBFA7C8696BD}"/>
              </a:ext>
            </a:extLst>
          </p:cNvPr>
          <p:cNvSpPr txBox="1"/>
          <p:nvPr/>
        </p:nvSpPr>
        <p:spPr>
          <a:xfrm>
            <a:off x="976611" y="1003711"/>
            <a:ext cx="6462589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Aptos Display"/>
              </a:rPr>
              <a:t>How income tax liability is calculated</a:t>
            </a:r>
          </a:p>
        </p:txBody>
      </p:sp>
      <p:sp>
        <p:nvSpPr>
          <p:cNvPr id="944" name="TextBox 943">
            <a:extLst>
              <a:ext uri="{FF2B5EF4-FFF2-40B4-BE49-F238E27FC236}">
                <a16:creationId xmlns:a16="http://schemas.microsoft.com/office/drawing/2014/main" id="{7EAE8858-F9F6-B929-32CF-605887B53AAD}"/>
              </a:ext>
            </a:extLst>
          </p:cNvPr>
          <p:cNvSpPr txBox="1"/>
          <p:nvPr/>
        </p:nvSpPr>
        <p:spPr>
          <a:xfrm>
            <a:off x="6554943" y="2245017"/>
            <a:ext cx="5530930" cy="569566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en-US">
                <a:solidFill>
                  <a:srgbClr val="444444"/>
                </a:solidFill>
                <a:latin typeface="Aptos Display"/>
                <a:cs typeface="Arial"/>
              </a:rPr>
              <a:t>Most countries around the world, including the United States, use a</a:t>
            </a:r>
            <a:r>
              <a:rPr lang="en-US" i="1">
                <a:solidFill>
                  <a:srgbClr val="444444"/>
                </a:solidFill>
                <a:latin typeface="Aptos Display"/>
                <a:cs typeface="Arial"/>
              </a:rPr>
              <a:t> progressive </a:t>
            </a:r>
            <a:r>
              <a:rPr lang="en-US">
                <a:solidFill>
                  <a:srgbClr val="444444"/>
                </a:solidFill>
                <a:latin typeface="Aptos Display"/>
                <a:cs typeface="Arial"/>
              </a:rPr>
              <a:t>tax system on income. </a:t>
            </a:r>
          </a:p>
          <a:p>
            <a:endParaRPr lang="en-US" sz="1400">
              <a:solidFill>
                <a:srgbClr val="444444"/>
              </a:solidFill>
              <a:latin typeface="Aptos Display"/>
              <a:cs typeface="Arial"/>
            </a:endParaRPr>
          </a:p>
          <a:p>
            <a:pPr marL="342900" indent="-342900">
              <a:buFont typeface="Arial"/>
              <a:buChar char="•"/>
            </a:pPr>
            <a:r>
              <a:rPr lang="en-US">
                <a:solidFill>
                  <a:srgbClr val="444444"/>
                </a:solidFill>
                <a:latin typeface="Aptos Display"/>
                <a:cs typeface="Arial"/>
              </a:rPr>
              <a:t>Your income is divided into different tax brackets, and each bracket is taxed at a different rate.</a:t>
            </a:r>
          </a:p>
          <a:p>
            <a:endParaRPr lang="en-US" sz="1400">
              <a:solidFill>
                <a:srgbClr val="444444"/>
              </a:solidFill>
              <a:latin typeface="Aptos Display"/>
              <a:cs typeface="Arial"/>
            </a:endParaRPr>
          </a:p>
          <a:p>
            <a:pPr marL="342900" indent="-342900">
              <a:buFont typeface="Arial"/>
              <a:buChar char="•"/>
            </a:pPr>
            <a:r>
              <a:rPr lang="en-US">
                <a:solidFill>
                  <a:srgbClr val="444444"/>
                </a:solidFill>
                <a:latin typeface="Aptos Display"/>
                <a:cs typeface="Arial"/>
              </a:rPr>
              <a:t>Assuming my taxable income is $100,000 a year, according to this table:</a:t>
            </a:r>
          </a:p>
          <a:p>
            <a:pPr marL="800100" lvl="1" indent="-342900">
              <a:buFont typeface="Courier New"/>
              <a:buChar char="o"/>
            </a:pPr>
            <a:r>
              <a:rPr lang="en-US">
                <a:solidFill>
                  <a:srgbClr val="444444"/>
                </a:solidFill>
                <a:latin typeface="Aptos Display"/>
                <a:cs typeface="Arial"/>
              </a:rPr>
              <a:t>The first $10,000 I make is taxed at 10%</a:t>
            </a:r>
          </a:p>
          <a:p>
            <a:pPr marL="800100" lvl="1" indent="-342900">
              <a:buFont typeface="Courier New"/>
              <a:buChar char="o"/>
            </a:pPr>
            <a:r>
              <a:rPr lang="en-US">
                <a:solidFill>
                  <a:srgbClr val="444444"/>
                </a:solidFill>
                <a:latin typeface="Aptos Display"/>
                <a:cs typeface="Arial"/>
              </a:rPr>
              <a:t>The next $30,000 I make is taxed at 12%</a:t>
            </a:r>
          </a:p>
          <a:p>
            <a:pPr marL="800100" lvl="1" indent="-342900">
              <a:buFont typeface="Courier New"/>
              <a:buChar char="o"/>
            </a:pPr>
            <a:r>
              <a:rPr lang="en-US">
                <a:solidFill>
                  <a:srgbClr val="444444"/>
                </a:solidFill>
                <a:latin typeface="Aptos Display"/>
                <a:cs typeface="Arial"/>
              </a:rPr>
              <a:t>The next $40,000 I make is taxed at 22%</a:t>
            </a:r>
          </a:p>
          <a:p>
            <a:pPr marL="800100" lvl="1" indent="-342900">
              <a:buFont typeface="Courier New"/>
              <a:buChar char="o"/>
            </a:pPr>
            <a:r>
              <a:rPr lang="en-US">
                <a:solidFill>
                  <a:srgbClr val="444444"/>
                </a:solidFill>
                <a:latin typeface="Aptos Display"/>
                <a:cs typeface="Arial"/>
              </a:rPr>
              <a:t>The remaining $20,000 is taxed at 24%</a:t>
            </a:r>
          </a:p>
          <a:p>
            <a:pPr marL="800100" lvl="1" indent="-342900">
              <a:buFont typeface="Courier New"/>
              <a:buChar char="o"/>
            </a:pPr>
            <a:endParaRPr lang="en-US" sz="1400">
              <a:solidFill>
                <a:srgbClr val="444444"/>
              </a:solidFill>
              <a:latin typeface="Aptos Display"/>
              <a:cs typeface="Arial"/>
            </a:endParaRPr>
          </a:p>
          <a:p>
            <a:pPr marL="800100" lvl="1" indent="-342900">
              <a:buFont typeface="Courier New"/>
              <a:buChar char="o"/>
            </a:pPr>
            <a:r>
              <a:rPr lang="en-US" b="1">
                <a:solidFill>
                  <a:srgbClr val="444444"/>
                </a:solidFill>
                <a:latin typeface="Aptos Display"/>
                <a:cs typeface="Arial"/>
              </a:rPr>
              <a:t>Don't worry – you will not be making these calculations when you volunteer – the tax software does it for you!</a:t>
            </a:r>
          </a:p>
          <a:p>
            <a:pPr lvl="1"/>
            <a:endParaRPr lang="en-US" sz="1900">
              <a:solidFill>
                <a:srgbClr val="444444"/>
              </a:solidFill>
              <a:latin typeface="Aptos Display"/>
              <a:cs typeface="Arial"/>
            </a:endParaRPr>
          </a:p>
          <a:p>
            <a:pPr marL="800100" lvl="1" indent="-342900">
              <a:lnSpc>
                <a:spcPct val="150000"/>
              </a:lnSpc>
              <a:buFont typeface="Courier New"/>
              <a:buChar char="o"/>
            </a:pPr>
            <a:endParaRPr lang="en-US" sz="2000">
              <a:solidFill>
                <a:srgbClr val="444444"/>
              </a:solidFill>
              <a:latin typeface="Aptos Display"/>
              <a:cs typeface="Arial"/>
            </a:endParaRPr>
          </a:p>
          <a:p>
            <a:pPr marL="457200" indent="-457200">
              <a:lnSpc>
                <a:spcPct val="150000"/>
              </a:lnSpc>
              <a:buFont typeface="Arial"/>
              <a:buChar char="•"/>
            </a:pPr>
            <a:endParaRPr lang="en-US" sz="2000">
              <a:solidFill>
                <a:srgbClr val="444444"/>
              </a:solidFill>
              <a:latin typeface="Aptos Display"/>
              <a:cs typeface="Arial"/>
            </a:endParaRP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5ECF0C86-94A0-6469-0E76-C6E6805CF7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4212008"/>
              </p:ext>
            </p:extLst>
          </p:nvPr>
        </p:nvGraphicFramePr>
        <p:xfrm>
          <a:off x="617502" y="2246376"/>
          <a:ext cx="5682622" cy="4375861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1892144">
                  <a:extLst>
                    <a:ext uri="{9D8B030D-6E8A-4147-A177-3AD203B41FA5}">
                      <a16:colId xmlns:a16="http://schemas.microsoft.com/office/drawing/2014/main" val="3121420334"/>
                    </a:ext>
                  </a:extLst>
                </a:gridCol>
                <a:gridCol w="3790478">
                  <a:extLst>
                    <a:ext uri="{9D8B030D-6E8A-4147-A177-3AD203B41FA5}">
                      <a16:colId xmlns:a16="http://schemas.microsoft.com/office/drawing/2014/main" val="1036527922"/>
                    </a:ext>
                  </a:extLst>
                </a:gridCol>
              </a:tblGrid>
              <a:tr h="653142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Tax Rate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Income Range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9458178"/>
                  </a:ext>
                </a:extLst>
              </a:tr>
              <a:tr h="531817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10%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$0 - $10,000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0388358"/>
                  </a:ext>
                </a:extLst>
              </a:tr>
              <a:tr h="531817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12%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$10,000 - $40,000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4203559"/>
                  </a:ext>
                </a:extLst>
              </a:tr>
              <a:tr h="531817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22%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$40,000 - $80,000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12757679"/>
                  </a:ext>
                </a:extLst>
              </a:tr>
              <a:tr h="531817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24%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$80,000 - $160,000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5867359"/>
                  </a:ext>
                </a:extLst>
              </a:tr>
              <a:tr h="531817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32%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$160,000 - $320,000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3813918"/>
                  </a:ext>
                </a:extLst>
              </a:tr>
              <a:tr h="531817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35%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$320,000 - $640,000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0333379"/>
                  </a:ext>
                </a:extLst>
              </a:tr>
              <a:tr h="531817"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37%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$640,000+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0433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161005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0F1C0B-4762-ED6F-F99E-CEF48503A2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7" descr="VOLUNTEERING | msu-vita">
            <a:extLst>
              <a:ext uri="{FF2B5EF4-FFF2-40B4-BE49-F238E27FC236}">
                <a16:creationId xmlns:a16="http://schemas.microsoft.com/office/drawing/2014/main" id="{5BB3B369-0C91-A69B-4541-543CE0B9507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7976" y="151"/>
            <a:ext cx="2002494" cy="906239"/>
          </a:xfrm>
          <a:prstGeom prst="rect">
            <a:avLst/>
          </a:prstGeom>
        </p:spPr>
      </p:pic>
      <p:sp>
        <p:nvSpPr>
          <p:cNvPr id="707" name="Rectangle: Diagonal Corners Rounded 706">
            <a:extLst>
              <a:ext uri="{FF2B5EF4-FFF2-40B4-BE49-F238E27FC236}">
                <a16:creationId xmlns:a16="http://schemas.microsoft.com/office/drawing/2014/main" id="{90F30817-3AA6-BA32-8E60-51A901D59B88}"/>
              </a:ext>
            </a:extLst>
          </p:cNvPr>
          <p:cNvSpPr/>
          <p:nvPr/>
        </p:nvSpPr>
        <p:spPr>
          <a:xfrm>
            <a:off x="618434" y="596349"/>
            <a:ext cx="8008077" cy="1441502"/>
          </a:xfrm>
          <a:prstGeom prst="round2Diag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8" name="TextBox 707">
            <a:extLst>
              <a:ext uri="{FF2B5EF4-FFF2-40B4-BE49-F238E27FC236}">
                <a16:creationId xmlns:a16="http://schemas.microsoft.com/office/drawing/2014/main" id="{9D36D6E3-806F-AC9C-1FDC-E806088843C9}"/>
              </a:ext>
            </a:extLst>
          </p:cNvPr>
          <p:cNvSpPr txBox="1"/>
          <p:nvPr/>
        </p:nvSpPr>
        <p:spPr>
          <a:xfrm>
            <a:off x="934278" y="1003005"/>
            <a:ext cx="7348852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Aptos Display"/>
              </a:rPr>
              <a:t>A (Relatively Recent) History of US Tax Law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530BB329-E1B0-790B-474D-7B167D39111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79281"/>
              </p:ext>
            </p:extLst>
          </p:nvPr>
        </p:nvGraphicFramePr>
        <p:xfrm>
          <a:off x="620889" y="2249311"/>
          <a:ext cx="9887185" cy="40715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0375203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B8E566-FF7F-303A-7C1E-718849408E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1F7E21-49AE-51D9-FC3D-91FBF0A239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3502" y="1715260"/>
            <a:ext cx="10515600" cy="2852737"/>
          </a:xfrm>
        </p:spPr>
        <p:txBody>
          <a:bodyPr/>
          <a:lstStyle/>
          <a:p>
            <a:r>
              <a:rPr lang="en-US"/>
              <a:t>Introduction to Tax Terminology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607255-E1EA-1556-8589-A755531D39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13502" y="4561854"/>
            <a:ext cx="10515600" cy="150018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2025-2026</a:t>
            </a:r>
          </a:p>
        </p:txBody>
      </p:sp>
      <p:pic>
        <p:nvPicPr>
          <p:cNvPr id="5" name="Content Placeholder 7" descr="VOLUNTEERING | msu-vita">
            <a:extLst>
              <a:ext uri="{FF2B5EF4-FFF2-40B4-BE49-F238E27FC236}">
                <a16:creationId xmlns:a16="http://schemas.microsoft.com/office/drawing/2014/main" id="{2A91802C-2111-720C-F771-019FF9CA570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5671" y="151"/>
            <a:ext cx="3984798" cy="180076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1B293291-C521-1D09-39A5-0CDE977B68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355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49693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B48812-C6A5-986F-913B-EBC6077293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7" descr="VOLUNTEERING | msu-vita">
            <a:extLst>
              <a:ext uri="{FF2B5EF4-FFF2-40B4-BE49-F238E27FC236}">
                <a16:creationId xmlns:a16="http://schemas.microsoft.com/office/drawing/2014/main" id="{43182583-0B19-210D-E13E-8CF1F85DE1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7976" y="151"/>
            <a:ext cx="2002494" cy="906239"/>
          </a:xfrm>
          <a:prstGeom prst="rect">
            <a:avLst/>
          </a:prstGeom>
        </p:spPr>
      </p:pic>
      <p:sp>
        <p:nvSpPr>
          <p:cNvPr id="707" name="Rectangle: Diagonal Corners Rounded 706">
            <a:extLst>
              <a:ext uri="{FF2B5EF4-FFF2-40B4-BE49-F238E27FC236}">
                <a16:creationId xmlns:a16="http://schemas.microsoft.com/office/drawing/2014/main" id="{CBC382AF-F469-1BE4-3E76-0A155672F437}"/>
              </a:ext>
            </a:extLst>
          </p:cNvPr>
          <p:cNvSpPr/>
          <p:nvPr/>
        </p:nvSpPr>
        <p:spPr>
          <a:xfrm>
            <a:off x="618434" y="596349"/>
            <a:ext cx="5381632" cy="1400313"/>
          </a:xfrm>
          <a:prstGeom prst="round2Diag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8" name="TextBox 707">
            <a:extLst>
              <a:ext uri="{FF2B5EF4-FFF2-40B4-BE49-F238E27FC236}">
                <a16:creationId xmlns:a16="http://schemas.microsoft.com/office/drawing/2014/main" id="{C1FE7412-A3C8-5FF1-72DC-050465C1DA4C}"/>
              </a:ext>
            </a:extLst>
          </p:cNvPr>
          <p:cNvSpPr txBox="1"/>
          <p:nvPr/>
        </p:nvSpPr>
        <p:spPr>
          <a:xfrm>
            <a:off x="877834" y="758412"/>
            <a:ext cx="4855636" cy="107721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Aptos Display"/>
              </a:rPr>
              <a:t>Which exam(s) will I see this material on?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0121E578-551C-B1D3-D7D8-AE11DAF1925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04371909"/>
              </p:ext>
            </p:extLst>
          </p:nvPr>
        </p:nvGraphicFramePr>
        <p:xfrm>
          <a:off x="616858" y="2399829"/>
          <a:ext cx="10701597" cy="294935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164" name="Oval 1163">
            <a:extLst>
              <a:ext uri="{FF2B5EF4-FFF2-40B4-BE49-F238E27FC236}">
                <a16:creationId xmlns:a16="http://schemas.microsoft.com/office/drawing/2014/main" id="{350C53EB-9B5F-A650-924C-EFD9851DC4EE}"/>
              </a:ext>
            </a:extLst>
          </p:cNvPr>
          <p:cNvSpPr/>
          <p:nvPr/>
        </p:nvSpPr>
        <p:spPr>
          <a:xfrm>
            <a:off x="8730074" y="2812814"/>
            <a:ext cx="2681111" cy="2126074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5" name="Oval 1164">
            <a:extLst>
              <a:ext uri="{FF2B5EF4-FFF2-40B4-BE49-F238E27FC236}">
                <a16:creationId xmlns:a16="http://schemas.microsoft.com/office/drawing/2014/main" id="{06A1E860-215F-32E3-4B66-F8438C33A488}"/>
              </a:ext>
            </a:extLst>
          </p:cNvPr>
          <p:cNvSpPr/>
          <p:nvPr/>
        </p:nvSpPr>
        <p:spPr>
          <a:xfrm>
            <a:off x="5964296" y="2888073"/>
            <a:ext cx="2681111" cy="2126074"/>
          </a:xfrm>
          <a:prstGeom prst="ellipse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02331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BE2C02-BFFB-B7B3-1337-E0C4A138CE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7" descr="VOLUNTEERING | msu-vita">
            <a:extLst>
              <a:ext uri="{FF2B5EF4-FFF2-40B4-BE49-F238E27FC236}">
                <a16:creationId xmlns:a16="http://schemas.microsoft.com/office/drawing/2014/main" id="{79F25333-BF6A-F604-DF91-7EA2C00F50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7976" y="151"/>
            <a:ext cx="2002494" cy="906239"/>
          </a:xfrm>
          <a:prstGeom prst="rect">
            <a:avLst/>
          </a:prstGeom>
        </p:spPr>
      </p:pic>
      <p:sp>
        <p:nvSpPr>
          <p:cNvPr id="707" name="Rectangle: Diagonal Corners Rounded 706">
            <a:extLst>
              <a:ext uri="{FF2B5EF4-FFF2-40B4-BE49-F238E27FC236}">
                <a16:creationId xmlns:a16="http://schemas.microsoft.com/office/drawing/2014/main" id="{6A7A0E5D-C72A-A4D2-8B7B-1BF6B87B77D1}"/>
              </a:ext>
            </a:extLst>
          </p:cNvPr>
          <p:cNvSpPr/>
          <p:nvPr/>
        </p:nvSpPr>
        <p:spPr>
          <a:xfrm>
            <a:off x="618434" y="596349"/>
            <a:ext cx="9189720" cy="1462096"/>
          </a:xfrm>
          <a:prstGeom prst="round2Diag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8" name="TextBox 707">
            <a:extLst>
              <a:ext uri="{FF2B5EF4-FFF2-40B4-BE49-F238E27FC236}">
                <a16:creationId xmlns:a16="http://schemas.microsoft.com/office/drawing/2014/main" id="{2BEAF3A4-6BDC-AD54-4093-342F65993966}"/>
              </a:ext>
            </a:extLst>
          </p:cNvPr>
          <p:cNvSpPr txBox="1"/>
          <p:nvPr/>
        </p:nvSpPr>
        <p:spPr>
          <a:xfrm>
            <a:off x="918727" y="948576"/>
            <a:ext cx="8347152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Aptos Display"/>
              </a:rPr>
              <a:t>What happens when we file an income tax return?</a:t>
            </a:r>
          </a:p>
        </p:txBody>
      </p:sp>
      <p:sp>
        <p:nvSpPr>
          <p:cNvPr id="750" name="TextBox 749">
            <a:extLst>
              <a:ext uri="{FF2B5EF4-FFF2-40B4-BE49-F238E27FC236}">
                <a16:creationId xmlns:a16="http://schemas.microsoft.com/office/drawing/2014/main" id="{C0F60832-7B94-4519-F8BB-8C68B01CAF8C}"/>
              </a:ext>
            </a:extLst>
          </p:cNvPr>
          <p:cNvSpPr txBox="1"/>
          <p:nvPr/>
        </p:nvSpPr>
        <p:spPr>
          <a:xfrm>
            <a:off x="616226" y="1934139"/>
            <a:ext cx="10581295" cy="553997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/>
          </a:p>
          <a:p>
            <a:pPr marL="342900" indent="-342900">
              <a:buFont typeface="Arial"/>
              <a:buChar char="•"/>
            </a:pPr>
            <a:r>
              <a:rPr lang="en-US" sz="2400">
                <a:solidFill>
                  <a:srgbClr val="444444"/>
                </a:solidFill>
                <a:latin typeface="Aptos Display"/>
                <a:ea typeface="Calibri"/>
                <a:cs typeface="Arial"/>
              </a:rPr>
              <a:t>The taxpayer (client) either owes money to the government or receives a refund</a:t>
            </a:r>
            <a:endParaRPr lang="en-US"/>
          </a:p>
          <a:p>
            <a:pPr marL="342900" indent="-342900">
              <a:buFont typeface="Arial"/>
              <a:buChar char="•"/>
            </a:pPr>
            <a:endParaRPr lang="en-US"/>
          </a:p>
          <a:p>
            <a:pPr marL="342900" indent="-342900">
              <a:buFont typeface="Arial"/>
              <a:buChar char="•"/>
            </a:pPr>
            <a:r>
              <a:rPr lang="en-US" sz="2400">
                <a:solidFill>
                  <a:srgbClr val="444444"/>
                </a:solidFill>
                <a:latin typeface="Aptos Display"/>
                <a:ea typeface="Calibri"/>
                <a:cs typeface="Arial"/>
              </a:rPr>
              <a:t>The taxpayer might owe money because...</a:t>
            </a:r>
            <a:endParaRPr lang="en-US"/>
          </a:p>
          <a:p>
            <a:pPr marL="800100" lvl="1" indent="-342900">
              <a:buFont typeface="Courier New,monospace"/>
              <a:buChar char="o"/>
            </a:pPr>
            <a:r>
              <a:rPr lang="en-US" sz="2400">
                <a:solidFill>
                  <a:srgbClr val="444444"/>
                </a:solidFill>
                <a:latin typeface="Aptos Display"/>
                <a:ea typeface="Calibri"/>
                <a:cs typeface="Arial"/>
              </a:rPr>
              <a:t>their employer(s) did not withhold enough money in taxes;</a:t>
            </a:r>
            <a:endParaRPr lang="en-US"/>
          </a:p>
          <a:p>
            <a:pPr marL="800100" lvl="1" indent="-342900">
              <a:buFont typeface="Courier New,monospace"/>
              <a:buChar char="o"/>
            </a:pPr>
            <a:r>
              <a:rPr lang="en-US" sz="2400">
                <a:solidFill>
                  <a:srgbClr val="444444"/>
                </a:solidFill>
                <a:latin typeface="Aptos Display"/>
                <a:ea typeface="Calibri"/>
                <a:cs typeface="Arial"/>
              </a:rPr>
              <a:t>or if they are self-employed</a:t>
            </a:r>
          </a:p>
          <a:p>
            <a:pPr marL="800100" lvl="1" indent="-342900">
              <a:buFont typeface="Courier New,monospace"/>
              <a:buChar char="o"/>
            </a:pPr>
            <a:endParaRPr lang="en-US" sz="2400">
              <a:solidFill>
                <a:srgbClr val="444444"/>
              </a:solidFill>
              <a:latin typeface="Aptos Display"/>
              <a:ea typeface="Calibri"/>
              <a:cs typeface="Arial"/>
            </a:endParaRPr>
          </a:p>
          <a:p>
            <a:pPr marL="342900" indent="-342900">
              <a:buFont typeface="Arial"/>
              <a:buChar char="•"/>
            </a:pPr>
            <a:r>
              <a:rPr lang="en-US" sz="2400">
                <a:solidFill>
                  <a:srgbClr val="444444"/>
                </a:solidFill>
                <a:latin typeface="Aptos Display"/>
                <a:ea typeface="Calibri"/>
                <a:cs typeface="Arial"/>
              </a:rPr>
              <a:t>The taxpayer might receive a refund when....</a:t>
            </a:r>
            <a:endParaRPr lang="en-US"/>
          </a:p>
          <a:p>
            <a:pPr marL="800100" lvl="1" indent="-342900">
              <a:buFont typeface="Courier New"/>
              <a:buChar char="o"/>
            </a:pPr>
            <a:r>
              <a:rPr lang="en-US" sz="2400">
                <a:solidFill>
                  <a:srgbClr val="444444"/>
                </a:solidFill>
                <a:latin typeface="Aptos Display"/>
                <a:ea typeface="Calibri"/>
                <a:cs typeface="Arial"/>
              </a:rPr>
              <a:t> their employer withheld too much money in taxes;</a:t>
            </a:r>
          </a:p>
          <a:p>
            <a:pPr marL="800100" lvl="1" indent="-342900">
              <a:buFont typeface="Courier New"/>
              <a:buChar char="o"/>
            </a:pPr>
            <a:r>
              <a:rPr lang="en-US" sz="2400">
                <a:solidFill>
                  <a:srgbClr val="444444"/>
                </a:solidFill>
                <a:latin typeface="Aptos Display"/>
                <a:ea typeface="Calibri"/>
                <a:cs typeface="Arial"/>
              </a:rPr>
              <a:t>or if they claim certain tax credit(s)</a:t>
            </a:r>
            <a:endParaRPr lang="en-US"/>
          </a:p>
          <a:p>
            <a:pPr marL="342900" indent="-342900">
              <a:buFont typeface="Arial"/>
              <a:buChar char="•"/>
            </a:pPr>
            <a:endParaRPr lang="en-US"/>
          </a:p>
          <a:p>
            <a:pPr marL="342900" indent="-342900">
              <a:buFont typeface="Arial"/>
              <a:buChar char="•"/>
            </a:pPr>
            <a:endParaRPr lang="en-US"/>
          </a:p>
          <a:p>
            <a:pPr marL="342900" indent="-342900">
              <a:buFont typeface="Arial"/>
              <a:buChar char="•"/>
            </a:pPr>
            <a:endParaRPr lang="en-US"/>
          </a:p>
          <a:p>
            <a:pPr marL="342900" indent="-342900">
              <a:buFont typeface="Arial"/>
              <a:buChar char="•"/>
            </a:pPr>
            <a:endParaRPr lang="en-US"/>
          </a:p>
          <a:p>
            <a:pPr marL="342900" indent="-342900">
              <a:buFont typeface="Arial"/>
              <a:buChar char="•"/>
            </a:pPr>
            <a:endParaRPr lang="en-US"/>
          </a:p>
          <a:p>
            <a:pPr marL="342900" indent="-342900">
              <a:buFont typeface="Arial"/>
              <a:buChar char="•"/>
            </a:pPr>
            <a:endParaRPr lang="en-US"/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3306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BFC806-7D18-0BC6-BA18-4B93B351E9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7" descr="VOLUNTEERING | msu-vita">
            <a:extLst>
              <a:ext uri="{FF2B5EF4-FFF2-40B4-BE49-F238E27FC236}">
                <a16:creationId xmlns:a16="http://schemas.microsoft.com/office/drawing/2014/main" id="{745840D6-3292-4536-088F-98DA691F6C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7976" y="151"/>
            <a:ext cx="2002494" cy="906239"/>
          </a:xfrm>
          <a:prstGeom prst="rect">
            <a:avLst/>
          </a:prstGeom>
        </p:spPr>
      </p:pic>
      <p:sp>
        <p:nvSpPr>
          <p:cNvPr id="707" name="Rectangle: Diagonal Corners Rounded 706">
            <a:extLst>
              <a:ext uri="{FF2B5EF4-FFF2-40B4-BE49-F238E27FC236}">
                <a16:creationId xmlns:a16="http://schemas.microsoft.com/office/drawing/2014/main" id="{865C3A78-0D6E-356C-58A8-0AE8E0B5B5A9}"/>
              </a:ext>
            </a:extLst>
          </p:cNvPr>
          <p:cNvSpPr/>
          <p:nvPr/>
        </p:nvSpPr>
        <p:spPr>
          <a:xfrm>
            <a:off x="618434" y="596349"/>
            <a:ext cx="7727925" cy="1462096"/>
          </a:xfrm>
          <a:prstGeom prst="round2Diag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8" name="TextBox 707">
            <a:extLst>
              <a:ext uri="{FF2B5EF4-FFF2-40B4-BE49-F238E27FC236}">
                <a16:creationId xmlns:a16="http://schemas.microsoft.com/office/drawing/2014/main" id="{06CDEB3D-2502-3608-941B-F9EE36E6AF41}"/>
              </a:ext>
            </a:extLst>
          </p:cNvPr>
          <p:cNvSpPr txBox="1"/>
          <p:nvPr/>
        </p:nvSpPr>
        <p:spPr>
          <a:xfrm>
            <a:off x="934278" y="1003005"/>
            <a:ext cx="7180826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Aptos Display"/>
              </a:rPr>
              <a:t> Deductions vs. Credits</a:t>
            </a:r>
          </a:p>
        </p:txBody>
      </p:sp>
      <p:sp>
        <p:nvSpPr>
          <p:cNvPr id="750" name="TextBox 749">
            <a:extLst>
              <a:ext uri="{FF2B5EF4-FFF2-40B4-BE49-F238E27FC236}">
                <a16:creationId xmlns:a16="http://schemas.microsoft.com/office/drawing/2014/main" id="{DD23C480-C280-91D2-CA53-3C370D2F6FDD}"/>
              </a:ext>
            </a:extLst>
          </p:cNvPr>
          <p:cNvSpPr txBox="1"/>
          <p:nvPr/>
        </p:nvSpPr>
        <p:spPr>
          <a:xfrm>
            <a:off x="616226" y="1724200"/>
            <a:ext cx="10581295" cy="452431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en-US" sz="2400">
              <a:solidFill>
                <a:srgbClr val="444444"/>
              </a:solidFill>
              <a:latin typeface="Aptos Display"/>
              <a:ea typeface="Calibri"/>
              <a:cs typeface="Arial"/>
            </a:endParaRPr>
          </a:p>
          <a:p>
            <a:pPr marL="342900" indent="-342900">
              <a:buFont typeface="Arial"/>
              <a:buChar char="•"/>
            </a:pPr>
            <a:r>
              <a:rPr lang="en-US" sz="2400">
                <a:solidFill>
                  <a:srgbClr val="444444"/>
                </a:solidFill>
                <a:latin typeface="Aptos Display"/>
                <a:ea typeface="Calibri"/>
                <a:cs typeface="Arial"/>
              </a:rPr>
              <a:t>Deductions and Credits both decrease what the taxpayer owes, but in different ways</a:t>
            </a:r>
          </a:p>
          <a:p>
            <a:pPr marL="342900" indent="-342900">
              <a:buFont typeface="Arial"/>
              <a:buChar char="•"/>
            </a:pPr>
            <a:r>
              <a:rPr lang="en-US" sz="2400">
                <a:solidFill>
                  <a:srgbClr val="444444"/>
                </a:solidFill>
                <a:latin typeface="Aptos Display"/>
                <a:ea typeface="Calibri"/>
                <a:cs typeface="Arial"/>
              </a:rPr>
              <a:t>Do not get these terms mixed up!</a:t>
            </a:r>
          </a:p>
          <a:p>
            <a:pPr marL="342900" indent="-342900">
              <a:buFont typeface="Arial"/>
              <a:buChar char="•"/>
            </a:pPr>
            <a:endParaRPr lang="en-US" sz="2400">
              <a:solidFill>
                <a:srgbClr val="444444"/>
              </a:solidFill>
              <a:latin typeface="Aptos Display"/>
              <a:ea typeface="Calibri"/>
              <a:cs typeface="Arial"/>
            </a:endParaRPr>
          </a:p>
          <a:p>
            <a:pPr marL="342900" indent="-342900">
              <a:buFont typeface="Arial"/>
              <a:buChar char="•"/>
            </a:pPr>
            <a:endParaRPr lang="en-US" sz="2400">
              <a:solidFill>
                <a:srgbClr val="444444"/>
              </a:solidFill>
              <a:latin typeface="Aptos Display"/>
              <a:ea typeface="Calibri"/>
              <a:cs typeface="Arial"/>
            </a:endParaRPr>
          </a:p>
          <a:p>
            <a:pPr marL="342900" indent="-342900">
              <a:buFont typeface="Arial"/>
              <a:buChar char="•"/>
            </a:pPr>
            <a:endParaRPr lang="en-US" sz="2400">
              <a:solidFill>
                <a:srgbClr val="444444"/>
              </a:solidFill>
              <a:latin typeface="Aptos Display"/>
              <a:ea typeface="Calibri"/>
              <a:cs typeface="Arial"/>
            </a:endParaRPr>
          </a:p>
          <a:p>
            <a:pPr marL="342900" indent="-342900">
              <a:buFont typeface="Arial"/>
              <a:buChar char="•"/>
            </a:pPr>
            <a:endParaRPr lang="en-US" sz="2400">
              <a:solidFill>
                <a:srgbClr val="444444"/>
              </a:solidFill>
              <a:latin typeface="Aptos Display"/>
              <a:ea typeface="Calibri"/>
              <a:cs typeface="Arial"/>
            </a:endParaRPr>
          </a:p>
          <a:p>
            <a:pPr marL="342900" indent="-342900">
              <a:buFont typeface="Arial"/>
              <a:buChar char="•"/>
            </a:pPr>
            <a:endParaRPr lang="en-US" sz="2400">
              <a:solidFill>
                <a:srgbClr val="444444"/>
              </a:solidFill>
              <a:latin typeface="Aptos Display"/>
              <a:ea typeface="Calibri"/>
              <a:cs typeface="Arial"/>
            </a:endParaRPr>
          </a:p>
          <a:p>
            <a:pPr marL="342900" indent="-342900">
              <a:buFont typeface="Arial"/>
              <a:buChar char="•"/>
            </a:pPr>
            <a:endParaRPr lang="en-US" sz="2400">
              <a:solidFill>
                <a:srgbClr val="444444"/>
              </a:solidFill>
              <a:latin typeface="Aptos Display"/>
              <a:ea typeface="Calibri"/>
              <a:cs typeface="Arial"/>
            </a:endParaRPr>
          </a:p>
          <a:p>
            <a:pPr marL="342900" indent="-342900">
              <a:buFont typeface="Arial"/>
              <a:buChar char="•"/>
            </a:pPr>
            <a:endParaRPr lang="en-US" sz="2400">
              <a:solidFill>
                <a:srgbClr val="444444"/>
              </a:solidFill>
              <a:latin typeface="Aptos Display"/>
              <a:ea typeface="Calibri"/>
              <a:cs typeface="Arial"/>
            </a:endParaRPr>
          </a:p>
          <a:p>
            <a:pPr marL="342900" indent="-342900">
              <a:buFont typeface="Arial"/>
              <a:buChar char="•"/>
            </a:pPr>
            <a:r>
              <a:rPr lang="en-US" sz="2400">
                <a:solidFill>
                  <a:srgbClr val="444444"/>
                </a:solidFill>
                <a:latin typeface="Aptos Display"/>
                <a:ea typeface="Calibri"/>
                <a:cs typeface="Arial"/>
              </a:rPr>
              <a:t>We will talk more about types of deductions and credits in later sessions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60057577-39F0-FDB7-F990-F6138D731FD4}"/>
              </a:ext>
            </a:extLst>
          </p:cNvPr>
          <p:cNvGraphicFramePr/>
          <p:nvPr/>
        </p:nvGraphicFramePr>
        <p:xfrm>
          <a:off x="783302" y="3429201"/>
          <a:ext cx="10242227" cy="22175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9667783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2E2902-BDA5-4EDB-19EC-A5B7F277DD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7" descr="VOLUNTEERING | msu-vita">
            <a:extLst>
              <a:ext uri="{FF2B5EF4-FFF2-40B4-BE49-F238E27FC236}">
                <a16:creationId xmlns:a16="http://schemas.microsoft.com/office/drawing/2014/main" id="{EE5E57C7-B0A6-6253-2270-6360563DA62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7976" y="151"/>
            <a:ext cx="2002494" cy="906239"/>
          </a:xfrm>
          <a:prstGeom prst="rect">
            <a:avLst/>
          </a:prstGeom>
        </p:spPr>
      </p:pic>
      <p:sp>
        <p:nvSpPr>
          <p:cNvPr id="707" name="Rectangle: Diagonal Corners Rounded 706">
            <a:extLst>
              <a:ext uri="{FF2B5EF4-FFF2-40B4-BE49-F238E27FC236}">
                <a16:creationId xmlns:a16="http://schemas.microsoft.com/office/drawing/2014/main" id="{BAE1F294-0BF6-7B62-182D-D36A3A117979}"/>
              </a:ext>
            </a:extLst>
          </p:cNvPr>
          <p:cNvSpPr/>
          <p:nvPr/>
        </p:nvSpPr>
        <p:spPr>
          <a:xfrm>
            <a:off x="618434" y="596349"/>
            <a:ext cx="4625007" cy="1400313"/>
          </a:xfrm>
          <a:prstGeom prst="round2Diag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8" name="TextBox 707">
            <a:extLst>
              <a:ext uri="{FF2B5EF4-FFF2-40B4-BE49-F238E27FC236}">
                <a16:creationId xmlns:a16="http://schemas.microsoft.com/office/drawing/2014/main" id="{44DDB0FA-0266-EA9D-1557-AF61092B982C}"/>
              </a:ext>
            </a:extLst>
          </p:cNvPr>
          <p:cNvSpPr txBox="1"/>
          <p:nvPr/>
        </p:nvSpPr>
        <p:spPr>
          <a:xfrm>
            <a:off x="934278" y="1003005"/>
            <a:ext cx="3995530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Aptos Display"/>
              </a:rPr>
              <a:t>Filing Statuses</a:t>
            </a:r>
          </a:p>
        </p:txBody>
      </p:sp>
      <p:sp>
        <p:nvSpPr>
          <p:cNvPr id="750" name="TextBox 749">
            <a:extLst>
              <a:ext uri="{FF2B5EF4-FFF2-40B4-BE49-F238E27FC236}">
                <a16:creationId xmlns:a16="http://schemas.microsoft.com/office/drawing/2014/main" id="{420DB809-DC98-E9AB-8BD1-21DB0E8699E0}"/>
              </a:ext>
            </a:extLst>
          </p:cNvPr>
          <p:cNvSpPr txBox="1"/>
          <p:nvPr/>
        </p:nvSpPr>
        <p:spPr>
          <a:xfrm>
            <a:off x="616226" y="2085009"/>
            <a:ext cx="10574431" cy="181588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28600" indent="-228600">
              <a:buFont typeface=""/>
              <a:buChar char="•"/>
            </a:pPr>
            <a:r>
              <a:rPr lang="en-US" sz="2400">
                <a:solidFill>
                  <a:srgbClr val="444444"/>
                </a:solidFill>
                <a:latin typeface="Aptos Display"/>
                <a:ea typeface="Calibri"/>
                <a:cs typeface="Arial"/>
              </a:rPr>
              <a:t>The filing status is a category that determines the types of tax rates, deductions, and tax credits the taxpayer can take advantage of</a:t>
            </a:r>
          </a:p>
          <a:p>
            <a:pPr marL="685800" lvl="1" indent="-228600">
              <a:buFont typeface="Courier New,monospace"/>
              <a:buChar char="o"/>
            </a:pPr>
            <a:r>
              <a:rPr lang="en-US" sz="2000">
                <a:solidFill>
                  <a:srgbClr val="444444"/>
                </a:solidFill>
                <a:latin typeface="Aptos Display"/>
                <a:ea typeface="Calibri"/>
                <a:cs typeface="Arial"/>
              </a:rPr>
              <a:t>It is based on your marital status and family situation as of the last day of the tax year (Dec. 31)</a:t>
            </a:r>
          </a:p>
          <a:p>
            <a:pPr marL="685800" lvl="1" indent="-228600">
              <a:buFont typeface="Courier New,monospace"/>
              <a:buChar char="o"/>
            </a:pPr>
            <a:endParaRPr lang="en-US" sz="2000">
              <a:solidFill>
                <a:srgbClr val="444444"/>
              </a:solidFill>
              <a:latin typeface="Aptos Display"/>
              <a:ea typeface="Calibri"/>
              <a:cs typeface="Arial"/>
            </a:endParaRPr>
          </a:p>
          <a:p>
            <a:pPr marL="228600" indent="-228600">
              <a:buFont typeface=""/>
              <a:buChar char="•"/>
            </a:pPr>
            <a:r>
              <a:rPr lang="en-US" sz="2400">
                <a:solidFill>
                  <a:srgbClr val="444444"/>
                </a:solidFill>
                <a:latin typeface="Aptos Display"/>
                <a:ea typeface="Calibri"/>
                <a:cs typeface="Arial"/>
              </a:rPr>
              <a:t>Five (5) Types of Filing Statuses: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BFE776A1-EF62-E6D6-89D2-4C45113A4C3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89491357"/>
              </p:ext>
            </p:extLst>
          </p:nvPr>
        </p:nvGraphicFramePr>
        <p:xfrm>
          <a:off x="762000" y="3559628"/>
          <a:ext cx="10758714" cy="25569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632894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2CEA98-B528-E3AA-D24C-752A130AE6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7" descr="VOLUNTEERING | msu-vita">
            <a:extLst>
              <a:ext uri="{FF2B5EF4-FFF2-40B4-BE49-F238E27FC236}">
                <a16:creationId xmlns:a16="http://schemas.microsoft.com/office/drawing/2014/main" id="{D7493642-98EA-6A32-FEE7-5BE0383851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7976" y="151"/>
            <a:ext cx="2002494" cy="906239"/>
          </a:xfrm>
          <a:prstGeom prst="rect">
            <a:avLst/>
          </a:prstGeom>
        </p:spPr>
      </p:pic>
      <p:sp>
        <p:nvSpPr>
          <p:cNvPr id="707" name="Rectangle: Diagonal Corners Rounded 706">
            <a:extLst>
              <a:ext uri="{FF2B5EF4-FFF2-40B4-BE49-F238E27FC236}">
                <a16:creationId xmlns:a16="http://schemas.microsoft.com/office/drawing/2014/main" id="{8B8B60C4-EC3A-E884-62A5-8BE484A0252A}"/>
              </a:ext>
            </a:extLst>
          </p:cNvPr>
          <p:cNvSpPr/>
          <p:nvPr/>
        </p:nvSpPr>
        <p:spPr>
          <a:xfrm>
            <a:off x="618434" y="596349"/>
            <a:ext cx="1976150" cy="1400313"/>
          </a:xfrm>
          <a:prstGeom prst="round2Diag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8" name="TextBox 707">
            <a:extLst>
              <a:ext uri="{FF2B5EF4-FFF2-40B4-BE49-F238E27FC236}">
                <a16:creationId xmlns:a16="http://schemas.microsoft.com/office/drawing/2014/main" id="{CEE65B4A-5FD4-8C32-B772-B889874CF1DF}"/>
              </a:ext>
            </a:extLst>
          </p:cNvPr>
          <p:cNvSpPr txBox="1"/>
          <p:nvPr/>
        </p:nvSpPr>
        <p:spPr>
          <a:xfrm>
            <a:off x="934278" y="1003005"/>
            <a:ext cx="1310388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Aptos Display"/>
              </a:rPr>
              <a:t>Single</a:t>
            </a:r>
          </a:p>
        </p:txBody>
      </p:sp>
      <p:sp>
        <p:nvSpPr>
          <p:cNvPr id="750" name="TextBox 749">
            <a:extLst>
              <a:ext uri="{FF2B5EF4-FFF2-40B4-BE49-F238E27FC236}">
                <a16:creationId xmlns:a16="http://schemas.microsoft.com/office/drawing/2014/main" id="{3E335402-3130-8A4B-2FB8-BBE2522087FF}"/>
              </a:ext>
            </a:extLst>
          </p:cNvPr>
          <p:cNvSpPr txBox="1"/>
          <p:nvPr/>
        </p:nvSpPr>
        <p:spPr>
          <a:xfrm>
            <a:off x="616226" y="2266438"/>
            <a:ext cx="4635670" cy="360098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28600" indent="-228600">
              <a:buFont typeface=""/>
              <a:buChar char="•"/>
            </a:pPr>
            <a:r>
              <a:rPr lang="en-US" sz="2400" dirty="0">
                <a:latin typeface="Aptos Display"/>
                <a:ea typeface="Calibri"/>
                <a:cs typeface="Arial"/>
              </a:rPr>
              <a:t>A single filer is a taxpayer who is unmarried, divorced, a registered domestic partner, or legally separated according to state law</a:t>
            </a:r>
            <a:endParaRPr lang="en-US" dirty="0">
              <a:latin typeface="Aptos" panose="02110004020202020204"/>
              <a:ea typeface="Calibri"/>
              <a:cs typeface="Arial"/>
            </a:endParaRPr>
          </a:p>
          <a:p>
            <a:pPr marL="228600" indent="-228600">
              <a:buFont typeface=""/>
              <a:buChar char="•"/>
            </a:pPr>
            <a:endParaRPr lang="en-US" sz="2400" dirty="0">
              <a:latin typeface="Aptos Display"/>
              <a:ea typeface="Calibri"/>
              <a:cs typeface="Arial"/>
            </a:endParaRPr>
          </a:p>
          <a:p>
            <a:pPr marL="228600" indent="-228600">
              <a:buFont typeface=""/>
              <a:buChar char="•"/>
            </a:pPr>
            <a:r>
              <a:rPr lang="en-US" sz="2400" dirty="0">
                <a:latin typeface="Aptos Display"/>
                <a:ea typeface="Calibri"/>
                <a:cs typeface="Arial"/>
              </a:rPr>
              <a:t>This is the most common filing status</a:t>
            </a:r>
            <a:endParaRPr lang="en-US" dirty="0">
              <a:latin typeface="Aptos" panose="02110004020202020204"/>
              <a:ea typeface="Calibri"/>
              <a:cs typeface="Arial"/>
            </a:endParaRPr>
          </a:p>
          <a:p>
            <a:pPr marL="685800" lvl="1" indent="-228600">
              <a:buFont typeface="Courier New"/>
              <a:buChar char="o"/>
            </a:pPr>
            <a:r>
              <a:rPr lang="en-US" sz="2000" dirty="0">
                <a:latin typeface="Aptos Display"/>
                <a:ea typeface="Calibri"/>
                <a:cs typeface="Arial"/>
              </a:rPr>
              <a:t> The taxpayer is a single filer if the circumstances for the other filing statuses do not apply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34A3351-2DB0-DFAD-F0E3-9C46DF376B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3560956"/>
              </p:ext>
            </p:extLst>
          </p:nvPr>
        </p:nvGraphicFramePr>
        <p:xfrm>
          <a:off x="5642428" y="2267856"/>
          <a:ext cx="6204347" cy="3829307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065858">
                  <a:extLst>
                    <a:ext uri="{9D8B030D-6E8A-4147-A177-3AD203B41FA5}">
                      <a16:colId xmlns:a16="http://schemas.microsoft.com/office/drawing/2014/main" val="4242118245"/>
                    </a:ext>
                  </a:extLst>
                </a:gridCol>
                <a:gridCol w="4138489">
                  <a:extLst>
                    <a:ext uri="{9D8B030D-6E8A-4147-A177-3AD203B41FA5}">
                      <a16:colId xmlns:a16="http://schemas.microsoft.com/office/drawing/2014/main" val="2432950286"/>
                    </a:ext>
                  </a:extLst>
                </a:gridCol>
              </a:tblGrid>
              <a:tr h="568147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1" i="0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Federal Income Tax Rate</a:t>
                      </a:r>
                      <a:endParaRPr lang="en-US" b="1" i="0">
                        <a:solidFill>
                          <a:srgbClr val="FFFFFF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96B2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1" i="0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Income Range </a:t>
                      </a:r>
                      <a:endParaRPr lang="en-US" b="1" i="0">
                        <a:solidFill>
                          <a:srgbClr val="FFFFFF"/>
                        </a:solidFill>
                        <a:effectLst/>
                        <a:latin typeface="Aptos"/>
                      </a:endParaRPr>
                    </a:p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1" i="0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for Single Filers (2025)</a:t>
                      </a:r>
                      <a:endParaRPr lang="en-US" b="1" i="0">
                        <a:solidFill>
                          <a:srgbClr val="FFFFFF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96B2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7335445"/>
                  </a:ext>
                </a:extLst>
              </a:tr>
              <a:tr h="465880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10%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$0 - $11,925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339728"/>
                  </a:ext>
                </a:extLst>
              </a:tr>
              <a:tr h="465880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12%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$11,925 - $48,475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19101"/>
                  </a:ext>
                </a:extLst>
              </a:tr>
              <a:tr h="465880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22%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$48,475 - $103,350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0821332"/>
                  </a:ext>
                </a:extLst>
              </a:tr>
              <a:tr h="465880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24%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$103,350 - $197,300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8456828"/>
                  </a:ext>
                </a:extLst>
              </a:tr>
              <a:tr h="465880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32%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$197,300 - $250,525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2864217"/>
                  </a:ext>
                </a:extLst>
              </a:tr>
              <a:tr h="465880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35%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$250,525 - $626,350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2078765"/>
                  </a:ext>
                </a:extLst>
              </a:tr>
              <a:tr h="465880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37%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$626,350+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57758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0726010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12717B-BF45-48DC-E635-ACCC6174B6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7" descr="VOLUNTEERING | msu-vita">
            <a:extLst>
              <a:ext uri="{FF2B5EF4-FFF2-40B4-BE49-F238E27FC236}">
                <a16:creationId xmlns:a16="http://schemas.microsoft.com/office/drawing/2014/main" id="{970D5FC2-985F-D917-A1D1-1AC61743422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7976" y="151"/>
            <a:ext cx="2002494" cy="906239"/>
          </a:xfrm>
          <a:prstGeom prst="rect">
            <a:avLst/>
          </a:prstGeom>
        </p:spPr>
      </p:pic>
      <p:sp>
        <p:nvSpPr>
          <p:cNvPr id="707" name="Rectangle: Diagonal Corners Rounded 706">
            <a:extLst>
              <a:ext uri="{FF2B5EF4-FFF2-40B4-BE49-F238E27FC236}">
                <a16:creationId xmlns:a16="http://schemas.microsoft.com/office/drawing/2014/main" id="{E1A9A45B-C3AF-6652-B23A-B69C1BB744EE}"/>
              </a:ext>
            </a:extLst>
          </p:cNvPr>
          <p:cNvSpPr/>
          <p:nvPr/>
        </p:nvSpPr>
        <p:spPr>
          <a:xfrm>
            <a:off x="618434" y="596349"/>
            <a:ext cx="4625007" cy="1400313"/>
          </a:xfrm>
          <a:prstGeom prst="round2Diag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8" name="TextBox 707">
            <a:extLst>
              <a:ext uri="{FF2B5EF4-FFF2-40B4-BE49-F238E27FC236}">
                <a16:creationId xmlns:a16="http://schemas.microsoft.com/office/drawing/2014/main" id="{A8512531-4A0A-5630-8679-854BA703F2AB}"/>
              </a:ext>
            </a:extLst>
          </p:cNvPr>
          <p:cNvSpPr txBox="1"/>
          <p:nvPr/>
        </p:nvSpPr>
        <p:spPr>
          <a:xfrm>
            <a:off x="934278" y="1003005"/>
            <a:ext cx="3995530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Aptos Display"/>
              </a:rPr>
              <a:t>Married Filing Jointly</a:t>
            </a:r>
          </a:p>
        </p:txBody>
      </p:sp>
      <p:sp>
        <p:nvSpPr>
          <p:cNvPr id="750" name="TextBox 749">
            <a:extLst>
              <a:ext uri="{FF2B5EF4-FFF2-40B4-BE49-F238E27FC236}">
                <a16:creationId xmlns:a16="http://schemas.microsoft.com/office/drawing/2014/main" id="{36E72B6C-A921-2583-6B64-7C7D690C8428}"/>
              </a:ext>
            </a:extLst>
          </p:cNvPr>
          <p:cNvSpPr txBox="1"/>
          <p:nvPr/>
        </p:nvSpPr>
        <p:spPr>
          <a:xfrm>
            <a:off x="616226" y="2266438"/>
            <a:ext cx="4635670" cy="397031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28600" indent="-228600">
              <a:buFont typeface=""/>
              <a:buChar char="•"/>
            </a:pPr>
            <a:r>
              <a:rPr lang="en-US" sz="2400">
                <a:latin typeface="Aptos Display"/>
                <a:ea typeface="Calibri"/>
                <a:cs typeface="Arial"/>
              </a:rPr>
              <a:t>An individual that is married can file tax returns jointly with their spouse</a:t>
            </a:r>
          </a:p>
          <a:p>
            <a:pPr marL="685800" lvl="1" indent="-228600">
              <a:buFont typeface="Courier New"/>
              <a:buChar char="o"/>
            </a:pPr>
            <a:r>
              <a:rPr lang="en-US" sz="2000">
                <a:latin typeface="Aptos Display"/>
                <a:ea typeface="Calibri"/>
                <a:cs typeface="Arial"/>
              </a:rPr>
              <a:t>Couples can record their respective incomes and deductions on the same tax return</a:t>
            </a:r>
          </a:p>
          <a:p>
            <a:pPr marL="228600" indent="-228600">
              <a:buFont typeface=""/>
              <a:buChar char="•"/>
            </a:pPr>
            <a:r>
              <a:rPr lang="en-US" sz="2400">
                <a:latin typeface="Aptos Display"/>
                <a:ea typeface="Calibri"/>
                <a:cs typeface="Arial"/>
              </a:rPr>
              <a:t>This is the second most common filing status</a:t>
            </a:r>
          </a:p>
          <a:p>
            <a:pPr marL="228600" indent="-228600">
              <a:buFont typeface=""/>
              <a:buChar char="•"/>
            </a:pPr>
            <a:r>
              <a:rPr lang="en-US" sz="2400">
                <a:latin typeface="Aptos Display"/>
                <a:ea typeface="Calibri"/>
                <a:cs typeface="Arial"/>
              </a:rPr>
              <a:t>A joint tax return often provides a lower tax liability or bigger tax refund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EFD1121-9144-8C05-1FAD-CE40008FD9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7793254"/>
              </p:ext>
            </p:extLst>
          </p:nvPr>
        </p:nvGraphicFramePr>
        <p:xfrm>
          <a:off x="5630333" y="2249714"/>
          <a:ext cx="6204347" cy="3828789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065858">
                  <a:extLst>
                    <a:ext uri="{9D8B030D-6E8A-4147-A177-3AD203B41FA5}">
                      <a16:colId xmlns:a16="http://schemas.microsoft.com/office/drawing/2014/main" val="4242118245"/>
                    </a:ext>
                  </a:extLst>
                </a:gridCol>
                <a:gridCol w="4138489">
                  <a:extLst>
                    <a:ext uri="{9D8B030D-6E8A-4147-A177-3AD203B41FA5}">
                      <a16:colId xmlns:a16="http://schemas.microsoft.com/office/drawing/2014/main" val="2432950286"/>
                    </a:ext>
                  </a:extLst>
                </a:gridCol>
              </a:tblGrid>
              <a:tr h="572529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1" i="0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Federal Income Tax Rate</a:t>
                      </a:r>
                      <a:endParaRPr lang="en-US" b="1" i="0">
                        <a:solidFill>
                          <a:srgbClr val="FFFFFF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96B2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1" i="0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Income Range </a:t>
                      </a:r>
                      <a:endParaRPr lang="en-US" b="1" i="0">
                        <a:solidFill>
                          <a:srgbClr val="FFFFFF"/>
                        </a:solidFill>
                        <a:effectLst/>
                        <a:latin typeface="Aptos"/>
                      </a:endParaRPr>
                    </a:p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1" i="0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for MFJ/QSS Filers (2025)</a:t>
                      </a:r>
                      <a:endParaRPr lang="en-US" b="1" i="0">
                        <a:solidFill>
                          <a:srgbClr val="FFFFFF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96B2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7335445"/>
                  </a:ext>
                </a:extLst>
              </a:tr>
              <a:tr h="465180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10%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$0 - $23,850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339728"/>
                  </a:ext>
                </a:extLst>
              </a:tr>
              <a:tr h="465180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12%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$23,850 - $96,950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19101"/>
                  </a:ext>
                </a:extLst>
              </a:tr>
              <a:tr h="465180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22%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$96,950 - $206,700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0821332"/>
                  </a:ext>
                </a:extLst>
              </a:tr>
              <a:tr h="465180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24%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$206,700 - $394,600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8456828"/>
                  </a:ext>
                </a:extLst>
              </a:tr>
              <a:tr h="465180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32%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$394,600 - $501,050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2864217"/>
                  </a:ext>
                </a:extLst>
              </a:tr>
              <a:tr h="465180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35%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$501,050 - $751,600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2078765"/>
                  </a:ext>
                </a:extLst>
              </a:tr>
              <a:tr h="465180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37%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$751,600+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2009" marR="72009" marT="36005" marB="36005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57758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67361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90D3B0-EBD9-686E-6379-06D3437D0F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Suitable Culture and Community Badge 20 Points</a:t>
            </a:r>
          </a:p>
        </p:txBody>
      </p:sp>
      <p:pic>
        <p:nvPicPr>
          <p:cNvPr id="4" name="Content Placeholder 3" descr="A qr code with black squares&#10;&#10;AI-generated content may be incorrect.">
            <a:extLst>
              <a:ext uri="{FF2B5EF4-FFF2-40B4-BE49-F238E27FC236}">
                <a16:creationId xmlns:a16="http://schemas.microsoft.com/office/drawing/2014/main" id="{3760FF1D-E6A8-29C7-86DC-F099D622A32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80349" y="2006600"/>
            <a:ext cx="4821753" cy="43513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73332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E870A7-7AAE-DEF0-861B-F943B0C41B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7" descr="VOLUNTEERING | msu-vita">
            <a:extLst>
              <a:ext uri="{FF2B5EF4-FFF2-40B4-BE49-F238E27FC236}">
                <a16:creationId xmlns:a16="http://schemas.microsoft.com/office/drawing/2014/main" id="{C47EDD3C-0AB0-515C-4F61-C6518F47FB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7976" y="151"/>
            <a:ext cx="2002494" cy="906239"/>
          </a:xfrm>
          <a:prstGeom prst="rect">
            <a:avLst/>
          </a:prstGeom>
        </p:spPr>
      </p:pic>
      <p:sp>
        <p:nvSpPr>
          <p:cNvPr id="707" name="Rectangle: Diagonal Corners Rounded 706">
            <a:extLst>
              <a:ext uri="{FF2B5EF4-FFF2-40B4-BE49-F238E27FC236}">
                <a16:creationId xmlns:a16="http://schemas.microsoft.com/office/drawing/2014/main" id="{F3D34FFD-CADC-056A-F12F-C9B77B4EBEA6}"/>
              </a:ext>
            </a:extLst>
          </p:cNvPr>
          <p:cNvSpPr/>
          <p:nvPr/>
        </p:nvSpPr>
        <p:spPr>
          <a:xfrm>
            <a:off x="618434" y="596349"/>
            <a:ext cx="4993911" cy="1400313"/>
          </a:xfrm>
          <a:prstGeom prst="round2Diag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8" name="TextBox 707">
            <a:extLst>
              <a:ext uri="{FF2B5EF4-FFF2-40B4-BE49-F238E27FC236}">
                <a16:creationId xmlns:a16="http://schemas.microsoft.com/office/drawing/2014/main" id="{BC391417-0437-A67C-8593-281432C3D840}"/>
              </a:ext>
            </a:extLst>
          </p:cNvPr>
          <p:cNvSpPr txBox="1"/>
          <p:nvPr/>
        </p:nvSpPr>
        <p:spPr>
          <a:xfrm>
            <a:off x="934278" y="1003005"/>
            <a:ext cx="4394672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Aptos Display"/>
              </a:rPr>
              <a:t>Married Filing Separately</a:t>
            </a:r>
          </a:p>
        </p:txBody>
      </p:sp>
      <p:sp>
        <p:nvSpPr>
          <p:cNvPr id="750" name="TextBox 749">
            <a:extLst>
              <a:ext uri="{FF2B5EF4-FFF2-40B4-BE49-F238E27FC236}">
                <a16:creationId xmlns:a16="http://schemas.microsoft.com/office/drawing/2014/main" id="{BC3F70E7-8BAC-1150-2FC1-AF25C1F51825}"/>
              </a:ext>
            </a:extLst>
          </p:cNvPr>
          <p:cNvSpPr txBox="1"/>
          <p:nvPr/>
        </p:nvSpPr>
        <p:spPr>
          <a:xfrm>
            <a:off x="618434" y="1994436"/>
            <a:ext cx="4635670" cy="513986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28600" indent="-228600">
              <a:buFont typeface=""/>
              <a:buChar char="•"/>
            </a:pPr>
            <a:r>
              <a:rPr lang="en-US" sz="2400" dirty="0">
                <a:latin typeface="Aptos Display"/>
                <a:ea typeface="Calibri"/>
                <a:cs typeface="Arial"/>
              </a:rPr>
              <a:t>In rare circumstances, it is more advantageous for couples to file separate tax returns</a:t>
            </a:r>
          </a:p>
          <a:p>
            <a:pPr marL="685800" lvl="1" indent="-228600">
              <a:buFont typeface="Courier New"/>
              <a:buChar char="o"/>
            </a:pPr>
            <a:r>
              <a:rPr lang="en-US" sz="2000" dirty="0">
                <a:latin typeface="Aptos Display"/>
                <a:ea typeface="Calibri"/>
                <a:cs typeface="Arial"/>
              </a:rPr>
              <a:t>Each individual reports their own income and deductions on separate returns</a:t>
            </a:r>
          </a:p>
          <a:p>
            <a:pPr marL="228600" indent="-228600">
              <a:buFont typeface=""/>
              <a:buChar char="•"/>
            </a:pPr>
            <a:r>
              <a:rPr lang="en-US" sz="2400" dirty="0">
                <a:latin typeface="Aptos Display"/>
                <a:ea typeface="Calibri"/>
                <a:cs typeface="Arial"/>
              </a:rPr>
              <a:t>It is at the discretion of the taxpayer(s) to decide whether to file jointly or not</a:t>
            </a:r>
          </a:p>
          <a:p>
            <a:pPr marL="685800" lvl="1" indent="-228600">
              <a:buFont typeface=""/>
              <a:buChar char="•"/>
            </a:pPr>
            <a:r>
              <a:rPr lang="en-US" sz="2000" dirty="0">
                <a:latin typeface="Aptos Display"/>
                <a:ea typeface="Calibri"/>
                <a:cs typeface="Arial"/>
              </a:rPr>
              <a:t>Common situations where taxpayers opt to file separately include one individual having a higher chance of IRS audit risk or significantly higher expenses.</a:t>
            </a:r>
          </a:p>
          <a:p>
            <a:pPr marL="228600" indent="-228600">
              <a:buFont typeface=""/>
              <a:buChar char="•"/>
            </a:pPr>
            <a:endParaRPr lang="en-US" sz="2400" dirty="0">
              <a:latin typeface="Aptos Display"/>
              <a:ea typeface="Calibri"/>
              <a:cs typeface="Arial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890F454-D02C-D9EA-8029-1573C8FC338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6026509"/>
              </p:ext>
            </p:extLst>
          </p:nvPr>
        </p:nvGraphicFramePr>
        <p:xfrm>
          <a:off x="5630333" y="2249714"/>
          <a:ext cx="6204347" cy="3828789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065858">
                  <a:extLst>
                    <a:ext uri="{9D8B030D-6E8A-4147-A177-3AD203B41FA5}">
                      <a16:colId xmlns:a16="http://schemas.microsoft.com/office/drawing/2014/main" val="4242118245"/>
                    </a:ext>
                  </a:extLst>
                </a:gridCol>
                <a:gridCol w="4138489">
                  <a:extLst>
                    <a:ext uri="{9D8B030D-6E8A-4147-A177-3AD203B41FA5}">
                      <a16:colId xmlns:a16="http://schemas.microsoft.com/office/drawing/2014/main" val="2432950286"/>
                    </a:ext>
                  </a:extLst>
                </a:gridCol>
              </a:tblGrid>
              <a:tr h="572529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1" i="0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Federal Income Tax Rate</a:t>
                      </a:r>
                      <a:endParaRPr lang="en-US" b="1" i="0">
                        <a:solidFill>
                          <a:srgbClr val="FFFFFF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96B2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1" i="0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Income Range </a:t>
                      </a:r>
                      <a:endParaRPr lang="en-US" b="1" i="0">
                        <a:solidFill>
                          <a:srgbClr val="FFFFFF"/>
                        </a:solidFill>
                        <a:effectLst/>
                        <a:latin typeface="Aptos"/>
                      </a:endParaRPr>
                    </a:p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1" i="0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for MFS Filers (2025)</a:t>
                      </a:r>
                      <a:endParaRPr lang="en-US" b="1" i="0">
                        <a:solidFill>
                          <a:srgbClr val="FFFFFF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96B2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7335445"/>
                  </a:ext>
                </a:extLst>
              </a:tr>
              <a:tr h="465180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10%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$0 - $11,925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339728"/>
                  </a:ext>
                </a:extLst>
              </a:tr>
              <a:tr h="465180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12%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$11,925 - $48,475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19101"/>
                  </a:ext>
                </a:extLst>
              </a:tr>
              <a:tr h="465180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22%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$48,475 - $103,350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0821332"/>
                  </a:ext>
                </a:extLst>
              </a:tr>
              <a:tr h="465180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24%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$103,350 - $197,300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8456828"/>
                  </a:ext>
                </a:extLst>
              </a:tr>
              <a:tr h="465180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32%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$197,300 - $250,525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2864217"/>
                  </a:ext>
                </a:extLst>
              </a:tr>
              <a:tr h="465180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35%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$250,525 - $375,800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2078765"/>
                  </a:ext>
                </a:extLst>
              </a:tr>
              <a:tr h="465180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37%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$375,800+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2009" marR="72009" marT="36005" marB="36005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57758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53371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8EB894-D2B0-2E48-FE7D-4D68B39C38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7" descr="VOLUNTEERING | msu-vita">
            <a:extLst>
              <a:ext uri="{FF2B5EF4-FFF2-40B4-BE49-F238E27FC236}">
                <a16:creationId xmlns:a16="http://schemas.microsoft.com/office/drawing/2014/main" id="{69ED5BE3-63D9-7497-40CC-784D148620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7976" y="151"/>
            <a:ext cx="2002494" cy="906239"/>
          </a:xfrm>
          <a:prstGeom prst="rect">
            <a:avLst/>
          </a:prstGeom>
        </p:spPr>
      </p:pic>
      <p:sp>
        <p:nvSpPr>
          <p:cNvPr id="707" name="Rectangle: Diagonal Corners Rounded 706">
            <a:extLst>
              <a:ext uri="{FF2B5EF4-FFF2-40B4-BE49-F238E27FC236}">
                <a16:creationId xmlns:a16="http://schemas.microsoft.com/office/drawing/2014/main" id="{C4C5472B-E595-6D18-32C3-55D047B01FA2}"/>
              </a:ext>
            </a:extLst>
          </p:cNvPr>
          <p:cNvSpPr/>
          <p:nvPr/>
        </p:nvSpPr>
        <p:spPr>
          <a:xfrm>
            <a:off x="618434" y="596349"/>
            <a:ext cx="4993911" cy="1400313"/>
          </a:xfrm>
          <a:prstGeom prst="round2Diag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8" name="TextBox 707">
            <a:extLst>
              <a:ext uri="{FF2B5EF4-FFF2-40B4-BE49-F238E27FC236}">
                <a16:creationId xmlns:a16="http://schemas.microsoft.com/office/drawing/2014/main" id="{7E36EDBD-96F1-5EFE-09A4-4E9916351FA7}"/>
              </a:ext>
            </a:extLst>
          </p:cNvPr>
          <p:cNvSpPr txBox="1"/>
          <p:nvPr/>
        </p:nvSpPr>
        <p:spPr>
          <a:xfrm>
            <a:off x="934278" y="1003005"/>
            <a:ext cx="4394672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Aptos Display"/>
              </a:rPr>
              <a:t>Head of Household</a:t>
            </a:r>
          </a:p>
        </p:txBody>
      </p:sp>
      <p:sp>
        <p:nvSpPr>
          <p:cNvPr id="750" name="TextBox 749">
            <a:extLst>
              <a:ext uri="{FF2B5EF4-FFF2-40B4-BE49-F238E27FC236}">
                <a16:creationId xmlns:a16="http://schemas.microsoft.com/office/drawing/2014/main" id="{6DBDA5BF-8D06-CAF8-2E33-69A2E8015118}"/>
              </a:ext>
            </a:extLst>
          </p:cNvPr>
          <p:cNvSpPr txBox="1"/>
          <p:nvPr/>
        </p:nvSpPr>
        <p:spPr>
          <a:xfrm>
            <a:off x="616226" y="2266438"/>
            <a:ext cx="4635670" cy="409342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28600" indent="-228600">
              <a:buFont typeface=""/>
              <a:buChar char="•"/>
            </a:pPr>
            <a:r>
              <a:rPr lang="en-US" sz="2400">
                <a:latin typeface="Aptos Display"/>
                <a:ea typeface="Calibri"/>
                <a:cs typeface="Arial"/>
              </a:rPr>
              <a:t>A single or unmarried taxpayer who pays at least 50% of the costs of supporting their household and lives with other qualifying family members for whom they provide support for more than half of the year</a:t>
            </a:r>
          </a:p>
          <a:p>
            <a:pPr lvl="1"/>
            <a:endParaRPr lang="en-US" sz="2000">
              <a:latin typeface="Aptos Display"/>
              <a:ea typeface="Calibri"/>
              <a:cs typeface="Arial"/>
            </a:endParaRPr>
          </a:p>
          <a:p>
            <a:pPr marL="228600" indent="-228600">
              <a:buFont typeface=""/>
              <a:buChar char="•"/>
            </a:pPr>
            <a:r>
              <a:rPr lang="en-US" sz="2400">
                <a:latin typeface="Aptos Display"/>
                <a:ea typeface="Calibri"/>
                <a:cs typeface="Arial"/>
              </a:rPr>
              <a:t>Head of Household benefits from a lower average tax rate than a single taxpayer</a:t>
            </a:r>
            <a:endParaRPr lang="en-US" sz="2000">
              <a:latin typeface="Aptos Display"/>
              <a:ea typeface="Calibri"/>
              <a:cs typeface="Arial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38631B7-F045-21A7-6009-BF26AC888E6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1368719"/>
              </p:ext>
            </p:extLst>
          </p:nvPr>
        </p:nvGraphicFramePr>
        <p:xfrm>
          <a:off x="5612190" y="2177143"/>
          <a:ext cx="6204347" cy="3828789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065858">
                  <a:extLst>
                    <a:ext uri="{9D8B030D-6E8A-4147-A177-3AD203B41FA5}">
                      <a16:colId xmlns:a16="http://schemas.microsoft.com/office/drawing/2014/main" val="4242118245"/>
                    </a:ext>
                  </a:extLst>
                </a:gridCol>
                <a:gridCol w="4138489">
                  <a:extLst>
                    <a:ext uri="{9D8B030D-6E8A-4147-A177-3AD203B41FA5}">
                      <a16:colId xmlns:a16="http://schemas.microsoft.com/office/drawing/2014/main" val="2432950286"/>
                    </a:ext>
                  </a:extLst>
                </a:gridCol>
              </a:tblGrid>
              <a:tr h="572529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1" i="0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Federal Income Tax Rate</a:t>
                      </a:r>
                      <a:endParaRPr lang="en-US" b="1" i="0">
                        <a:solidFill>
                          <a:srgbClr val="FFFFFF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96B2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1" i="0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Income Range </a:t>
                      </a:r>
                      <a:endParaRPr lang="en-US" b="1" i="0">
                        <a:solidFill>
                          <a:srgbClr val="FFFFFF"/>
                        </a:solidFill>
                        <a:effectLst/>
                        <a:latin typeface="Aptos"/>
                      </a:endParaRPr>
                    </a:p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1" i="0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for </a:t>
                      </a:r>
                      <a:r>
                        <a:rPr lang="en-US" sz="1800" b="1" i="0" err="1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HoH</a:t>
                      </a:r>
                      <a:r>
                        <a:rPr lang="en-US" sz="1800" b="1" i="0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 Filers (2025)</a:t>
                      </a:r>
                      <a:endParaRPr lang="en-US" b="1" i="0">
                        <a:solidFill>
                          <a:srgbClr val="FFFFFF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96B2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7335445"/>
                  </a:ext>
                </a:extLst>
              </a:tr>
              <a:tr h="465180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10%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$0 - $17,000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339728"/>
                  </a:ext>
                </a:extLst>
              </a:tr>
              <a:tr h="465180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12%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$17,000 - $64,850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19101"/>
                  </a:ext>
                </a:extLst>
              </a:tr>
              <a:tr h="465180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22%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$64,850 - $103,350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0821332"/>
                  </a:ext>
                </a:extLst>
              </a:tr>
              <a:tr h="465180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24%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$103,350 - $197,300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8456828"/>
                  </a:ext>
                </a:extLst>
              </a:tr>
              <a:tr h="465180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32%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$197,300 - $250,500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2864217"/>
                  </a:ext>
                </a:extLst>
              </a:tr>
              <a:tr h="465180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35%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$250,500 - $626,350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2078765"/>
                  </a:ext>
                </a:extLst>
              </a:tr>
              <a:tr h="465180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37%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$626,350+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2009" marR="72009" marT="36005" marB="36005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57758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704213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904A3D-57D7-A33B-2A4F-9CDDA07CE4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7" descr="VOLUNTEERING | msu-vita">
            <a:extLst>
              <a:ext uri="{FF2B5EF4-FFF2-40B4-BE49-F238E27FC236}">
                <a16:creationId xmlns:a16="http://schemas.microsoft.com/office/drawing/2014/main" id="{128467B9-654B-1FFB-096C-FDBEEF6B215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7976" y="151"/>
            <a:ext cx="2002494" cy="906239"/>
          </a:xfrm>
          <a:prstGeom prst="rect">
            <a:avLst/>
          </a:prstGeom>
        </p:spPr>
      </p:pic>
      <p:sp>
        <p:nvSpPr>
          <p:cNvPr id="707" name="Rectangle: Diagonal Corners Rounded 706">
            <a:extLst>
              <a:ext uri="{FF2B5EF4-FFF2-40B4-BE49-F238E27FC236}">
                <a16:creationId xmlns:a16="http://schemas.microsoft.com/office/drawing/2014/main" id="{C4B6A6BF-9642-7F1B-3A99-0D9D3B354FC7}"/>
              </a:ext>
            </a:extLst>
          </p:cNvPr>
          <p:cNvSpPr/>
          <p:nvPr/>
        </p:nvSpPr>
        <p:spPr>
          <a:xfrm>
            <a:off x="618434" y="596349"/>
            <a:ext cx="5350721" cy="1400313"/>
          </a:xfrm>
          <a:prstGeom prst="round2Diag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8" name="TextBox 707">
            <a:extLst>
              <a:ext uri="{FF2B5EF4-FFF2-40B4-BE49-F238E27FC236}">
                <a16:creationId xmlns:a16="http://schemas.microsoft.com/office/drawing/2014/main" id="{AB2D1218-2D4C-D308-85C7-64B3AAF28DA3}"/>
              </a:ext>
            </a:extLst>
          </p:cNvPr>
          <p:cNvSpPr txBox="1"/>
          <p:nvPr/>
        </p:nvSpPr>
        <p:spPr>
          <a:xfrm>
            <a:off x="934278" y="1003005"/>
            <a:ext cx="4715196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Aptos Display"/>
              </a:rPr>
              <a:t>Qualifying Surviving Spouse</a:t>
            </a:r>
          </a:p>
        </p:txBody>
      </p:sp>
      <p:sp>
        <p:nvSpPr>
          <p:cNvPr id="750" name="TextBox 749">
            <a:extLst>
              <a:ext uri="{FF2B5EF4-FFF2-40B4-BE49-F238E27FC236}">
                <a16:creationId xmlns:a16="http://schemas.microsoft.com/office/drawing/2014/main" id="{EA1ECA37-D41F-2313-C19F-5C502E7C838E}"/>
              </a:ext>
            </a:extLst>
          </p:cNvPr>
          <p:cNvSpPr txBox="1"/>
          <p:nvPr/>
        </p:nvSpPr>
        <p:spPr>
          <a:xfrm>
            <a:off x="618434" y="2079917"/>
            <a:ext cx="4817098" cy="473975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28600" indent="-228600">
              <a:buFont typeface=""/>
              <a:buChar char="•"/>
            </a:pPr>
            <a:r>
              <a:rPr lang="en-US" sz="2200" dirty="0">
                <a:latin typeface="Aptos Display"/>
                <a:ea typeface="Calibri"/>
                <a:cs typeface="Arial"/>
              </a:rPr>
              <a:t>If an individual who is married passes away, the surviving spouse can continue to file as Married Filing Jointly in the year the spouse dies.</a:t>
            </a:r>
          </a:p>
          <a:p>
            <a:pPr marL="228600" indent="-228600">
              <a:buFont typeface=""/>
              <a:buChar char="•"/>
            </a:pPr>
            <a:r>
              <a:rPr lang="en-US" sz="2200" dirty="0">
                <a:latin typeface="Aptos Display"/>
                <a:ea typeface="Calibri"/>
                <a:cs typeface="Arial"/>
              </a:rPr>
              <a:t>For the two following tax years, the taxpayer is eligible to file as QSS </a:t>
            </a:r>
            <a:r>
              <a:rPr lang="en-US" sz="2200" i="1" dirty="0">
                <a:latin typeface="Aptos Display"/>
                <a:ea typeface="Calibri"/>
                <a:cs typeface="Arial"/>
              </a:rPr>
              <a:t>as long as</a:t>
            </a:r>
            <a:r>
              <a:rPr lang="en-US" sz="2200" dirty="0">
                <a:latin typeface="Aptos Display"/>
                <a:ea typeface="Calibri"/>
                <a:cs typeface="Arial"/>
              </a:rPr>
              <a:t> the surviving spouse does not remarry</a:t>
            </a:r>
          </a:p>
          <a:p>
            <a:pPr marL="685800" lvl="1" indent="-228600">
              <a:buFont typeface="Courier New"/>
              <a:buChar char="o"/>
            </a:pPr>
            <a:r>
              <a:rPr lang="en-US" dirty="0">
                <a:latin typeface="Aptos Display"/>
                <a:ea typeface="Calibri"/>
                <a:cs typeface="Arial"/>
              </a:rPr>
              <a:t>Husband dies in 2025; wife is eligible to file MFJ in 2025, and QSS in 2026 and 2027</a:t>
            </a:r>
          </a:p>
          <a:p>
            <a:pPr marL="228600" indent="-228600">
              <a:buFont typeface=""/>
              <a:buChar char="•"/>
            </a:pPr>
            <a:r>
              <a:rPr lang="en-US" sz="2200" dirty="0">
                <a:latin typeface="Aptos Display"/>
                <a:ea typeface="Calibri"/>
                <a:cs typeface="Arial"/>
              </a:rPr>
              <a:t>You must have a qualifying child or relative that you can claim as a dependent </a:t>
            </a:r>
          </a:p>
          <a:p>
            <a:endParaRPr lang="en-US" sz="2400" dirty="0">
              <a:latin typeface="Aptos Display"/>
              <a:ea typeface="Calibri"/>
              <a:cs typeface="Arial"/>
            </a:endParaRP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08D9C0B-2037-B43D-938F-3920D1DF6C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2195031"/>
              </p:ext>
            </p:extLst>
          </p:nvPr>
        </p:nvGraphicFramePr>
        <p:xfrm>
          <a:off x="5630333" y="2249714"/>
          <a:ext cx="6204347" cy="3828789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065858">
                  <a:extLst>
                    <a:ext uri="{9D8B030D-6E8A-4147-A177-3AD203B41FA5}">
                      <a16:colId xmlns:a16="http://schemas.microsoft.com/office/drawing/2014/main" val="4242118245"/>
                    </a:ext>
                  </a:extLst>
                </a:gridCol>
                <a:gridCol w="4138489">
                  <a:extLst>
                    <a:ext uri="{9D8B030D-6E8A-4147-A177-3AD203B41FA5}">
                      <a16:colId xmlns:a16="http://schemas.microsoft.com/office/drawing/2014/main" val="2432950286"/>
                    </a:ext>
                  </a:extLst>
                </a:gridCol>
              </a:tblGrid>
              <a:tr h="572529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1" i="0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Federal Income Tax Rate</a:t>
                      </a:r>
                      <a:endParaRPr lang="en-US" b="1" i="0">
                        <a:solidFill>
                          <a:srgbClr val="FFFFFF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96B2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1" i="0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Income Range </a:t>
                      </a:r>
                      <a:endParaRPr lang="en-US" b="1" i="0">
                        <a:solidFill>
                          <a:srgbClr val="FFFFFF"/>
                        </a:solidFill>
                        <a:effectLst/>
                        <a:latin typeface="Aptos"/>
                      </a:endParaRPr>
                    </a:p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1" i="0">
                          <a:solidFill>
                            <a:srgbClr val="FFFFFF"/>
                          </a:solidFill>
                          <a:effectLst/>
                          <a:latin typeface="Aptos"/>
                        </a:rPr>
                        <a:t>for MFJ/QSS Filers (2025)</a:t>
                      </a:r>
                      <a:endParaRPr lang="en-US" b="1" i="0">
                        <a:solidFill>
                          <a:srgbClr val="FFFFFF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196B2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7335445"/>
                  </a:ext>
                </a:extLst>
              </a:tr>
              <a:tr h="465180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10%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$0 - $23,850</a:t>
                      </a:r>
                      <a:endParaRPr lang="en-US" b="0" i="0" dirty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3339728"/>
                  </a:ext>
                </a:extLst>
              </a:tr>
              <a:tr h="465180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12%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$23,850 - $96,950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619101"/>
                  </a:ext>
                </a:extLst>
              </a:tr>
              <a:tr h="465180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22%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$96,950 - $206,700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0821332"/>
                  </a:ext>
                </a:extLst>
              </a:tr>
              <a:tr h="465180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24%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$206,700 - $394,600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8456828"/>
                  </a:ext>
                </a:extLst>
              </a:tr>
              <a:tr h="465180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32%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$394,600 - $501,050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22864217"/>
                  </a:ext>
                </a:extLst>
              </a:tr>
              <a:tr h="465180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35%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$501,050 - $751,600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42078765"/>
                  </a:ext>
                </a:extLst>
              </a:tr>
              <a:tr h="465180"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37%</a:t>
                      </a:r>
                      <a:endParaRPr lang="en-US" b="0" i="0">
                        <a:solidFill>
                          <a:srgbClr val="000000"/>
                        </a:solidFill>
                        <a:effectLst/>
                        <a:latin typeface="Aptos"/>
                      </a:endParaRPr>
                    </a:p>
                  </a:txBody>
                  <a:tcPr marL="72009" marR="72009" marT="36005" marB="36005">
                    <a:lnL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0" fontAlgn="base">
                        <a:lnSpc>
                          <a:spcPts val="1725"/>
                        </a:lnSpc>
                        <a:buNone/>
                      </a:pPr>
                      <a:r>
                        <a:rPr lang="en-US" sz="1800" b="0" i="0" dirty="0">
                          <a:solidFill>
                            <a:srgbClr val="000000"/>
                          </a:solidFill>
                          <a:effectLst/>
                          <a:latin typeface="Aptos"/>
                        </a:rPr>
                        <a:t>$751,600+</a:t>
                      </a:r>
                      <a:endParaRPr lang="en-US" b="0" i="0" dirty="0">
                        <a:solidFill>
                          <a:srgbClr val="000000"/>
                        </a:solidFill>
                        <a:effectLst/>
                      </a:endParaRPr>
                    </a:p>
                  </a:txBody>
                  <a:tcPr marL="72009" marR="72009" marT="36005" marB="36005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0001" cap="flat" cmpd="sng" algn="ctr">
                      <a:solidFill>
                        <a:srgbClr val="196B2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57758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600578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0250CD-F086-0499-9595-5AAEFB79A1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7" descr="VOLUNTEERING | msu-vita">
            <a:extLst>
              <a:ext uri="{FF2B5EF4-FFF2-40B4-BE49-F238E27FC236}">
                <a16:creationId xmlns:a16="http://schemas.microsoft.com/office/drawing/2014/main" id="{56898836-8E5D-3B40-7CEF-3401907638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7976" y="151"/>
            <a:ext cx="2002494" cy="906239"/>
          </a:xfrm>
          <a:prstGeom prst="rect">
            <a:avLst/>
          </a:prstGeom>
        </p:spPr>
      </p:pic>
      <p:sp>
        <p:nvSpPr>
          <p:cNvPr id="707" name="Rectangle: Diagonal Corners Rounded 706">
            <a:extLst>
              <a:ext uri="{FF2B5EF4-FFF2-40B4-BE49-F238E27FC236}">
                <a16:creationId xmlns:a16="http://schemas.microsoft.com/office/drawing/2014/main" id="{E5AF9A8E-63DB-19E8-9485-ED955CA83743}"/>
              </a:ext>
            </a:extLst>
          </p:cNvPr>
          <p:cNvSpPr/>
          <p:nvPr/>
        </p:nvSpPr>
        <p:spPr>
          <a:xfrm>
            <a:off x="618434" y="596349"/>
            <a:ext cx="2943769" cy="1400313"/>
          </a:xfrm>
          <a:prstGeom prst="round2Diag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8" name="TextBox 707">
            <a:extLst>
              <a:ext uri="{FF2B5EF4-FFF2-40B4-BE49-F238E27FC236}">
                <a16:creationId xmlns:a16="http://schemas.microsoft.com/office/drawing/2014/main" id="{5C28F121-A2A6-75DF-3D6E-1606991BB0B1}"/>
              </a:ext>
            </a:extLst>
          </p:cNvPr>
          <p:cNvSpPr txBox="1"/>
          <p:nvPr/>
        </p:nvSpPr>
        <p:spPr>
          <a:xfrm>
            <a:off x="934278" y="1003005"/>
            <a:ext cx="2217530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Aptos Display"/>
              </a:rPr>
              <a:t>Dependent</a:t>
            </a:r>
          </a:p>
        </p:txBody>
      </p:sp>
      <p:sp>
        <p:nvSpPr>
          <p:cNvPr id="750" name="TextBox 749">
            <a:extLst>
              <a:ext uri="{FF2B5EF4-FFF2-40B4-BE49-F238E27FC236}">
                <a16:creationId xmlns:a16="http://schemas.microsoft.com/office/drawing/2014/main" id="{D03E7332-8EBE-B8FD-30D2-DB8A9A11FB27}"/>
              </a:ext>
            </a:extLst>
          </p:cNvPr>
          <p:cNvSpPr txBox="1"/>
          <p:nvPr/>
        </p:nvSpPr>
        <p:spPr>
          <a:xfrm>
            <a:off x="616226" y="2266438"/>
            <a:ext cx="10568384" cy="389574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28600" indent="-228600">
              <a:buFont typeface=""/>
              <a:buChar char="•"/>
            </a:pPr>
            <a:r>
              <a:rPr lang="en-US" sz="2400">
                <a:latin typeface="Aptos Display"/>
                <a:ea typeface="Calibri"/>
                <a:cs typeface="Arial"/>
              </a:rPr>
              <a:t>According to the IRS, a dependent is "...a qualifying child or relative who relies on you for financial support" </a:t>
            </a:r>
          </a:p>
          <a:p>
            <a:pPr marL="228600" indent="-228600">
              <a:buFont typeface=""/>
              <a:buChar char="•"/>
            </a:pPr>
            <a:endParaRPr lang="en-US" sz="2400">
              <a:latin typeface="Aptos Display"/>
              <a:ea typeface="Calibri"/>
              <a:cs typeface="Arial"/>
            </a:endParaRPr>
          </a:p>
          <a:p>
            <a:pPr marL="228600" indent="-228600">
              <a:buFont typeface=""/>
              <a:buChar char="•"/>
            </a:pPr>
            <a:r>
              <a:rPr lang="en-US" sz="2400">
                <a:latin typeface="Aptos Display"/>
                <a:ea typeface="Calibri"/>
                <a:cs typeface="Arial"/>
              </a:rPr>
              <a:t>Generally, if they receive more than half (50%) of their financial support from you, you can claim them as a dependent on your return </a:t>
            </a:r>
          </a:p>
          <a:p>
            <a:endParaRPr lang="en-US" sz="2400">
              <a:latin typeface="Aptos Display"/>
              <a:ea typeface="Calibri"/>
              <a:cs typeface="Arial"/>
            </a:endParaRPr>
          </a:p>
          <a:p>
            <a:pPr marL="228600" indent="-228600">
              <a:buFont typeface=""/>
              <a:buChar char="•"/>
            </a:pPr>
            <a:r>
              <a:rPr lang="en-US" sz="2400">
                <a:latin typeface="Aptos Display"/>
                <a:ea typeface="Calibri"/>
                <a:cs typeface="Arial"/>
              </a:rPr>
              <a:t>Claiming a qualifying child or relative as a dependent is important because...</a:t>
            </a:r>
          </a:p>
          <a:p>
            <a:pPr marL="685800" lvl="1" indent="-228600">
              <a:buFont typeface="Courier New"/>
              <a:buChar char="o"/>
            </a:pPr>
            <a:r>
              <a:rPr lang="en-US" sz="2400">
                <a:latin typeface="Aptos Display"/>
                <a:ea typeface="Calibri"/>
                <a:cs typeface="Arial"/>
              </a:rPr>
              <a:t>Leads to eligibility for certain tax credits</a:t>
            </a:r>
          </a:p>
          <a:p>
            <a:pPr marL="685800" lvl="1" indent="-228600">
              <a:buFont typeface="Courier New"/>
              <a:buChar char="o"/>
            </a:pPr>
            <a:r>
              <a:rPr lang="en-US" sz="2400">
                <a:latin typeface="Aptos Display"/>
                <a:ea typeface="Calibri"/>
                <a:cs typeface="Arial"/>
              </a:rPr>
              <a:t>May help determine your filing status</a:t>
            </a:r>
          </a:p>
          <a:p>
            <a:pPr marL="685800" lvl="1" indent="-228600">
              <a:lnSpc>
                <a:spcPct val="200000"/>
              </a:lnSpc>
              <a:buFont typeface="Courier New"/>
              <a:buChar char="o"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12820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6817E0-E7D9-6D42-0FEC-32E4B21E0D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7" descr="VOLUNTEERING | msu-vita">
            <a:extLst>
              <a:ext uri="{FF2B5EF4-FFF2-40B4-BE49-F238E27FC236}">
                <a16:creationId xmlns:a16="http://schemas.microsoft.com/office/drawing/2014/main" id="{7592AC55-446C-CAE3-23EE-17EC9DA9F3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7976" y="151"/>
            <a:ext cx="2002494" cy="906239"/>
          </a:xfrm>
          <a:prstGeom prst="rect">
            <a:avLst/>
          </a:prstGeom>
        </p:spPr>
      </p:pic>
      <p:sp>
        <p:nvSpPr>
          <p:cNvPr id="707" name="Rectangle: Diagonal Corners Rounded 706">
            <a:extLst>
              <a:ext uri="{FF2B5EF4-FFF2-40B4-BE49-F238E27FC236}">
                <a16:creationId xmlns:a16="http://schemas.microsoft.com/office/drawing/2014/main" id="{B6EE0159-75F3-FBA3-5861-F9BC98FF9214}"/>
              </a:ext>
            </a:extLst>
          </p:cNvPr>
          <p:cNvSpPr/>
          <p:nvPr/>
        </p:nvSpPr>
        <p:spPr>
          <a:xfrm>
            <a:off x="618434" y="596349"/>
            <a:ext cx="6209483" cy="1400313"/>
          </a:xfrm>
          <a:prstGeom prst="round2Diag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8" name="TextBox 707">
            <a:extLst>
              <a:ext uri="{FF2B5EF4-FFF2-40B4-BE49-F238E27FC236}">
                <a16:creationId xmlns:a16="http://schemas.microsoft.com/office/drawing/2014/main" id="{BA7808FD-396C-448D-81B5-CBEBC67B6CC4}"/>
              </a:ext>
            </a:extLst>
          </p:cNvPr>
          <p:cNvSpPr txBox="1"/>
          <p:nvPr/>
        </p:nvSpPr>
        <p:spPr>
          <a:xfrm>
            <a:off x="934278" y="1003005"/>
            <a:ext cx="5495339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Aptos Display"/>
              </a:rPr>
              <a:t>General Rules for Dependents</a:t>
            </a:r>
          </a:p>
        </p:txBody>
      </p:sp>
      <p:sp>
        <p:nvSpPr>
          <p:cNvPr id="750" name="TextBox 749">
            <a:extLst>
              <a:ext uri="{FF2B5EF4-FFF2-40B4-BE49-F238E27FC236}">
                <a16:creationId xmlns:a16="http://schemas.microsoft.com/office/drawing/2014/main" id="{EEDC0D71-6381-EF16-D93E-69CB1E3B20FE}"/>
              </a:ext>
            </a:extLst>
          </p:cNvPr>
          <p:cNvSpPr txBox="1"/>
          <p:nvPr/>
        </p:nvSpPr>
        <p:spPr>
          <a:xfrm>
            <a:off x="616226" y="2266438"/>
            <a:ext cx="10568384" cy="3895746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en-US" sz="2400">
                <a:solidFill>
                  <a:srgbClr val="1B1B1B"/>
                </a:solidFill>
                <a:latin typeface="Aptos Display"/>
                <a:ea typeface="Source Sans Pro"/>
                <a:cs typeface="Arial"/>
              </a:rPr>
              <a:t>A dependent must be a U.S. citizen, resident alien or national or a resident of Canada or Mexico</a:t>
            </a:r>
            <a:endParaRPr lang="en-US" sz="2400">
              <a:latin typeface="Aptos Display"/>
            </a:endParaRP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en-US" sz="2400">
                <a:solidFill>
                  <a:srgbClr val="1B1B1B"/>
                </a:solidFill>
                <a:latin typeface="Aptos Display"/>
                <a:ea typeface="Source Sans Pro"/>
                <a:cs typeface="Arial"/>
              </a:rPr>
              <a:t>A person can't be claimed as a dependent on more than one tax return</a:t>
            </a:r>
            <a:endParaRPr lang="en-US" sz="2400">
              <a:solidFill>
                <a:srgbClr val="000000"/>
              </a:solidFill>
              <a:latin typeface="Aptos Display"/>
              <a:ea typeface="Source Sans Pro"/>
              <a:cs typeface="Arial"/>
            </a:endParaRP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en-US" sz="2400">
                <a:solidFill>
                  <a:srgbClr val="1B1B1B"/>
                </a:solidFill>
                <a:latin typeface="Aptos Display"/>
                <a:ea typeface="Source Sans Pro"/>
                <a:cs typeface="Arial"/>
              </a:rPr>
              <a:t>A dependent can't claim a dependent on their own tax return</a:t>
            </a:r>
            <a:endParaRPr lang="en-US" sz="2400">
              <a:latin typeface="Aptos Display"/>
            </a:endParaRP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en-US" sz="2400">
                <a:solidFill>
                  <a:srgbClr val="1B1B1B"/>
                </a:solidFill>
                <a:latin typeface="Aptos Display"/>
                <a:ea typeface="Source Sans Pro"/>
                <a:cs typeface="Arial"/>
              </a:rPr>
              <a:t>You can't claim your spouse as a dependent if you file jointly</a:t>
            </a:r>
          </a:p>
          <a:p>
            <a:pPr marL="342900" indent="-342900">
              <a:lnSpc>
                <a:spcPct val="150000"/>
              </a:lnSpc>
              <a:buFont typeface="Arial"/>
              <a:buChar char="•"/>
            </a:pPr>
            <a:r>
              <a:rPr lang="en-US" sz="2400">
                <a:solidFill>
                  <a:srgbClr val="1B1B1B"/>
                </a:solidFill>
                <a:latin typeface="Aptos Display"/>
                <a:ea typeface="Source Sans Pro"/>
                <a:cs typeface="Arial"/>
              </a:rPr>
              <a:t>The tests for qualifying child or qualifying relative must apply</a:t>
            </a:r>
          </a:p>
          <a:p>
            <a:pPr marL="685800" lvl="1" indent="-228600">
              <a:lnSpc>
                <a:spcPct val="200000"/>
              </a:lnSpc>
              <a:buFont typeface="Courier New"/>
              <a:buChar char="o"/>
            </a:pPr>
            <a:endParaRPr lang="en-US">
              <a:solidFill>
                <a:srgbClr val="000000"/>
              </a:solidFill>
              <a:latin typeface="Aptos" panose="02110004020202020204"/>
              <a:ea typeface="Source Sans Pro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02295671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C25025-D5FF-3ECE-59A9-4E7A34B306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7" descr="VOLUNTEERING | msu-vita">
            <a:extLst>
              <a:ext uri="{FF2B5EF4-FFF2-40B4-BE49-F238E27FC236}">
                <a16:creationId xmlns:a16="http://schemas.microsoft.com/office/drawing/2014/main" id="{E7E3EB08-FF4E-06C2-4996-5292CC7F9A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7976" y="151"/>
            <a:ext cx="2002494" cy="906239"/>
          </a:xfrm>
          <a:prstGeom prst="rect">
            <a:avLst/>
          </a:prstGeom>
        </p:spPr>
      </p:pic>
      <p:sp>
        <p:nvSpPr>
          <p:cNvPr id="707" name="Rectangle: Diagonal Corners Rounded 706">
            <a:extLst>
              <a:ext uri="{FF2B5EF4-FFF2-40B4-BE49-F238E27FC236}">
                <a16:creationId xmlns:a16="http://schemas.microsoft.com/office/drawing/2014/main" id="{78F8B4BC-B89F-29B9-1154-6B94E267602B}"/>
              </a:ext>
            </a:extLst>
          </p:cNvPr>
          <p:cNvSpPr/>
          <p:nvPr/>
        </p:nvSpPr>
        <p:spPr>
          <a:xfrm>
            <a:off x="618434" y="596349"/>
            <a:ext cx="6209483" cy="1400313"/>
          </a:xfrm>
          <a:prstGeom prst="round2Diag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8" name="TextBox 707">
            <a:extLst>
              <a:ext uri="{FF2B5EF4-FFF2-40B4-BE49-F238E27FC236}">
                <a16:creationId xmlns:a16="http://schemas.microsoft.com/office/drawing/2014/main" id="{8B4B85B9-AACE-01ED-F190-984DE5E01470}"/>
              </a:ext>
            </a:extLst>
          </p:cNvPr>
          <p:cNvSpPr txBox="1"/>
          <p:nvPr/>
        </p:nvSpPr>
        <p:spPr>
          <a:xfrm>
            <a:off x="934278" y="1003005"/>
            <a:ext cx="5495339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Aptos Display"/>
              </a:rPr>
              <a:t>Qualifying Child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4A58AF47-6288-780F-EC57-93DFCF0D68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07968796"/>
              </p:ext>
            </p:extLst>
          </p:nvPr>
        </p:nvGraphicFramePr>
        <p:xfrm>
          <a:off x="616857" y="2108200"/>
          <a:ext cx="11115523" cy="45768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7593832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FE35B2-7B0A-6949-352F-0452019CD83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7" descr="VOLUNTEERING | msu-vita">
            <a:extLst>
              <a:ext uri="{FF2B5EF4-FFF2-40B4-BE49-F238E27FC236}">
                <a16:creationId xmlns:a16="http://schemas.microsoft.com/office/drawing/2014/main" id="{082778D1-9EA0-636D-DBD1-B71FAC0DAC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7976" y="151"/>
            <a:ext cx="2002494" cy="906239"/>
          </a:xfrm>
          <a:prstGeom prst="rect">
            <a:avLst/>
          </a:prstGeom>
        </p:spPr>
      </p:pic>
      <p:sp>
        <p:nvSpPr>
          <p:cNvPr id="707" name="Rectangle: Diagonal Corners Rounded 706">
            <a:extLst>
              <a:ext uri="{FF2B5EF4-FFF2-40B4-BE49-F238E27FC236}">
                <a16:creationId xmlns:a16="http://schemas.microsoft.com/office/drawing/2014/main" id="{A63BC171-D02D-BD25-222F-10EF247A98F8}"/>
              </a:ext>
            </a:extLst>
          </p:cNvPr>
          <p:cNvSpPr/>
          <p:nvPr/>
        </p:nvSpPr>
        <p:spPr>
          <a:xfrm>
            <a:off x="618434" y="596349"/>
            <a:ext cx="6209483" cy="1400313"/>
          </a:xfrm>
          <a:prstGeom prst="round2Diag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8" name="TextBox 707">
            <a:extLst>
              <a:ext uri="{FF2B5EF4-FFF2-40B4-BE49-F238E27FC236}">
                <a16:creationId xmlns:a16="http://schemas.microsoft.com/office/drawing/2014/main" id="{B0890D18-2198-BA46-C742-7CAB71ECF4C4}"/>
              </a:ext>
            </a:extLst>
          </p:cNvPr>
          <p:cNvSpPr txBox="1"/>
          <p:nvPr/>
        </p:nvSpPr>
        <p:spPr>
          <a:xfrm>
            <a:off x="934278" y="1003005"/>
            <a:ext cx="5495339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Aptos Display"/>
              </a:rPr>
              <a:t>Qualifying Relative</a:t>
            </a:r>
            <a:endParaRPr lang="en-US">
              <a:solidFill>
                <a:schemeClr val="bg1"/>
              </a:solidFill>
            </a:endParaRPr>
          </a:p>
        </p:txBody>
      </p:sp>
      <p:graphicFrame>
        <p:nvGraphicFramePr>
          <p:cNvPr id="6" name="Diagram 5">
            <a:extLst>
              <a:ext uri="{FF2B5EF4-FFF2-40B4-BE49-F238E27FC236}">
                <a16:creationId xmlns:a16="http://schemas.microsoft.com/office/drawing/2014/main" id="{02530E92-1555-F79E-0272-96F95C8DF72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45698991"/>
              </p:ext>
            </p:extLst>
          </p:nvPr>
        </p:nvGraphicFramePr>
        <p:xfrm>
          <a:off x="616857" y="2180771"/>
          <a:ext cx="10788952" cy="43349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7104197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38CCD66-44C5-72FD-9701-EB7B8EB1E9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49420A89-7C8B-609C-B103-F31DAB23EC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75DC6598-B51D-4B9F-87DD-F7C286ECA3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962785" cy="6858000"/>
          </a:xfrm>
          <a:custGeom>
            <a:avLst/>
            <a:gdLst>
              <a:gd name="connsiteX0" fmla="*/ 1044839 w 5962785"/>
              <a:gd name="connsiteY0" fmla="*/ 0 h 6858000"/>
              <a:gd name="connsiteX1" fmla="*/ 5962785 w 5962785"/>
              <a:gd name="connsiteY1" fmla="*/ 0 h 6858000"/>
              <a:gd name="connsiteX2" fmla="*/ 5962785 w 5962785"/>
              <a:gd name="connsiteY2" fmla="*/ 6858000 h 6858000"/>
              <a:gd name="connsiteX3" fmla="*/ 1469886 w 5962785"/>
              <a:gd name="connsiteY3" fmla="*/ 6858000 h 6858000"/>
              <a:gd name="connsiteX4" fmla="*/ 1416006 w 5962785"/>
              <a:gd name="connsiteY4" fmla="*/ 6823984 h 6858000"/>
              <a:gd name="connsiteX5" fmla="*/ 1232473 w 5962785"/>
              <a:gd name="connsiteY5" fmla="*/ 6733873 h 6858000"/>
              <a:gd name="connsiteX6" fmla="*/ 1075471 w 5962785"/>
              <a:gd name="connsiteY6" fmla="*/ 6503186 h 6858000"/>
              <a:gd name="connsiteX7" fmla="*/ 1020229 w 5962785"/>
              <a:gd name="connsiteY7" fmla="*/ 6438306 h 6858000"/>
              <a:gd name="connsiteX8" fmla="*/ 883579 w 5962785"/>
              <a:gd name="connsiteY8" fmla="*/ 6351798 h 6858000"/>
              <a:gd name="connsiteX9" fmla="*/ 645167 w 5962785"/>
              <a:gd name="connsiteY9" fmla="*/ 6167969 h 6858000"/>
              <a:gd name="connsiteX10" fmla="*/ 732391 w 5962785"/>
              <a:gd name="connsiteY10" fmla="*/ 6124716 h 6858000"/>
              <a:gd name="connsiteX11" fmla="*/ 985339 w 5962785"/>
              <a:gd name="connsiteY11" fmla="*/ 6236455 h 6858000"/>
              <a:gd name="connsiteX12" fmla="*/ 1168509 w 5962785"/>
              <a:gd name="connsiteY12" fmla="*/ 6265291 h 6858000"/>
              <a:gd name="connsiteX13" fmla="*/ 909746 w 5962785"/>
              <a:gd name="connsiteY13" fmla="*/ 6070649 h 6858000"/>
              <a:gd name="connsiteX14" fmla="*/ 659704 w 5962785"/>
              <a:gd name="connsiteY14" fmla="*/ 5818335 h 6858000"/>
              <a:gd name="connsiteX15" fmla="*/ 851597 w 5962785"/>
              <a:gd name="connsiteY15" fmla="*/ 5865193 h 6858000"/>
              <a:gd name="connsiteX16" fmla="*/ 860319 w 5962785"/>
              <a:gd name="connsiteY16" fmla="*/ 5832753 h 6858000"/>
              <a:gd name="connsiteX17" fmla="*/ 691686 w 5962785"/>
              <a:gd name="connsiteY17" fmla="*/ 5533581 h 6858000"/>
              <a:gd name="connsiteX18" fmla="*/ 610278 w 5962785"/>
              <a:gd name="connsiteY18" fmla="*/ 5411029 h 6858000"/>
              <a:gd name="connsiteX19" fmla="*/ 238123 w 5962785"/>
              <a:gd name="connsiteY19" fmla="*/ 5046976 h 6858000"/>
              <a:gd name="connsiteX20" fmla="*/ 592833 w 5962785"/>
              <a:gd name="connsiteY20" fmla="*/ 5209177 h 6858000"/>
              <a:gd name="connsiteX21" fmla="*/ 226494 w 5962785"/>
              <a:gd name="connsiteY21" fmla="*/ 4855939 h 6858000"/>
              <a:gd name="connsiteX22" fmla="*/ 49139 w 5962785"/>
              <a:gd name="connsiteY22" fmla="*/ 4726177 h 6858000"/>
              <a:gd name="connsiteX23" fmla="*/ 5527 w 5962785"/>
              <a:gd name="connsiteY23" fmla="*/ 4650483 h 6858000"/>
              <a:gd name="connsiteX24" fmla="*/ 84029 w 5962785"/>
              <a:gd name="connsiteY24" fmla="*/ 4632460 h 6858000"/>
              <a:gd name="connsiteX25" fmla="*/ 325347 w 5962785"/>
              <a:gd name="connsiteY25" fmla="*/ 4661296 h 6858000"/>
              <a:gd name="connsiteX26" fmla="*/ 25879 w 5962785"/>
              <a:gd name="connsiteY26" fmla="*/ 4423401 h 6858000"/>
              <a:gd name="connsiteX27" fmla="*/ 249753 w 5962785"/>
              <a:gd name="connsiteY27" fmla="*/ 4459446 h 6858000"/>
              <a:gd name="connsiteX28" fmla="*/ 313718 w 5962785"/>
              <a:gd name="connsiteY28" fmla="*/ 4365729 h 6858000"/>
              <a:gd name="connsiteX29" fmla="*/ 418386 w 5962785"/>
              <a:gd name="connsiteY29" fmla="*/ 4214341 h 6858000"/>
              <a:gd name="connsiteX30" fmla="*/ 491072 w 5962785"/>
              <a:gd name="connsiteY30" fmla="*/ 4131438 h 6858000"/>
              <a:gd name="connsiteX31" fmla="*/ 520147 w 5962785"/>
              <a:gd name="connsiteY31" fmla="*/ 3864706 h 6858000"/>
              <a:gd name="connsiteX32" fmla="*/ 459090 w 5962785"/>
              <a:gd name="connsiteY32" fmla="*/ 3572743 h 6858000"/>
              <a:gd name="connsiteX33" fmla="*/ 290458 w 5962785"/>
              <a:gd name="connsiteY33" fmla="*/ 3424959 h 6858000"/>
              <a:gd name="connsiteX34" fmla="*/ 339884 w 5962785"/>
              <a:gd name="connsiteY34" fmla="*/ 3259153 h 6858000"/>
              <a:gd name="connsiteX35" fmla="*/ 697501 w 5962785"/>
              <a:gd name="connsiteY35" fmla="*/ 3360078 h 6858000"/>
              <a:gd name="connsiteX36" fmla="*/ 165437 w 5962785"/>
              <a:gd name="connsiteY36" fmla="*/ 2967190 h 6858000"/>
              <a:gd name="connsiteX37" fmla="*/ 255568 w 5962785"/>
              <a:gd name="connsiteY37" fmla="*/ 2949167 h 6858000"/>
              <a:gd name="connsiteX38" fmla="*/ 578296 w 5962785"/>
              <a:gd name="connsiteY38" fmla="*/ 2725691 h 6858000"/>
              <a:gd name="connsiteX39" fmla="*/ 595740 w 5962785"/>
              <a:gd name="connsiteY39" fmla="*/ 2714876 h 6858000"/>
              <a:gd name="connsiteX40" fmla="*/ 650982 w 5962785"/>
              <a:gd name="connsiteY40" fmla="*/ 2574301 h 6858000"/>
              <a:gd name="connsiteX41" fmla="*/ 825429 w 5962785"/>
              <a:gd name="connsiteY41" fmla="*/ 2552674 h 6858000"/>
              <a:gd name="connsiteX42" fmla="*/ 970802 w 5962785"/>
              <a:gd name="connsiteY42" fmla="*/ 2585115 h 6858000"/>
              <a:gd name="connsiteX43" fmla="*/ 1127805 w 5962785"/>
              <a:gd name="connsiteY43" fmla="*/ 2545465 h 6858000"/>
              <a:gd name="connsiteX44" fmla="*/ 1267362 w 5962785"/>
              <a:gd name="connsiteY44" fmla="*/ 2563488 h 6858000"/>
              <a:gd name="connsiteX45" fmla="*/ 1386568 w 5962785"/>
              <a:gd name="connsiteY45" fmla="*/ 2538257 h 6858000"/>
              <a:gd name="connsiteX46" fmla="*/ 1270270 w 5962785"/>
              <a:gd name="connsiteY46" fmla="*/ 2419309 h 6858000"/>
              <a:gd name="connsiteX47" fmla="*/ 1107453 w 5962785"/>
              <a:gd name="connsiteY47" fmla="*/ 2419309 h 6858000"/>
              <a:gd name="connsiteX48" fmla="*/ 991154 w 5962785"/>
              <a:gd name="connsiteY48" fmla="*/ 2343615 h 6858000"/>
              <a:gd name="connsiteX49" fmla="*/ 880671 w 5962785"/>
              <a:gd name="connsiteY49" fmla="*/ 2206645 h 6858000"/>
              <a:gd name="connsiteX50" fmla="*/ 491072 w 5962785"/>
              <a:gd name="connsiteY50" fmla="*/ 1986771 h 6858000"/>
              <a:gd name="connsiteX51" fmla="*/ 421293 w 5962785"/>
              <a:gd name="connsiteY51" fmla="*/ 1903868 h 6858000"/>
              <a:gd name="connsiteX52" fmla="*/ 1531941 w 5962785"/>
              <a:gd name="connsiteY52" fmla="*/ 2224667 h 6858000"/>
              <a:gd name="connsiteX53" fmla="*/ 1188861 w 5962785"/>
              <a:gd name="connsiteY53" fmla="*/ 2091301 h 6858000"/>
              <a:gd name="connsiteX54" fmla="*/ 1421458 w 5962785"/>
              <a:gd name="connsiteY54" fmla="*/ 2116532 h 6858000"/>
              <a:gd name="connsiteX55" fmla="*/ 1549386 w 5962785"/>
              <a:gd name="connsiteY55" fmla="*/ 2026420 h 6858000"/>
              <a:gd name="connsiteX56" fmla="*/ 1549386 w 5962785"/>
              <a:gd name="connsiteY56" fmla="*/ 1997584 h 6858000"/>
              <a:gd name="connsiteX57" fmla="*/ 1453440 w 5962785"/>
              <a:gd name="connsiteY57" fmla="*/ 1914682 h 6858000"/>
              <a:gd name="connsiteX58" fmla="*/ 1398198 w 5962785"/>
              <a:gd name="connsiteY58" fmla="*/ 1860614 h 6858000"/>
              <a:gd name="connsiteX59" fmla="*/ 1247011 w 5962785"/>
              <a:gd name="connsiteY59" fmla="*/ 1665972 h 6858000"/>
              <a:gd name="connsiteX60" fmla="*/ 1354586 w 5962785"/>
              <a:gd name="connsiteY60" fmla="*/ 1644345 h 6858000"/>
              <a:gd name="connsiteX61" fmla="*/ 1395290 w 5962785"/>
              <a:gd name="connsiteY61" fmla="*/ 1604696 h 6858000"/>
              <a:gd name="connsiteX62" fmla="*/ 1366216 w 5962785"/>
              <a:gd name="connsiteY62" fmla="*/ 1547025 h 6858000"/>
              <a:gd name="connsiteX63" fmla="*/ 1031858 w 5962785"/>
              <a:gd name="connsiteY63" fmla="*/ 1370405 h 6858000"/>
              <a:gd name="connsiteX64" fmla="*/ 1005692 w 5962785"/>
              <a:gd name="connsiteY64" fmla="*/ 1233435 h 6858000"/>
              <a:gd name="connsiteX65" fmla="*/ 1069655 w 5962785"/>
              <a:gd name="connsiteY65" fmla="*/ 1211808 h 6858000"/>
              <a:gd name="connsiteX66" fmla="*/ 1142342 w 5962785"/>
              <a:gd name="connsiteY66" fmla="*/ 1222621 h 6858000"/>
              <a:gd name="connsiteX67" fmla="*/ 1084193 w 5962785"/>
              <a:gd name="connsiteY67" fmla="*/ 1114487 h 6858000"/>
              <a:gd name="connsiteX68" fmla="*/ 848689 w 5962785"/>
              <a:gd name="connsiteY68" fmla="*/ 1006353 h 6858000"/>
              <a:gd name="connsiteX69" fmla="*/ 805077 w 5962785"/>
              <a:gd name="connsiteY69" fmla="*/ 948681 h 6858000"/>
              <a:gd name="connsiteX70" fmla="*/ 863226 w 5962785"/>
              <a:gd name="connsiteY70" fmla="*/ 919844 h 6858000"/>
              <a:gd name="connsiteX71" fmla="*/ 906838 w 5962785"/>
              <a:gd name="connsiteY71" fmla="*/ 909031 h 6858000"/>
              <a:gd name="connsiteX72" fmla="*/ 5527 w 5962785"/>
              <a:gd name="connsiteY72" fmla="*/ 458471 h 6858000"/>
              <a:gd name="connsiteX73" fmla="*/ 209049 w 5962785"/>
              <a:gd name="connsiteY73" fmla="*/ 454867 h 6858000"/>
              <a:gd name="connsiteX74" fmla="*/ 409664 w 5962785"/>
              <a:gd name="connsiteY74" fmla="*/ 526956 h 6858000"/>
              <a:gd name="connsiteX75" fmla="*/ 621908 w 5962785"/>
              <a:gd name="connsiteY75" fmla="*/ 516143 h 6858000"/>
              <a:gd name="connsiteX76" fmla="*/ 822522 w 5962785"/>
              <a:gd name="connsiteY76" fmla="*/ 552188 h 6858000"/>
              <a:gd name="connsiteX77" fmla="*/ 996969 w 5962785"/>
              <a:gd name="connsiteY77" fmla="*/ 552188 h 6858000"/>
              <a:gd name="connsiteX78" fmla="*/ 834151 w 5962785"/>
              <a:gd name="connsiteY78" fmla="*/ 498120 h 6858000"/>
              <a:gd name="connsiteX79" fmla="*/ 773095 w 5962785"/>
              <a:gd name="connsiteY79" fmla="*/ 408008 h 6858000"/>
              <a:gd name="connsiteX80" fmla="*/ 793447 w 5962785"/>
              <a:gd name="connsiteY80" fmla="*/ 325106 h 6858000"/>
              <a:gd name="connsiteX81" fmla="*/ 860319 w 5962785"/>
              <a:gd name="connsiteY81" fmla="*/ 350336 h 6858000"/>
              <a:gd name="connsiteX82" fmla="*/ 938820 w 5962785"/>
              <a:gd name="connsiteY82" fmla="*/ 444054 h 6858000"/>
              <a:gd name="connsiteX83" fmla="*/ 956265 w 5962785"/>
              <a:gd name="connsiteY83" fmla="*/ 386381 h 6858000"/>
              <a:gd name="connsiteX84" fmla="*/ 1002784 w 5962785"/>
              <a:gd name="connsiteY84" fmla="*/ 343127 h 6858000"/>
              <a:gd name="connsiteX85" fmla="*/ 1270270 w 5962785"/>
              <a:gd name="connsiteY85" fmla="*/ 364755 h 6858000"/>
              <a:gd name="connsiteX86" fmla="*/ 1092915 w 5962785"/>
              <a:gd name="connsiteY86" fmla="*/ 180926 h 6858000"/>
              <a:gd name="connsiteX87" fmla="*/ 979525 w 5962785"/>
              <a:gd name="connsiteY87" fmla="*/ 152090 h 6858000"/>
              <a:gd name="connsiteX88" fmla="*/ 953358 w 5962785"/>
              <a:gd name="connsiteY88" fmla="*/ 76396 h 6858000"/>
              <a:gd name="connsiteX89" fmla="*/ 1005692 w 5962785"/>
              <a:gd name="connsiteY89" fmla="*/ 58373 h 6858000"/>
              <a:gd name="connsiteX90" fmla="*/ 1267362 w 5962785"/>
              <a:gd name="connsiteY90" fmla="*/ 123254 h 6858000"/>
              <a:gd name="connsiteX91" fmla="*/ 1310975 w 5962785"/>
              <a:gd name="connsiteY91" fmla="*/ 98023 h 6858000"/>
              <a:gd name="connsiteX92" fmla="*/ 1159787 w 5962785"/>
              <a:gd name="connsiteY92" fmla="*/ 435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F9D31F2-6834-EEA5-3AB7-03E1F74B2676}"/>
              </a:ext>
            </a:extLst>
          </p:cNvPr>
          <p:cNvSpPr txBox="1"/>
          <p:nvPr/>
        </p:nvSpPr>
        <p:spPr>
          <a:xfrm>
            <a:off x="617331" y="2744860"/>
            <a:ext cx="3976876" cy="1361450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t" anchorCtr="0" forceAA="0" compatLnSpc="1">
            <a:prstTxWarp prst="textNoShape">
              <a:avLst/>
            </a:prstTxWarp>
            <a:normAutofit fontScale="77500" lnSpcReduction="20000"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6000" b="1">
                <a:solidFill>
                  <a:schemeClr val="bg1"/>
                </a:solidFill>
              </a:rPr>
              <a:t>Sample Exam Questions</a:t>
            </a:r>
          </a:p>
        </p:txBody>
      </p:sp>
      <p:pic>
        <p:nvPicPr>
          <p:cNvPr id="3" name="Picture 2" descr="VOLUNTEERING | msu-vita">
            <a:extLst>
              <a:ext uri="{FF2B5EF4-FFF2-40B4-BE49-F238E27FC236}">
                <a16:creationId xmlns:a16="http://schemas.microsoft.com/office/drawing/2014/main" id="{D1DF7774-DC64-F129-31C1-495094BAFB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0986" y="2369040"/>
            <a:ext cx="4747547" cy="2148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2511484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B78907-ADDA-6E81-DADE-275D354C65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7" descr="VOLUNTEERING | msu-vita">
            <a:extLst>
              <a:ext uri="{FF2B5EF4-FFF2-40B4-BE49-F238E27FC236}">
                <a16:creationId xmlns:a16="http://schemas.microsoft.com/office/drawing/2014/main" id="{61DC5FB2-E795-6FC2-BA3D-C3C0DF7CE53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7976" y="151"/>
            <a:ext cx="2002494" cy="906239"/>
          </a:xfrm>
          <a:prstGeom prst="rect">
            <a:avLst/>
          </a:prstGeom>
        </p:spPr>
      </p:pic>
      <p:sp>
        <p:nvSpPr>
          <p:cNvPr id="707" name="Rectangle: Diagonal Corners Rounded 706">
            <a:extLst>
              <a:ext uri="{FF2B5EF4-FFF2-40B4-BE49-F238E27FC236}">
                <a16:creationId xmlns:a16="http://schemas.microsoft.com/office/drawing/2014/main" id="{8ADAF85A-DCDD-BA94-ED53-C2D729B67427}"/>
              </a:ext>
            </a:extLst>
          </p:cNvPr>
          <p:cNvSpPr/>
          <p:nvPr/>
        </p:nvSpPr>
        <p:spPr>
          <a:xfrm>
            <a:off x="618434" y="596349"/>
            <a:ext cx="3710672" cy="1441502"/>
          </a:xfrm>
          <a:prstGeom prst="round2Diag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8" name="TextBox 707">
            <a:extLst>
              <a:ext uri="{FF2B5EF4-FFF2-40B4-BE49-F238E27FC236}">
                <a16:creationId xmlns:a16="http://schemas.microsoft.com/office/drawing/2014/main" id="{E529525F-3094-4E9A-26E8-B925252784AB}"/>
              </a:ext>
            </a:extLst>
          </p:cNvPr>
          <p:cNvSpPr txBox="1"/>
          <p:nvPr/>
        </p:nvSpPr>
        <p:spPr>
          <a:xfrm>
            <a:off x="934278" y="1003005"/>
            <a:ext cx="2213934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Aptos Display"/>
              </a:rPr>
              <a:t>Question 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FE65FF7-9CAB-FDE8-C9FF-8CE6F2CA9E31}"/>
              </a:ext>
            </a:extLst>
          </p:cNvPr>
          <p:cNvSpPr txBox="1"/>
          <p:nvPr/>
        </p:nvSpPr>
        <p:spPr>
          <a:xfrm>
            <a:off x="622770" y="2306696"/>
            <a:ext cx="11115791" cy="293529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Arial,Sans-Serif"/>
              <a:buChar char="•"/>
            </a:pPr>
            <a:r>
              <a:rPr lang="en-US">
                <a:solidFill>
                  <a:srgbClr val="1B1B1B"/>
                </a:solidFill>
                <a:latin typeface="Aptos Display"/>
                <a:cs typeface="Arial"/>
              </a:rPr>
              <a:t>Joe is 35 years old and has never been married.</a:t>
            </a:r>
            <a:endParaRPr lang="en-US"/>
          </a:p>
          <a:p>
            <a:pPr marL="342900" indent="-342900">
              <a:buFont typeface="Arial,Sans-Serif"/>
              <a:buChar char="•"/>
            </a:pPr>
            <a:r>
              <a:rPr lang="en-US">
                <a:solidFill>
                  <a:srgbClr val="1B1B1B"/>
                </a:solidFill>
                <a:latin typeface="Aptos Display"/>
                <a:cs typeface="Arial"/>
              </a:rPr>
              <a:t>Olivia, age 12, is Joe's niece who lived with him all year. Joe provided all of her support and provided over half the cost of keeping up the home.</a:t>
            </a:r>
          </a:p>
          <a:p>
            <a:pPr marL="342900" indent="-342900">
              <a:buFont typeface="Arial,Sans-Serif"/>
              <a:buChar char="•"/>
            </a:pPr>
            <a:r>
              <a:rPr lang="en-US">
                <a:solidFill>
                  <a:srgbClr val="1B1B1B"/>
                </a:solidFill>
                <a:latin typeface="Aptos Display"/>
                <a:cs typeface="Arial"/>
              </a:rPr>
              <a:t>Joe elected not to receive advance child tax credit payments.</a:t>
            </a:r>
          </a:p>
          <a:p>
            <a:pPr marL="342900" indent="-342900">
              <a:buFont typeface="Arial,Sans-Serif"/>
              <a:buChar char="•"/>
            </a:pPr>
            <a:r>
              <a:rPr lang="en-US">
                <a:solidFill>
                  <a:srgbClr val="1B1B1B"/>
                </a:solidFill>
                <a:latin typeface="Aptos Display"/>
                <a:cs typeface="Arial"/>
              </a:rPr>
              <a:t>Joe earned $42,000 in wages.</a:t>
            </a:r>
          </a:p>
          <a:p>
            <a:pPr marL="342900" indent="-342900">
              <a:buFont typeface="Arial,Sans-Serif"/>
              <a:buChar char="•"/>
            </a:pPr>
            <a:r>
              <a:rPr lang="en-US">
                <a:solidFill>
                  <a:srgbClr val="1B1B1B"/>
                </a:solidFill>
                <a:latin typeface="Aptos Display"/>
                <a:cs typeface="Arial"/>
              </a:rPr>
              <a:t>Joe is blind and cannot be claimed as a dependent by another taxpayer.</a:t>
            </a:r>
          </a:p>
          <a:p>
            <a:pPr marL="342900" indent="-342900">
              <a:buFont typeface="Arial,Sans-Serif"/>
              <a:buChar char="•"/>
            </a:pPr>
            <a:r>
              <a:rPr lang="en-US">
                <a:solidFill>
                  <a:srgbClr val="1B1B1B"/>
                </a:solidFill>
                <a:latin typeface="Aptos Display"/>
                <a:cs typeface="Arial"/>
              </a:rPr>
              <a:t>Joe and Olivia are U.S. Citizens, have valid Social Security Numbers, and lived in the US the entire year. </a:t>
            </a:r>
          </a:p>
          <a:p>
            <a:pPr marL="342900" indent="-342900">
              <a:buFont typeface="Arial,Sans-Serif"/>
              <a:buChar char="•"/>
            </a:pPr>
            <a:endParaRPr lang="en-US">
              <a:solidFill>
                <a:srgbClr val="1B1B1B"/>
              </a:solidFill>
              <a:latin typeface="Aptos Display"/>
              <a:cs typeface="Arial"/>
            </a:endParaRPr>
          </a:p>
          <a:p>
            <a:pPr marL="342900" indent="-342900">
              <a:buFont typeface="Arial,Sans-Serif"/>
              <a:buChar char="•"/>
            </a:pPr>
            <a:r>
              <a:rPr lang="en-US">
                <a:solidFill>
                  <a:srgbClr val="1B1B1B"/>
                </a:solidFill>
                <a:latin typeface="Aptos Display"/>
                <a:cs typeface="Arial"/>
              </a:rPr>
              <a:t>Which filing status is most advantageous to Joe?</a:t>
            </a:r>
            <a:endParaRPr lang="en-US"/>
          </a:p>
          <a:p>
            <a:pPr marL="342900" indent="-342900">
              <a:lnSpc>
                <a:spcPts val="2925"/>
              </a:lnSpc>
              <a:buFont typeface="Arial,Sans-Serif"/>
              <a:buChar char="•"/>
            </a:pPr>
            <a:endParaRPr lang="en-US" sz="2000">
              <a:solidFill>
                <a:srgbClr val="1B1B1B"/>
              </a:solidFill>
              <a:latin typeface="Aptos Display"/>
              <a:cs typeface="Arial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EB63EC4-7A49-C96C-1849-6376BBACD1D6}"/>
              </a:ext>
            </a:extLst>
          </p:cNvPr>
          <p:cNvSpPr txBox="1"/>
          <p:nvPr/>
        </p:nvSpPr>
        <p:spPr>
          <a:xfrm>
            <a:off x="620889" y="4844814"/>
            <a:ext cx="6472296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lphaLcPeriod"/>
            </a:pPr>
            <a:r>
              <a:rPr lang="en-US"/>
              <a:t>Single</a:t>
            </a:r>
          </a:p>
          <a:p>
            <a:pPr marL="342900" indent="-342900">
              <a:buAutoNum type="alphaLcPeriod"/>
            </a:pPr>
            <a:r>
              <a:rPr lang="en-US"/>
              <a:t>Head of Household</a:t>
            </a:r>
          </a:p>
          <a:p>
            <a:pPr marL="342900" indent="-342900">
              <a:buAutoNum type="alphaLcPeriod"/>
            </a:pPr>
            <a:r>
              <a:rPr lang="en-US"/>
              <a:t>Married Filing Jointly</a:t>
            </a:r>
          </a:p>
          <a:p>
            <a:pPr marL="342900" indent="-342900">
              <a:buAutoNum type="alphaLcPeriod"/>
            </a:pPr>
            <a:r>
              <a:rPr lang="en-US"/>
              <a:t>Qualifying Surviving Spouse</a:t>
            </a:r>
          </a:p>
        </p:txBody>
      </p:sp>
    </p:spTree>
    <p:extLst>
      <p:ext uri="{BB962C8B-B14F-4D97-AF65-F5344CB8AC3E}">
        <p14:creationId xmlns:p14="http://schemas.microsoft.com/office/powerpoint/2010/main" val="22622294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24DE73-9ACD-CAD9-8244-03E6A89269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7" descr="VOLUNTEERING | msu-vita">
            <a:extLst>
              <a:ext uri="{FF2B5EF4-FFF2-40B4-BE49-F238E27FC236}">
                <a16:creationId xmlns:a16="http://schemas.microsoft.com/office/drawing/2014/main" id="{E168BFF0-9023-CE64-A3CF-290AA0D418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7976" y="151"/>
            <a:ext cx="2002494" cy="906239"/>
          </a:xfrm>
          <a:prstGeom prst="rect">
            <a:avLst/>
          </a:prstGeom>
        </p:spPr>
      </p:pic>
      <p:sp>
        <p:nvSpPr>
          <p:cNvPr id="707" name="Rectangle: Diagonal Corners Rounded 706">
            <a:extLst>
              <a:ext uri="{FF2B5EF4-FFF2-40B4-BE49-F238E27FC236}">
                <a16:creationId xmlns:a16="http://schemas.microsoft.com/office/drawing/2014/main" id="{12C420B0-3287-4D47-01A3-0A62C3518987}"/>
              </a:ext>
            </a:extLst>
          </p:cNvPr>
          <p:cNvSpPr/>
          <p:nvPr/>
        </p:nvSpPr>
        <p:spPr>
          <a:xfrm>
            <a:off x="618434" y="596349"/>
            <a:ext cx="3710672" cy="1441502"/>
          </a:xfrm>
          <a:prstGeom prst="round2Diag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8" name="TextBox 707">
            <a:extLst>
              <a:ext uri="{FF2B5EF4-FFF2-40B4-BE49-F238E27FC236}">
                <a16:creationId xmlns:a16="http://schemas.microsoft.com/office/drawing/2014/main" id="{C16150E2-0FE1-88C2-2903-5399606CB39F}"/>
              </a:ext>
            </a:extLst>
          </p:cNvPr>
          <p:cNvSpPr txBox="1"/>
          <p:nvPr/>
        </p:nvSpPr>
        <p:spPr>
          <a:xfrm>
            <a:off x="934278" y="1003005"/>
            <a:ext cx="2213934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Aptos Display"/>
              </a:rPr>
              <a:t>Question 1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DFF4E3C-2AD9-5CBF-C324-A69FDB578153}"/>
              </a:ext>
            </a:extLst>
          </p:cNvPr>
          <p:cNvSpPr txBox="1"/>
          <p:nvPr/>
        </p:nvSpPr>
        <p:spPr>
          <a:xfrm>
            <a:off x="622770" y="2306696"/>
            <a:ext cx="11115791" cy="293529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Arial,Sans-Serif"/>
              <a:buChar char="•"/>
            </a:pPr>
            <a:r>
              <a:rPr lang="en-US">
                <a:solidFill>
                  <a:srgbClr val="1B1B1B"/>
                </a:solidFill>
                <a:latin typeface="Aptos Display"/>
                <a:cs typeface="Arial"/>
              </a:rPr>
              <a:t>Joe is 35 years old and has never been married.</a:t>
            </a:r>
            <a:endParaRPr lang="en-US"/>
          </a:p>
          <a:p>
            <a:pPr marL="342900" indent="-342900">
              <a:buFont typeface="Arial,Sans-Serif"/>
              <a:buChar char="•"/>
            </a:pPr>
            <a:r>
              <a:rPr lang="en-US">
                <a:solidFill>
                  <a:srgbClr val="1B1B1B"/>
                </a:solidFill>
                <a:latin typeface="Aptos Display"/>
                <a:cs typeface="Arial"/>
              </a:rPr>
              <a:t>Olivia, age 12, is Joe's niece who lived with him all year. Joe provided all of her support and provided over half the cost of keeping up the home.</a:t>
            </a:r>
          </a:p>
          <a:p>
            <a:pPr marL="342900" indent="-342900">
              <a:buFont typeface="Arial,Sans-Serif"/>
              <a:buChar char="•"/>
            </a:pPr>
            <a:r>
              <a:rPr lang="en-US">
                <a:solidFill>
                  <a:srgbClr val="1B1B1B"/>
                </a:solidFill>
                <a:latin typeface="Aptos Display"/>
                <a:cs typeface="Arial"/>
              </a:rPr>
              <a:t>Joe elected not to receive advance child tax credit payments.</a:t>
            </a:r>
          </a:p>
          <a:p>
            <a:pPr marL="342900" indent="-342900">
              <a:buFont typeface="Arial,Sans-Serif"/>
              <a:buChar char="•"/>
            </a:pPr>
            <a:r>
              <a:rPr lang="en-US">
                <a:solidFill>
                  <a:srgbClr val="1B1B1B"/>
                </a:solidFill>
                <a:latin typeface="Aptos Display"/>
                <a:cs typeface="Arial"/>
              </a:rPr>
              <a:t>Joe earned $42,000 in wages.</a:t>
            </a:r>
          </a:p>
          <a:p>
            <a:pPr marL="342900" indent="-342900">
              <a:buFont typeface="Arial,Sans-Serif"/>
              <a:buChar char="•"/>
            </a:pPr>
            <a:r>
              <a:rPr lang="en-US">
                <a:solidFill>
                  <a:srgbClr val="1B1B1B"/>
                </a:solidFill>
                <a:latin typeface="Aptos Display"/>
                <a:cs typeface="Arial"/>
              </a:rPr>
              <a:t>Joe is blind and cannot be claimed as a dependent by another taxpayer.</a:t>
            </a:r>
          </a:p>
          <a:p>
            <a:pPr marL="342900" indent="-342900">
              <a:buFont typeface="Arial,Sans-Serif"/>
              <a:buChar char="•"/>
            </a:pPr>
            <a:r>
              <a:rPr lang="en-US">
                <a:solidFill>
                  <a:srgbClr val="1B1B1B"/>
                </a:solidFill>
                <a:latin typeface="Aptos Display"/>
                <a:cs typeface="Arial"/>
              </a:rPr>
              <a:t>Joe and Olivia are U.S. Citizens, have valid Social Security Numbers, and lived in the US the entire year. </a:t>
            </a:r>
          </a:p>
          <a:p>
            <a:pPr marL="342900" indent="-342900">
              <a:buFont typeface="Arial,Sans-Serif"/>
              <a:buChar char="•"/>
            </a:pPr>
            <a:endParaRPr lang="en-US">
              <a:solidFill>
                <a:srgbClr val="1B1B1B"/>
              </a:solidFill>
              <a:latin typeface="Aptos Display"/>
              <a:cs typeface="Arial"/>
            </a:endParaRPr>
          </a:p>
          <a:p>
            <a:pPr marL="342900" indent="-342900">
              <a:buFont typeface="Arial,Sans-Serif"/>
              <a:buChar char="•"/>
            </a:pPr>
            <a:r>
              <a:rPr lang="en-US">
                <a:solidFill>
                  <a:srgbClr val="1B1B1B"/>
                </a:solidFill>
                <a:latin typeface="Aptos Display"/>
                <a:cs typeface="Arial"/>
              </a:rPr>
              <a:t>Which filing status is most advantageous to Joe?</a:t>
            </a:r>
            <a:endParaRPr lang="en-US"/>
          </a:p>
          <a:p>
            <a:pPr marL="342900" indent="-342900">
              <a:lnSpc>
                <a:spcPts val="2925"/>
              </a:lnSpc>
              <a:buFont typeface="Arial,Sans-Serif"/>
              <a:buChar char="•"/>
            </a:pPr>
            <a:endParaRPr lang="en-US" sz="2000">
              <a:solidFill>
                <a:srgbClr val="1B1B1B"/>
              </a:solidFill>
              <a:latin typeface="Aptos Display"/>
              <a:cs typeface="Arial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8739F7F-135D-73E5-78C6-BDB1D8AC7893}"/>
              </a:ext>
            </a:extLst>
          </p:cNvPr>
          <p:cNvSpPr txBox="1"/>
          <p:nvPr/>
        </p:nvSpPr>
        <p:spPr>
          <a:xfrm>
            <a:off x="620889" y="4844814"/>
            <a:ext cx="6472296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lphaLcPeriod"/>
            </a:pPr>
            <a:r>
              <a:rPr lang="en-US"/>
              <a:t>Single</a:t>
            </a:r>
          </a:p>
          <a:p>
            <a:pPr marL="342900" indent="-342900">
              <a:buAutoNum type="alphaLcPeriod"/>
            </a:pPr>
            <a:r>
              <a:rPr lang="en-US" b="1"/>
              <a:t>Head of Household</a:t>
            </a:r>
          </a:p>
          <a:p>
            <a:pPr marL="342900" indent="-342900">
              <a:buAutoNum type="alphaLcPeriod"/>
            </a:pPr>
            <a:r>
              <a:rPr lang="en-US"/>
              <a:t>Married Filing Jointly</a:t>
            </a:r>
          </a:p>
          <a:p>
            <a:pPr marL="342900" indent="-342900">
              <a:buAutoNum type="alphaLcPeriod"/>
            </a:pPr>
            <a:r>
              <a:rPr lang="en-US"/>
              <a:t>Qualifying Surviving Spouse</a:t>
            </a:r>
          </a:p>
        </p:txBody>
      </p:sp>
    </p:spTree>
    <p:extLst>
      <p:ext uri="{BB962C8B-B14F-4D97-AF65-F5344CB8AC3E}">
        <p14:creationId xmlns:p14="http://schemas.microsoft.com/office/powerpoint/2010/main" val="2408851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lowchart: Document 21">
            <a:extLst>
              <a:ext uri="{FF2B5EF4-FFF2-40B4-BE49-F238E27FC236}">
                <a16:creationId xmlns:a16="http://schemas.microsoft.com/office/drawing/2014/main" id="{D12DDE76-C203-4047-9998-63900085B5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3248025" cy="3400426"/>
          </a:xfrm>
          <a:prstGeom prst="flowChartDocument">
            <a:avLst/>
          </a:prstGeom>
          <a:solidFill>
            <a:srgbClr val="355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E6FC87E-2C20-8FF1-0ACF-332C2984B7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62"/>
            <a:ext cx="2840182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>
                <a:solidFill>
                  <a:srgbClr val="FFFFFF"/>
                </a:solidFill>
              </a:rPr>
              <a:t>Agenda</a:t>
            </a:r>
            <a:endParaRPr lang="en-US" sz="3200" kern="1200">
              <a:solidFill>
                <a:srgbClr val="FFFFFF"/>
              </a:solidFill>
              <a:latin typeface="+mj-lt"/>
            </a:endParaRPr>
          </a:p>
        </p:txBody>
      </p:sp>
      <p:pic>
        <p:nvPicPr>
          <p:cNvPr id="8" name="Content Placeholder 7" descr="VOLUNTEERING | msu-vita">
            <a:extLst>
              <a:ext uri="{FF2B5EF4-FFF2-40B4-BE49-F238E27FC236}">
                <a16:creationId xmlns:a16="http://schemas.microsoft.com/office/drawing/2014/main" id="{34BFAD3F-AFE9-BB9E-27D9-78A9286A5D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187976" y="151"/>
            <a:ext cx="2002494" cy="906239"/>
          </a:xfrm>
          <a:prstGeom prst="rect">
            <a:avLst/>
          </a:prstGeom>
        </p:spPr>
      </p:pic>
      <p:graphicFrame>
        <p:nvGraphicFramePr>
          <p:cNvPr id="16" name="Content Placeholder 3">
            <a:extLst>
              <a:ext uri="{FF2B5EF4-FFF2-40B4-BE49-F238E27FC236}">
                <a16:creationId xmlns:a16="http://schemas.microsoft.com/office/drawing/2014/main" id="{9E32BF02-3438-D7F7-5986-580F5778A3C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57744805"/>
              </p:ext>
            </p:extLst>
          </p:nvPr>
        </p:nvGraphicFramePr>
        <p:xfrm>
          <a:off x="3046896" y="2300494"/>
          <a:ext cx="8715514" cy="40586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68186303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0BC47B-2CC7-85C7-93B8-99CDFAC260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7" descr="VOLUNTEERING | msu-vita">
            <a:extLst>
              <a:ext uri="{FF2B5EF4-FFF2-40B4-BE49-F238E27FC236}">
                <a16:creationId xmlns:a16="http://schemas.microsoft.com/office/drawing/2014/main" id="{666AC53A-2513-C3A7-4173-E18AAD5D59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7976" y="151"/>
            <a:ext cx="2002494" cy="906239"/>
          </a:xfrm>
          <a:prstGeom prst="rect">
            <a:avLst/>
          </a:prstGeom>
        </p:spPr>
      </p:pic>
      <p:sp>
        <p:nvSpPr>
          <p:cNvPr id="707" name="Rectangle: Diagonal Corners Rounded 706">
            <a:extLst>
              <a:ext uri="{FF2B5EF4-FFF2-40B4-BE49-F238E27FC236}">
                <a16:creationId xmlns:a16="http://schemas.microsoft.com/office/drawing/2014/main" id="{9E60A342-864B-4DC6-C3AB-215B93B11C1E}"/>
              </a:ext>
            </a:extLst>
          </p:cNvPr>
          <p:cNvSpPr/>
          <p:nvPr/>
        </p:nvSpPr>
        <p:spPr>
          <a:xfrm>
            <a:off x="618434" y="596349"/>
            <a:ext cx="3710672" cy="1441502"/>
          </a:xfrm>
          <a:prstGeom prst="round2Diag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8" name="TextBox 707">
            <a:extLst>
              <a:ext uri="{FF2B5EF4-FFF2-40B4-BE49-F238E27FC236}">
                <a16:creationId xmlns:a16="http://schemas.microsoft.com/office/drawing/2014/main" id="{115F27C0-5D70-A984-8005-690FD183DED9}"/>
              </a:ext>
            </a:extLst>
          </p:cNvPr>
          <p:cNvSpPr txBox="1"/>
          <p:nvPr/>
        </p:nvSpPr>
        <p:spPr>
          <a:xfrm>
            <a:off x="934278" y="1003005"/>
            <a:ext cx="2213934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Aptos Display"/>
              </a:rPr>
              <a:t>Question 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DF8A054-2D46-A623-FA78-20227DA80800}"/>
              </a:ext>
            </a:extLst>
          </p:cNvPr>
          <p:cNvSpPr txBox="1"/>
          <p:nvPr/>
        </p:nvSpPr>
        <p:spPr>
          <a:xfrm>
            <a:off x="622770" y="2306696"/>
            <a:ext cx="11115791" cy="321229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Arial,Sans-Serif"/>
              <a:buChar char="•"/>
            </a:pPr>
            <a:r>
              <a:rPr lang="en-US">
                <a:solidFill>
                  <a:srgbClr val="1B1B1B"/>
                </a:solidFill>
                <a:latin typeface="Aptos Display"/>
                <a:cs typeface="Arial"/>
              </a:rPr>
              <a:t>Mary is 30 years old and married to Mark, age 36. Mark passed away on January 30, 2024.</a:t>
            </a:r>
            <a:endParaRPr lang="en-US"/>
          </a:p>
          <a:p>
            <a:pPr marL="342900" indent="-342900">
              <a:buFont typeface="Arial,Sans-Serif"/>
              <a:buChar char="•"/>
            </a:pPr>
            <a:r>
              <a:rPr lang="en-US">
                <a:solidFill>
                  <a:srgbClr val="1B1B1B"/>
                </a:solidFill>
                <a:latin typeface="Aptos Display"/>
                <a:cs typeface="Arial"/>
              </a:rPr>
              <a:t>Mark was unemployed and had no income in 2024 due to his illness.</a:t>
            </a:r>
            <a:endParaRPr lang="en-US"/>
          </a:p>
          <a:p>
            <a:pPr marL="342900" indent="-342900">
              <a:buFont typeface="Arial,Sans-Serif"/>
              <a:buChar char="•"/>
            </a:pPr>
            <a:r>
              <a:rPr lang="en-US">
                <a:solidFill>
                  <a:srgbClr val="1B1B1B"/>
                </a:solidFill>
                <a:latin typeface="Aptos Display"/>
                <a:cs typeface="Arial"/>
              </a:rPr>
              <a:t>Mary’s seven-year-old daughter, Jenny, lived with her the entire year.</a:t>
            </a:r>
            <a:endParaRPr lang="en-US"/>
          </a:p>
          <a:p>
            <a:pPr marL="342900" indent="-342900">
              <a:buFont typeface="Arial,Sans-Serif"/>
              <a:buChar char="•"/>
            </a:pPr>
            <a:r>
              <a:rPr lang="en-US">
                <a:solidFill>
                  <a:srgbClr val="1B1B1B"/>
                </a:solidFill>
                <a:latin typeface="Aptos Display"/>
                <a:cs typeface="Arial"/>
              </a:rPr>
              <a:t>Mary paid more than half the cost of keeping up a home and support for Mark and Jenny.</a:t>
            </a:r>
            <a:endParaRPr lang="en-US"/>
          </a:p>
          <a:p>
            <a:pPr marL="342900" indent="-342900">
              <a:buFont typeface="Arial,Sans-Serif"/>
              <a:buChar char="•"/>
            </a:pPr>
            <a:r>
              <a:rPr lang="en-US">
                <a:solidFill>
                  <a:srgbClr val="1B1B1B"/>
                </a:solidFill>
                <a:latin typeface="Aptos Display"/>
                <a:cs typeface="Arial"/>
              </a:rPr>
              <a:t>Mary received a distribution from her traditional IRA in January to pay for living expenses.</a:t>
            </a:r>
            <a:endParaRPr lang="en-US"/>
          </a:p>
          <a:p>
            <a:pPr marL="342900" indent="-342900">
              <a:buFont typeface="Arial,Sans-Serif"/>
              <a:buChar char="•"/>
            </a:pPr>
            <a:r>
              <a:rPr lang="en-US">
                <a:solidFill>
                  <a:srgbClr val="1B1B1B"/>
                </a:solidFill>
                <a:latin typeface="Aptos Display"/>
                <a:cs typeface="Arial"/>
              </a:rPr>
              <a:t>Mary, Mark, and Jenny are U.S. citizens and have valid Social Security numbers. They all lived in the United States for the entire year.</a:t>
            </a:r>
            <a:endParaRPr lang="en-US"/>
          </a:p>
          <a:p>
            <a:pPr marL="342900" indent="-342900">
              <a:buFont typeface="Arial,Sans-Serif"/>
              <a:buChar char="•"/>
            </a:pPr>
            <a:endParaRPr lang="en-US">
              <a:solidFill>
                <a:srgbClr val="1B1B1B"/>
              </a:solidFill>
              <a:latin typeface="Aptos Display"/>
              <a:cs typeface="Arial"/>
            </a:endParaRPr>
          </a:p>
          <a:p>
            <a:pPr marL="342900" indent="-342900">
              <a:buFont typeface="Arial,Sans-Serif"/>
              <a:buChar char="•"/>
            </a:pPr>
            <a:r>
              <a:rPr lang="en-US">
                <a:solidFill>
                  <a:srgbClr val="1B1B1B"/>
                </a:solidFill>
                <a:latin typeface="Aptos Display"/>
                <a:cs typeface="Arial"/>
              </a:rPr>
              <a:t>Which filing status is most advantageous to Mary? </a:t>
            </a:r>
          </a:p>
          <a:p>
            <a:pPr marL="342900" indent="-342900">
              <a:buFont typeface="Arial,Sans-Serif"/>
              <a:buChar char="•"/>
            </a:pPr>
            <a:endParaRPr lang="en-US">
              <a:solidFill>
                <a:srgbClr val="1B1B1B"/>
              </a:solidFill>
              <a:latin typeface="Aptos Display"/>
              <a:cs typeface="Arial"/>
            </a:endParaRPr>
          </a:p>
          <a:p>
            <a:pPr marL="342900" indent="-342900">
              <a:lnSpc>
                <a:spcPts val="2925"/>
              </a:lnSpc>
              <a:buFont typeface="Arial,Sans-Serif"/>
              <a:buChar char="•"/>
            </a:pPr>
            <a:endParaRPr lang="en-US" sz="2000">
              <a:solidFill>
                <a:srgbClr val="1B1B1B"/>
              </a:solidFill>
              <a:latin typeface="Aptos Display"/>
              <a:cs typeface="Arial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A144283-9CB8-E5C6-AD91-BBB77049DEB0}"/>
              </a:ext>
            </a:extLst>
          </p:cNvPr>
          <p:cNvSpPr txBox="1"/>
          <p:nvPr/>
        </p:nvSpPr>
        <p:spPr>
          <a:xfrm>
            <a:off x="620889" y="4844814"/>
            <a:ext cx="6472296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lphaLcPeriod"/>
            </a:pPr>
            <a:r>
              <a:rPr lang="en-US"/>
              <a:t>Single</a:t>
            </a:r>
          </a:p>
          <a:p>
            <a:pPr marL="342900" indent="-342900">
              <a:buAutoNum type="alphaLcPeriod"/>
            </a:pPr>
            <a:r>
              <a:rPr lang="en-US"/>
              <a:t>Head of Household</a:t>
            </a:r>
          </a:p>
          <a:p>
            <a:pPr marL="342900" indent="-342900">
              <a:buAutoNum type="alphaLcPeriod"/>
            </a:pPr>
            <a:r>
              <a:rPr lang="en-US"/>
              <a:t>Married Filing Jointly</a:t>
            </a:r>
          </a:p>
          <a:p>
            <a:pPr marL="342900" indent="-342900">
              <a:buAutoNum type="alphaLcPeriod"/>
            </a:pPr>
            <a:r>
              <a:rPr lang="en-US"/>
              <a:t>Qualifying Surviving Spouse</a:t>
            </a:r>
          </a:p>
        </p:txBody>
      </p:sp>
    </p:spTree>
    <p:extLst>
      <p:ext uri="{BB962C8B-B14F-4D97-AF65-F5344CB8AC3E}">
        <p14:creationId xmlns:p14="http://schemas.microsoft.com/office/powerpoint/2010/main" val="360171407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F1E173-617F-E190-B1CE-5707690CE1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7" descr="VOLUNTEERING | msu-vita">
            <a:extLst>
              <a:ext uri="{FF2B5EF4-FFF2-40B4-BE49-F238E27FC236}">
                <a16:creationId xmlns:a16="http://schemas.microsoft.com/office/drawing/2014/main" id="{9D1A81DB-1024-2B37-D3B9-F40D87DF1A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7976" y="151"/>
            <a:ext cx="2002494" cy="906239"/>
          </a:xfrm>
          <a:prstGeom prst="rect">
            <a:avLst/>
          </a:prstGeom>
        </p:spPr>
      </p:pic>
      <p:sp>
        <p:nvSpPr>
          <p:cNvPr id="707" name="Rectangle: Diagonal Corners Rounded 706">
            <a:extLst>
              <a:ext uri="{FF2B5EF4-FFF2-40B4-BE49-F238E27FC236}">
                <a16:creationId xmlns:a16="http://schemas.microsoft.com/office/drawing/2014/main" id="{4B358A43-36AA-A841-4A54-D92F5E208E53}"/>
              </a:ext>
            </a:extLst>
          </p:cNvPr>
          <p:cNvSpPr/>
          <p:nvPr/>
        </p:nvSpPr>
        <p:spPr>
          <a:xfrm>
            <a:off x="618434" y="596349"/>
            <a:ext cx="3710672" cy="1441502"/>
          </a:xfrm>
          <a:prstGeom prst="round2Diag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8" name="TextBox 707">
            <a:extLst>
              <a:ext uri="{FF2B5EF4-FFF2-40B4-BE49-F238E27FC236}">
                <a16:creationId xmlns:a16="http://schemas.microsoft.com/office/drawing/2014/main" id="{354B9FA5-8350-C12F-DEC3-CE1AD5627DBA}"/>
              </a:ext>
            </a:extLst>
          </p:cNvPr>
          <p:cNvSpPr txBox="1"/>
          <p:nvPr/>
        </p:nvSpPr>
        <p:spPr>
          <a:xfrm>
            <a:off x="934278" y="1003005"/>
            <a:ext cx="2213934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Aptos Display"/>
              </a:rPr>
              <a:t>Question 2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4FA9460-3D0C-7C96-5DDE-0041F9F4CB03}"/>
              </a:ext>
            </a:extLst>
          </p:cNvPr>
          <p:cNvSpPr txBox="1"/>
          <p:nvPr/>
        </p:nvSpPr>
        <p:spPr>
          <a:xfrm>
            <a:off x="622770" y="2306696"/>
            <a:ext cx="11115791" cy="321229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Arial,Sans-Serif"/>
              <a:buChar char="•"/>
            </a:pPr>
            <a:r>
              <a:rPr lang="en-US">
                <a:solidFill>
                  <a:srgbClr val="1B1B1B"/>
                </a:solidFill>
                <a:latin typeface="Aptos Display"/>
                <a:cs typeface="Arial"/>
              </a:rPr>
              <a:t>Mary is 30 years old and married to Mark, age 36. Mark passed away on January 30, 2024.</a:t>
            </a:r>
            <a:endParaRPr lang="en-US"/>
          </a:p>
          <a:p>
            <a:pPr marL="342900" indent="-342900">
              <a:buFont typeface="Arial,Sans-Serif"/>
              <a:buChar char="•"/>
            </a:pPr>
            <a:r>
              <a:rPr lang="en-US">
                <a:solidFill>
                  <a:srgbClr val="1B1B1B"/>
                </a:solidFill>
                <a:latin typeface="Aptos Display"/>
                <a:cs typeface="Arial"/>
              </a:rPr>
              <a:t>Mark was unemployed and had no income in 2024 due to his illness.</a:t>
            </a:r>
            <a:endParaRPr lang="en-US"/>
          </a:p>
          <a:p>
            <a:pPr marL="342900" indent="-342900">
              <a:buFont typeface="Arial,Sans-Serif"/>
              <a:buChar char="•"/>
            </a:pPr>
            <a:r>
              <a:rPr lang="en-US">
                <a:solidFill>
                  <a:srgbClr val="1B1B1B"/>
                </a:solidFill>
                <a:latin typeface="Aptos Display"/>
                <a:cs typeface="Arial"/>
              </a:rPr>
              <a:t>Mary’s seven-year-old daughter, Jenny, lived with her the entire year.</a:t>
            </a:r>
            <a:endParaRPr lang="en-US"/>
          </a:p>
          <a:p>
            <a:pPr marL="342900" indent="-342900">
              <a:buFont typeface="Arial,Sans-Serif"/>
              <a:buChar char="•"/>
            </a:pPr>
            <a:r>
              <a:rPr lang="en-US">
                <a:solidFill>
                  <a:srgbClr val="1B1B1B"/>
                </a:solidFill>
                <a:latin typeface="Aptos Display"/>
                <a:cs typeface="Arial"/>
              </a:rPr>
              <a:t>Mary paid more than half the cost of keeping up a home and support for Mark and Jenny.</a:t>
            </a:r>
            <a:endParaRPr lang="en-US"/>
          </a:p>
          <a:p>
            <a:pPr marL="342900" indent="-342900">
              <a:buFont typeface="Arial,Sans-Serif"/>
              <a:buChar char="•"/>
            </a:pPr>
            <a:r>
              <a:rPr lang="en-US">
                <a:solidFill>
                  <a:srgbClr val="1B1B1B"/>
                </a:solidFill>
                <a:latin typeface="Aptos Display"/>
                <a:cs typeface="Arial"/>
              </a:rPr>
              <a:t>Mary received a distribution from her traditional IRA in January to pay for living expenses.</a:t>
            </a:r>
            <a:endParaRPr lang="en-US"/>
          </a:p>
          <a:p>
            <a:pPr marL="342900" indent="-342900">
              <a:buFont typeface="Arial,Sans-Serif"/>
              <a:buChar char="•"/>
            </a:pPr>
            <a:r>
              <a:rPr lang="en-US">
                <a:solidFill>
                  <a:srgbClr val="1B1B1B"/>
                </a:solidFill>
                <a:latin typeface="Aptos Display"/>
                <a:cs typeface="Arial"/>
              </a:rPr>
              <a:t>Mary, Mark, and Jenny are U.S. citizens and have valid Social Security numbers. They all lived in the United States for the entire year.</a:t>
            </a:r>
            <a:endParaRPr lang="en-US"/>
          </a:p>
          <a:p>
            <a:pPr marL="342900" indent="-342900">
              <a:buFont typeface="Arial,Sans-Serif"/>
              <a:buChar char="•"/>
            </a:pPr>
            <a:endParaRPr lang="en-US">
              <a:solidFill>
                <a:srgbClr val="1B1B1B"/>
              </a:solidFill>
              <a:latin typeface="Aptos Display"/>
              <a:cs typeface="Arial"/>
            </a:endParaRPr>
          </a:p>
          <a:p>
            <a:pPr marL="342900" indent="-342900">
              <a:buFont typeface="Arial,Sans-Serif"/>
              <a:buChar char="•"/>
            </a:pPr>
            <a:r>
              <a:rPr lang="en-US">
                <a:solidFill>
                  <a:srgbClr val="1B1B1B"/>
                </a:solidFill>
                <a:latin typeface="Aptos Display"/>
                <a:cs typeface="Arial"/>
              </a:rPr>
              <a:t>Which filing status is most advantageous to Mary? </a:t>
            </a:r>
          </a:p>
          <a:p>
            <a:pPr marL="342900" indent="-342900">
              <a:buFont typeface="Arial,Sans-Serif"/>
              <a:buChar char="•"/>
            </a:pPr>
            <a:endParaRPr lang="en-US">
              <a:solidFill>
                <a:srgbClr val="1B1B1B"/>
              </a:solidFill>
              <a:latin typeface="Aptos Display"/>
              <a:cs typeface="Arial"/>
            </a:endParaRPr>
          </a:p>
          <a:p>
            <a:pPr marL="342900" indent="-342900">
              <a:lnSpc>
                <a:spcPts val="2925"/>
              </a:lnSpc>
              <a:buFont typeface="Arial,Sans-Serif"/>
              <a:buChar char="•"/>
            </a:pPr>
            <a:endParaRPr lang="en-US" sz="2000">
              <a:solidFill>
                <a:srgbClr val="1B1B1B"/>
              </a:solidFill>
              <a:latin typeface="Aptos Display"/>
              <a:cs typeface="Arial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229F1C-0BF6-BF83-7977-87D951ABBA2C}"/>
              </a:ext>
            </a:extLst>
          </p:cNvPr>
          <p:cNvSpPr txBox="1"/>
          <p:nvPr/>
        </p:nvSpPr>
        <p:spPr>
          <a:xfrm>
            <a:off x="620889" y="4844814"/>
            <a:ext cx="6472296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lphaLcPeriod"/>
            </a:pPr>
            <a:r>
              <a:rPr lang="en-US"/>
              <a:t>Single</a:t>
            </a:r>
          </a:p>
          <a:p>
            <a:pPr marL="342900" indent="-342900">
              <a:buAutoNum type="alphaLcPeriod"/>
            </a:pPr>
            <a:r>
              <a:rPr lang="en-US"/>
              <a:t>Head of Household</a:t>
            </a:r>
          </a:p>
          <a:p>
            <a:pPr marL="342900" indent="-342900">
              <a:buAutoNum type="alphaLcPeriod"/>
            </a:pPr>
            <a:r>
              <a:rPr lang="en-US"/>
              <a:t>Married Filing Jointly</a:t>
            </a:r>
          </a:p>
          <a:p>
            <a:pPr marL="342900" indent="-342900">
              <a:buAutoNum type="alphaLcPeriod"/>
            </a:pPr>
            <a:r>
              <a:rPr lang="en-US" b="1"/>
              <a:t>Qualifying Surviving Spouse</a:t>
            </a:r>
          </a:p>
        </p:txBody>
      </p:sp>
    </p:spTree>
    <p:extLst>
      <p:ext uri="{BB962C8B-B14F-4D97-AF65-F5344CB8AC3E}">
        <p14:creationId xmlns:p14="http://schemas.microsoft.com/office/powerpoint/2010/main" val="308773476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237997-CD2E-8AF2-E7D6-7F735E40E7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7" descr="VOLUNTEERING | msu-vita">
            <a:extLst>
              <a:ext uri="{FF2B5EF4-FFF2-40B4-BE49-F238E27FC236}">
                <a16:creationId xmlns:a16="http://schemas.microsoft.com/office/drawing/2014/main" id="{F335A998-F5EC-CC7C-7E73-93A4612D69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7976" y="151"/>
            <a:ext cx="2002494" cy="906239"/>
          </a:xfrm>
          <a:prstGeom prst="rect">
            <a:avLst/>
          </a:prstGeom>
        </p:spPr>
      </p:pic>
      <p:sp>
        <p:nvSpPr>
          <p:cNvPr id="707" name="Rectangle: Diagonal Corners Rounded 706">
            <a:extLst>
              <a:ext uri="{FF2B5EF4-FFF2-40B4-BE49-F238E27FC236}">
                <a16:creationId xmlns:a16="http://schemas.microsoft.com/office/drawing/2014/main" id="{2BE46DC0-42C7-EBD1-173E-815859486E3E}"/>
              </a:ext>
            </a:extLst>
          </p:cNvPr>
          <p:cNvSpPr/>
          <p:nvPr/>
        </p:nvSpPr>
        <p:spPr>
          <a:xfrm>
            <a:off x="618434" y="596349"/>
            <a:ext cx="3710672" cy="1441502"/>
          </a:xfrm>
          <a:prstGeom prst="round2Diag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8" name="TextBox 707">
            <a:extLst>
              <a:ext uri="{FF2B5EF4-FFF2-40B4-BE49-F238E27FC236}">
                <a16:creationId xmlns:a16="http://schemas.microsoft.com/office/drawing/2014/main" id="{AA935746-EFEB-B67D-89B6-65A4F9F9AE21}"/>
              </a:ext>
            </a:extLst>
          </p:cNvPr>
          <p:cNvSpPr txBox="1"/>
          <p:nvPr/>
        </p:nvSpPr>
        <p:spPr>
          <a:xfrm>
            <a:off x="934278" y="1003005"/>
            <a:ext cx="2213934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Aptos Display"/>
              </a:rPr>
              <a:t>Question 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077D6CF-EEE4-BA5D-B865-8C7CCF307DA5}"/>
              </a:ext>
            </a:extLst>
          </p:cNvPr>
          <p:cNvSpPr txBox="1"/>
          <p:nvPr/>
        </p:nvSpPr>
        <p:spPr>
          <a:xfrm>
            <a:off x="622770" y="2306696"/>
            <a:ext cx="11115791" cy="348928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Arial,Sans-Serif"/>
              <a:buChar char="•"/>
            </a:pPr>
            <a:r>
              <a:rPr lang="en-US" err="1">
                <a:solidFill>
                  <a:srgbClr val="1B1B1B"/>
                </a:solidFill>
                <a:latin typeface="Aptos Display"/>
                <a:cs typeface="Arial"/>
              </a:rPr>
              <a:t>Crangis</a:t>
            </a:r>
            <a:r>
              <a:rPr lang="en-US">
                <a:solidFill>
                  <a:srgbClr val="1B1B1B"/>
                </a:solidFill>
                <a:latin typeface="Aptos Display"/>
                <a:cs typeface="Arial"/>
              </a:rPr>
              <a:t> is single and 45 years old.</a:t>
            </a:r>
          </a:p>
          <a:p>
            <a:pPr marL="342900" indent="-342900">
              <a:buFont typeface="Arial,Sans-Serif"/>
              <a:buChar char="•"/>
            </a:pPr>
            <a:r>
              <a:rPr lang="en-US" err="1">
                <a:solidFill>
                  <a:srgbClr val="1B1B1B"/>
                </a:solidFill>
                <a:latin typeface="Aptos Display"/>
                <a:cs typeface="Arial"/>
              </a:rPr>
              <a:t>Crangis</a:t>
            </a:r>
            <a:r>
              <a:rPr lang="en-US">
                <a:solidFill>
                  <a:srgbClr val="1B1B1B"/>
                </a:solidFill>
                <a:latin typeface="Aptos Display"/>
                <a:cs typeface="Arial"/>
              </a:rPr>
              <a:t> has two children.</a:t>
            </a:r>
            <a:endParaRPr lang="en-US">
              <a:solidFill>
                <a:srgbClr val="000000"/>
              </a:solidFill>
              <a:latin typeface="Aptos" panose="02110004020202020204"/>
              <a:cs typeface="Arial"/>
            </a:endParaRPr>
          </a:p>
          <a:p>
            <a:pPr marL="800100" lvl="1" indent="-342900">
              <a:buFont typeface="Courier New"/>
              <a:buChar char="o"/>
            </a:pPr>
            <a:r>
              <a:rPr lang="en-US">
                <a:solidFill>
                  <a:srgbClr val="1B1B1B"/>
                </a:solidFill>
                <a:latin typeface="Aptos Display"/>
                <a:cs typeface="Arial"/>
              </a:rPr>
              <a:t>Rebecca, age 18, has a job and earned wages of $4,900.</a:t>
            </a:r>
          </a:p>
          <a:p>
            <a:pPr marL="800100" lvl="1" indent="-342900">
              <a:buFont typeface="Courier New"/>
              <a:buChar char="o"/>
            </a:pPr>
            <a:r>
              <a:rPr lang="en-US">
                <a:solidFill>
                  <a:srgbClr val="1B1B1B"/>
                </a:solidFill>
                <a:latin typeface="Aptos Display"/>
                <a:cs typeface="Arial"/>
              </a:rPr>
              <a:t>Rebecca attends Michigan State University as a full-time student studying Accounting. </a:t>
            </a:r>
          </a:p>
          <a:p>
            <a:pPr marL="800100" lvl="1" indent="-342900">
              <a:buFont typeface="Courier New"/>
              <a:buChar char="o"/>
            </a:pPr>
            <a:r>
              <a:rPr lang="en-US">
                <a:solidFill>
                  <a:srgbClr val="1B1B1B"/>
                </a:solidFill>
                <a:latin typeface="Aptos Display"/>
                <a:cs typeface="Arial"/>
              </a:rPr>
              <a:t>John, age 25, also worked and earned wages of $4,500. Both children lived with him all year.</a:t>
            </a:r>
            <a:endParaRPr lang="en-US"/>
          </a:p>
          <a:p>
            <a:pPr marL="342900" indent="-342900">
              <a:buFont typeface="Arial,Sans-Serif"/>
              <a:buChar char="•"/>
            </a:pPr>
            <a:r>
              <a:rPr lang="en-US" err="1">
                <a:solidFill>
                  <a:srgbClr val="1B1B1B"/>
                </a:solidFill>
                <a:latin typeface="Aptos Display"/>
                <a:cs typeface="Arial"/>
              </a:rPr>
              <a:t>Crangis</a:t>
            </a:r>
            <a:r>
              <a:rPr lang="en-US">
                <a:solidFill>
                  <a:srgbClr val="1B1B1B"/>
                </a:solidFill>
                <a:latin typeface="Aptos Display"/>
                <a:cs typeface="Arial"/>
              </a:rPr>
              <a:t> paid all the cost of keeping up the home and more than half the support for his children.</a:t>
            </a:r>
            <a:endParaRPr lang="en-US"/>
          </a:p>
          <a:p>
            <a:pPr marL="342900" indent="-342900">
              <a:buFont typeface="Arial,Sans-Serif"/>
              <a:buChar char="•"/>
            </a:pPr>
            <a:r>
              <a:rPr lang="en-US" err="1">
                <a:solidFill>
                  <a:srgbClr val="1B1B1B"/>
                </a:solidFill>
                <a:latin typeface="Aptos Display"/>
                <a:cs typeface="Arial"/>
              </a:rPr>
              <a:t>Crangis</a:t>
            </a:r>
            <a:r>
              <a:rPr lang="en-US">
                <a:solidFill>
                  <a:srgbClr val="1B1B1B"/>
                </a:solidFill>
                <a:latin typeface="Aptos Display"/>
                <a:cs typeface="Arial"/>
              </a:rPr>
              <a:t>, Rebecca, and John are U.S. citizens and have valid Social Security numbers. They all lived in the United States for the entire year.</a:t>
            </a:r>
          </a:p>
          <a:p>
            <a:pPr marL="342900" indent="-342900">
              <a:buFont typeface="Arial,Sans-Serif"/>
              <a:buChar char="•"/>
            </a:pPr>
            <a:endParaRPr lang="en-US">
              <a:solidFill>
                <a:srgbClr val="1B1B1B"/>
              </a:solidFill>
              <a:latin typeface="Aptos Display"/>
              <a:cs typeface="Arial"/>
            </a:endParaRPr>
          </a:p>
          <a:p>
            <a:pPr marL="342900" indent="-342900">
              <a:buFont typeface="Arial,Sans-Serif"/>
              <a:buChar char="•"/>
            </a:pPr>
            <a:r>
              <a:rPr lang="en-US">
                <a:solidFill>
                  <a:srgbClr val="1B1B1B"/>
                </a:solidFill>
                <a:latin typeface="Aptos Display"/>
                <a:cs typeface="Arial"/>
              </a:rPr>
              <a:t>Who can </a:t>
            </a:r>
            <a:r>
              <a:rPr lang="en-US" err="1">
                <a:solidFill>
                  <a:srgbClr val="1B1B1B"/>
                </a:solidFill>
                <a:latin typeface="Aptos Display"/>
                <a:cs typeface="Arial"/>
              </a:rPr>
              <a:t>Crangis</a:t>
            </a:r>
            <a:r>
              <a:rPr lang="en-US">
                <a:solidFill>
                  <a:srgbClr val="1B1B1B"/>
                </a:solidFill>
                <a:latin typeface="Aptos Display"/>
                <a:cs typeface="Arial"/>
              </a:rPr>
              <a:t> claim as a dependent on his tax return?</a:t>
            </a:r>
          </a:p>
          <a:p>
            <a:pPr marL="342900" indent="-342900">
              <a:buFont typeface="Arial,Sans-Serif"/>
              <a:buChar char="•"/>
            </a:pPr>
            <a:endParaRPr lang="en-US">
              <a:solidFill>
                <a:srgbClr val="1B1B1B"/>
              </a:solidFill>
              <a:latin typeface="Aptos Display"/>
              <a:cs typeface="Arial"/>
            </a:endParaRPr>
          </a:p>
          <a:p>
            <a:pPr marL="342900" indent="-342900">
              <a:lnSpc>
                <a:spcPts val="2925"/>
              </a:lnSpc>
              <a:buFont typeface="Arial,Sans-Serif"/>
              <a:buChar char="•"/>
            </a:pPr>
            <a:endParaRPr lang="en-US" sz="2000">
              <a:solidFill>
                <a:srgbClr val="1B1B1B"/>
              </a:solidFill>
              <a:latin typeface="Aptos Display"/>
              <a:cs typeface="Arial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D8091F9-7D16-EB32-6E8C-E4DAC0198D91}"/>
              </a:ext>
            </a:extLst>
          </p:cNvPr>
          <p:cNvSpPr txBox="1"/>
          <p:nvPr/>
        </p:nvSpPr>
        <p:spPr>
          <a:xfrm>
            <a:off x="620889" y="5117629"/>
            <a:ext cx="6472296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lphaLcPeriod"/>
            </a:pPr>
            <a:r>
              <a:rPr lang="en-US"/>
              <a:t>Neither Rebecca nor John</a:t>
            </a:r>
          </a:p>
          <a:p>
            <a:pPr marL="342900" indent="-342900">
              <a:buAutoNum type="alphaLcPeriod"/>
            </a:pPr>
            <a:r>
              <a:rPr lang="en-US"/>
              <a:t>Rebecca only</a:t>
            </a:r>
          </a:p>
          <a:p>
            <a:pPr marL="342900" indent="-342900">
              <a:buAutoNum type="alphaLcPeriod"/>
            </a:pPr>
            <a:r>
              <a:rPr lang="en-US"/>
              <a:t>John only</a:t>
            </a:r>
          </a:p>
          <a:p>
            <a:pPr marL="342900" indent="-342900">
              <a:buAutoNum type="alphaLcPeriod"/>
            </a:pPr>
            <a:r>
              <a:rPr lang="en-US"/>
              <a:t>Both Rebecca and John</a:t>
            </a:r>
          </a:p>
        </p:txBody>
      </p:sp>
    </p:spTree>
    <p:extLst>
      <p:ext uri="{BB962C8B-B14F-4D97-AF65-F5344CB8AC3E}">
        <p14:creationId xmlns:p14="http://schemas.microsoft.com/office/powerpoint/2010/main" val="221671008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238DBC-4D7B-3E2C-74DB-CA38FD117E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7" descr="VOLUNTEERING | msu-vita">
            <a:extLst>
              <a:ext uri="{FF2B5EF4-FFF2-40B4-BE49-F238E27FC236}">
                <a16:creationId xmlns:a16="http://schemas.microsoft.com/office/drawing/2014/main" id="{0E95C17B-AC2C-0DDA-473C-005286E4FA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7976" y="151"/>
            <a:ext cx="2002494" cy="906239"/>
          </a:xfrm>
          <a:prstGeom prst="rect">
            <a:avLst/>
          </a:prstGeom>
        </p:spPr>
      </p:pic>
      <p:sp>
        <p:nvSpPr>
          <p:cNvPr id="707" name="Rectangle: Diagonal Corners Rounded 706">
            <a:extLst>
              <a:ext uri="{FF2B5EF4-FFF2-40B4-BE49-F238E27FC236}">
                <a16:creationId xmlns:a16="http://schemas.microsoft.com/office/drawing/2014/main" id="{FE54BEEB-B422-0811-73EA-3B9B5ED1C3DB}"/>
              </a:ext>
            </a:extLst>
          </p:cNvPr>
          <p:cNvSpPr/>
          <p:nvPr/>
        </p:nvSpPr>
        <p:spPr>
          <a:xfrm>
            <a:off x="618434" y="596349"/>
            <a:ext cx="3710672" cy="1441502"/>
          </a:xfrm>
          <a:prstGeom prst="round2Diag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8" name="TextBox 707">
            <a:extLst>
              <a:ext uri="{FF2B5EF4-FFF2-40B4-BE49-F238E27FC236}">
                <a16:creationId xmlns:a16="http://schemas.microsoft.com/office/drawing/2014/main" id="{E7FAFB99-F7AD-DD9D-C2B5-51DCF5EB8E12}"/>
              </a:ext>
            </a:extLst>
          </p:cNvPr>
          <p:cNvSpPr txBox="1"/>
          <p:nvPr/>
        </p:nvSpPr>
        <p:spPr>
          <a:xfrm>
            <a:off x="934278" y="1003005"/>
            <a:ext cx="2213934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Aptos Display"/>
              </a:rPr>
              <a:t>Question 3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51F00C4-7143-13E7-AD4B-4F12E77CEC52}"/>
              </a:ext>
            </a:extLst>
          </p:cNvPr>
          <p:cNvSpPr txBox="1"/>
          <p:nvPr/>
        </p:nvSpPr>
        <p:spPr>
          <a:xfrm>
            <a:off x="622770" y="2306696"/>
            <a:ext cx="11115791" cy="348928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Arial,Sans-Serif"/>
              <a:buChar char="•"/>
            </a:pPr>
            <a:r>
              <a:rPr lang="en-US" dirty="0" err="1">
                <a:solidFill>
                  <a:srgbClr val="1B1B1B"/>
                </a:solidFill>
                <a:latin typeface="Aptos Display"/>
                <a:cs typeface="Arial"/>
              </a:rPr>
              <a:t>Crangis</a:t>
            </a:r>
            <a:r>
              <a:rPr lang="en-US" dirty="0">
                <a:solidFill>
                  <a:srgbClr val="1B1B1B"/>
                </a:solidFill>
                <a:latin typeface="Aptos Display"/>
                <a:cs typeface="Arial"/>
              </a:rPr>
              <a:t> is single and 45 years old.</a:t>
            </a:r>
          </a:p>
          <a:p>
            <a:pPr marL="342900" indent="-342900">
              <a:buFont typeface="Arial,Sans-Serif"/>
              <a:buChar char="•"/>
            </a:pPr>
            <a:r>
              <a:rPr lang="en-US" dirty="0" err="1">
                <a:solidFill>
                  <a:srgbClr val="1B1B1B"/>
                </a:solidFill>
                <a:latin typeface="Aptos Display"/>
                <a:cs typeface="Arial"/>
              </a:rPr>
              <a:t>Crangis</a:t>
            </a:r>
            <a:r>
              <a:rPr lang="en-US" dirty="0">
                <a:solidFill>
                  <a:srgbClr val="1B1B1B"/>
                </a:solidFill>
                <a:latin typeface="Aptos Display"/>
                <a:cs typeface="Arial"/>
              </a:rPr>
              <a:t> has two children.</a:t>
            </a:r>
            <a:endParaRPr lang="en-US" dirty="0">
              <a:solidFill>
                <a:srgbClr val="000000"/>
              </a:solidFill>
              <a:latin typeface="Aptos" panose="02110004020202020204"/>
              <a:cs typeface="Arial"/>
            </a:endParaRPr>
          </a:p>
          <a:p>
            <a:pPr marL="800100" lvl="1" indent="-342900">
              <a:buFont typeface="Courier New"/>
              <a:buChar char="o"/>
            </a:pPr>
            <a:r>
              <a:rPr lang="en-US" dirty="0">
                <a:solidFill>
                  <a:srgbClr val="1B1B1B"/>
                </a:solidFill>
                <a:latin typeface="Aptos Display"/>
                <a:cs typeface="Arial"/>
              </a:rPr>
              <a:t>Rebecca, age 18, has a job and earned wages of $4,900.</a:t>
            </a:r>
          </a:p>
          <a:p>
            <a:pPr marL="800100" lvl="1" indent="-342900">
              <a:buFont typeface="Courier New"/>
              <a:buChar char="o"/>
            </a:pPr>
            <a:r>
              <a:rPr lang="en-US" dirty="0">
                <a:solidFill>
                  <a:srgbClr val="1B1B1B"/>
                </a:solidFill>
                <a:latin typeface="Aptos Display"/>
                <a:cs typeface="Arial"/>
              </a:rPr>
              <a:t>Rebecca attends Michigan State University as a full-time student studying Accounting. </a:t>
            </a:r>
          </a:p>
          <a:p>
            <a:pPr marL="800100" lvl="1" indent="-342900">
              <a:buFont typeface="Courier New"/>
              <a:buChar char="o"/>
            </a:pPr>
            <a:r>
              <a:rPr lang="en-US" dirty="0">
                <a:solidFill>
                  <a:srgbClr val="1B1B1B"/>
                </a:solidFill>
                <a:latin typeface="Aptos Display"/>
                <a:cs typeface="Arial"/>
              </a:rPr>
              <a:t>John, age 25, also worked and earned wages of $4,500. Both children lived with him all year.</a:t>
            </a:r>
            <a:endParaRPr lang="en-US" dirty="0"/>
          </a:p>
          <a:p>
            <a:pPr marL="342900" indent="-342900">
              <a:buFont typeface="Arial,Sans-Serif"/>
              <a:buChar char="•"/>
            </a:pPr>
            <a:r>
              <a:rPr lang="en-US" dirty="0" err="1">
                <a:solidFill>
                  <a:srgbClr val="1B1B1B"/>
                </a:solidFill>
                <a:latin typeface="Aptos Display"/>
                <a:cs typeface="Arial"/>
              </a:rPr>
              <a:t>Crangis</a:t>
            </a:r>
            <a:r>
              <a:rPr lang="en-US" dirty="0">
                <a:solidFill>
                  <a:srgbClr val="1B1B1B"/>
                </a:solidFill>
                <a:latin typeface="Aptos Display"/>
                <a:cs typeface="Arial"/>
              </a:rPr>
              <a:t> paid all the cost of keeping up the home and more than half the support for his children.</a:t>
            </a:r>
            <a:endParaRPr lang="en-US" dirty="0"/>
          </a:p>
          <a:p>
            <a:pPr marL="342900" indent="-342900">
              <a:buFont typeface="Arial,Sans-Serif"/>
              <a:buChar char="•"/>
            </a:pPr>
            <a:r>
              <a:rPr lang="en-US" dirty="0" err="1">
                <a:solidFill>
                  <a:srgbClr val="1B1B1B"/>
                </a:solidFill>
                <a:latin typeface="Aptos Display"/>
                <a:cs typeface="Arial"/>
              </a:rPr>
              <a:t>Crangis</a:t>
            </a:r>
            <a:r>
              <a:rPr lang="en-US" dirty="0">
                <a:solidFill>
                  <a:srgbClr val="1B1B1B"/>
                </a:solidFill>
                <a:latin typeface="Aptos Display"/>
                <a:cs typeface="Arial"/>
              </a:rPr>
              <a:t>, Rebecca, and John are U.S. citizens and have valid Social Security numbers. They all lived in the United States for the entire year.</a:t>
            </a:r>
          </a:p>
          <a:p>
            <a:pPr marL="342900" indent="-342900">
              <a:buFont typeface="Arial,Sans-Serif"/>
              <a:buChar char="•"/>
            </a:pPr>
            <a:endParaRPr lang="en-US" dirty="0">
              <a:solidFill>
                <a:srgbClr val="1B1B1B"/>
              </a:solidFill>
              <a:latin typeface="Aptos Display"/>
              <a:cs typeface="Arial"/>
            </a:endParaRPr>
          </a:p>
          <a:p>
            <a:pPr marL="342900" indent="-342900">
              <a:buFont typeface="Arial,Sans-Serif"/>
              <a:buChar char="•"/>
            </a:pPr>
            <a:r>
              <a:rPr lang="en-US" dirty="0">
                <a:solidFill>
                  <a:srgbClr val="1B1B1B"/>
                </a:solidFill>
                <a:latin typeface="Aptos Display"/>
                <a:cs typeface="Arial"/>
              </a:rPr>
              <a:t>Who can </a:t>
            </a:r>
            <a:r>
              <a:rPr lang="en-US" dirty="0" err="1">
                <a:solidFill>
                  <a:srgbClr val="1B1B1B"/>
                </a:solidFill>
                <a:latin typeface="Aptos Display"/>
                <a:cs typeface="Arial"/>
              </a:rPr>
              <a:t>Crangis</a:t>
            </a:r>
            <a:r>
              <a:rPr lang="en-US" dirty="0">
                <a:solidFill>
                  <a:srgbClr val="1B1B1B"/>
                </a:solidFill>
                <a:latin typeface="Aptos Display"/>
                <a:cs typeface="Arial"/>
              </a:rPr>
              <a:t> </a:t>
            </a:r>
            <a:r>
              <a:rPr lang="en-US" dirty="0" err="1">
                <a:solidFill>
                  <a:srgbClr val="1B1B1B"/>
                </a:solidFill>
                <a:latin typeface="Aptos Display"/>
                <a:cs typeface="Arial"/>
              </a:rPr>
              <a:t>McBasketball</a:t>
            </a:r>
            <a:r>
              <a:rPr lang="en-US" dirty="0">
                <a:solidFill>
                  <a:srgbClr val="1B1B1B"/>
                </a:solidFill>
                <a:latin typeface="Aptos Display"/>
                <a:cs typeface="Arial"/>
              </a:rPr>
              <a:t> claim as a dependent on his tax return?</a:t>
            </a:r>
          </a:p>
          <a:p>
            <a:pPr marL="342900" indent="-342900">
              <a:buFont typeface="Arial,Sans-Serif"/>
              <a:buChar char="•"/>
            </a:pPr>
            <a:endParaRPr lang="en-US" dirty="0">
              <a:solidFill>
                <a:srgbClr val="1B1B1B"/>
              </a:solidFill>
              <a:latin typeface="Aptos Display"/>
              <a:cs typeface="Arial"/>
            </a:endParaRPr>
          </a:p>
          <a:p>
            <a:pPr marL="342900" indent="-342900">
              <a:lnSpc>
                <a:spcPts val="2925"/>
              </a:lnSpc>
              <a:buFont typeface="Arial,Sans-Serif"/>
              <a:buChar char="•"/>
            </a:pPr>
            <a:endParaRPr lang="en-US" sz="2000" dirty="0">
              <a:solidFill>
                <a:srgbClr val="1B1B1B"/>
              </a:solidFill>
              <a:latin typeface="Aptos Display"/>
              <a:cs typeface="Arial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5DBDFEA-28EE-463B-221D-53415F75F275}"/>
              </a:ext>
            </a:extLst>
          </p:cNvPr>
          <p:cNvSpPr txBox="1"/>
          <p:nvPr/>
        </p:nvSpPr>
        <p:spPr>
          <a:xfrm>
            <a:off x="620889" y="5117629"/>
            <a:ext cx="6472296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lphaLcPeriod"/>
            </a:pPr>
            <a:r>
              <a:rPr lang="en-US"/>
              <a:t>Neither Rebecca nor John</a:t>
            </a:r>
          </a:p>
          <a:p>
            <a:pPr marL="342900" indent="-342900">
              <a:buAutoNum type="alphaLcPeriod"/>
            </a:pPr>
            <a:r>
              <a:rPr lang="en-US"/>
              <a:t>Rebecca only</a:t>
            </a:r>
          </a:p>
          <a:p>
            <a:pPr marL="342900" indent="-342900">
              <a:buAutoNum type="alphaLcPeriod"/>
            </a:pPr>
            <a:r>
              <a:rPr lang="en-US"/>
              <a:t>John only</a:t>
            </a:r>
          </a:p>
          <a:p>
            <a:pPr marL="342900" indent="-342900">
              <a:buAutoNum type="alphaLcPeriod"/>
            </a:pPr>
            <a:r>
              <a:rPr lang="en-US" b="1"/>
              <a:t>Both Rebecca and John</a:t>
            </a:r>
          </a:p>
        </p:txBody>
      </p:sp>
    </p:spTree>
    <p:extLst>
      <p:ext uri="{BB962C8B-B14F-4D97-AF65-F5344CB8AC3E}">
        <p14:creationId xmlns:p14="http://schemas.microsoft.com/office/powerpoint/2010/main" val="364886597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79C0AC-D353-6039-B13E-857736A643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7" descr="VOLUNTEERING | msu-vita">
            <a:extLst>
              <a:ext uri="{FF2B5EF4-FFF2-40B4-BE49-F238E27FC236}">
                <a16:creationId xmlns:a16="http://schemas.microsoft.com/office/drawing/2014/main" id="{71D8CC7A-BD82-EF1E-59FC-8B85992F02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7976" y="151"/>
            <a:ext cx="2002494" cy="906239"/>
          </a:xfrm>
          <a:prstGeom prst="rect">
            <a:avLst/>
          </a:prstGeom>
        </p:spPr>
      </p:pic>
      <p:sp>
        <p:nvSpPr>
          <p:cNvPr id="707" name="Rectangle: Diagonal Corners Rounded 706">
            <a:extLst>
              <a:ext uri="{FF2B5EF4-FFF2-40B4-BE49-F238E27FC236}">
                <a16:creationId xmlns:a16="http://schemas.microsoft.com/office/drawing/2014/main" id="{D14C5F25-FBDE-57EC-0C86-BBE1FBB8A89A}"/>
              </a:ext>
            </a:extLst>
          </p:cNvPr>
          <p:cNvSpPr/>
          <p:nvPr/>
        </p:nvSpPr>
        <p:spPr>
          <a:xfrm>
            <a:off x="618434" y="596349"/>
            <a:ext cx="3710672" cy="1441502"/>
          </a:xfrm>
          <a:prstGeom prst="round2Diag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8" name="TextBox 707">
            <a:extLst>
              <a:ext uri="{FF2B5EF4-FFF2-40B4-BE49-F238E27FC236}">
                <a16:creationId xmlns:a16="http://schemas.microsoft.com/office/drawing/2014/main" id="{3A132858-C96B-CA61-99A0-AB370FB0867C}"/>
              </a:ext>
            </a:extLst>
          </p:cNvPr>
          <p:cNvSpPr txBox="1"/>
          <p:nvPr/>
        </p:nvSpPr>
        <p:spPr>
          <a:xfrm>
            <a:off x="934278" y="1003005"/>
            <a:ext cx="2213934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Aptos Display"/>
              </a:rPr>
              <a:t>Question 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46A6DC6-A1A9-6FC3-D2D9-72B14EE8AB75}"/>
              </a:ext>
            </a:extLst>
          </p:cNvPr>
          <p:cNvSpPr txBox="1"/>
          <p:nvPr/>
        </p:nvSpPr>
        <p:spPr>
          <a:xfrm>
            <a:off x="620889" y="5249332"/>
            <a:ext cx="6472296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lphaLcPeriod"/>
            </a:pPr>
            <a:r>
              <a:rPr lang="en-US"/>
              <a:t>child; child</a:t>
            </a:r>
          </a:p>
          <a:p>
            <a:pPr marL="342900" indent="-342900">
              <a:buAutoNum type="alphaLcPeriod"/>
            </a:pPr>
            <a:r>
              <a:rPr lang="en-US"/>
              <a:t>relative; child </a:t>
            </a:r>
          </a:p>
          <a:p>
            <a:pPr marL="342900" indent="-342900">
              <a:buAutoNum type="alphaLcPeriod"/>
            </a:pPr>
            <a:r>
              <a:rPr lang="en-US"/>
              <a:t>child; relative</a:t>
            </a:r>
          </a:p>
          <a:p>
            <a:pPr marL="342900" indent="-342900">
              <a:buAutoNum type="alphaLcPeriod"/>
            </a:pPr>
            <a:r>
              <a:rPr lang="en-US"/>
              <a:t>relative; relative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714CCB7-995B-BFC8-FCDC-0BDFAD5C97D9}"/>
              </a:ext>
            </a:extLst>
          </p:cNvPr>
          <p:cNvSpPr txBox="1"/>
          <p:nvPr/>
        </p:nvSpPr>
        <p:spPr>
          <a:xfrm>
            <a:off x="622770" y="2306696"/>
            <a:ext cx="11115791" cy="286232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Arial,Sans-Serif"/>
              <a:buChar char="•"/>
            </a:pPr>
            <a:r>
              <a:rPr lang="en-US" dirty="0" err="1">
                <a:solidFill>
                  <a:srgbClr val="1B1B1B"/>
                </a:solidFill>
                <a:latin typeface="Aptos Display"/>
                <a:cs typeface="Arial"/>
              </a:rPr>
              <a:t>Crangis</a:t>
            </a:r>
            <a:r>
              <a:rPr lang="en-US" dirty="0">
                <a:solidFill>
                  <a:srgbClr val="1B1B1B"/>
                </a:solidFill>
                <a:latin typeface="Aptos Display"/>
                <a:cs typeface="Arial"/>
              </a:rPr>
              <a:t> is single and 45 years old.</a:t>
            </a:r>
          </a:p>
          <a:p>
            <a:pPr marL="342900" indent="-342900">
              <a:buFont typeface="Arial,Sans-Serif"/>
              <a:buChar char="•"/>
            </a:pPr>
            <a:r>
              <a:rPr lang="en-US" dirty="0" err="1">
                <a:solidFill>
                  <a:srgbClr val="1B1B1B"/>
                </a:solidFill>
                <a:latin typeface="Aptos Display"/>
                <a:cs typeface="Arial"/>
              </a:rPr>
              <a:t>Crangis</a:t>
            </a:r>
            <a:r>
              <a:rPr lang="en-US" dirty="0">
                <a:solidFill>
                  <a:srgbClr val="1B1B1B"/>
                </a:solidFill>
                <a:latin typeface="Aptos Display"/>
                <a:cs typeface="Arial"/>
              </a:rPr>
              <a:t> has two children.</a:t>
            </a:r>
            <a:endParaRPr lang="en-US" dirty="0">
              <a:solidFill>
                <a:srgbClr val="000000"/>
              </a:solidFill>
              <a:latin typeface="Aptos" panose="02110004020202020204"/>
              <a:cs typeface="Arial"/>
            </a:endParaRPr>
          </a:p>
          <a:p>
            <a:pPr marL="800100" lvl="1" indent="-342900">
              <a:buFont typeface="Courier New"/>
              <a:buChar char="o"/>
            </a:pPr>
            <a:r>
              <a:rPr lang="en-US" dirty="0">
                <a:solidFill>
                  <a:srgbClr val="1B1B1B"/>
                </a:solidFill>
                <a:latin typeface="Aptos Display"/>
                <a:cs typeface="Arial"/>
              </a:rPr>
              <a:t>Rebecca, age 20, has a job and earned wages of $4,900.</a:t>
            </a:r>
          </a:p>
          <a:p>
            <a:pPr marL="800100" lvl="1" indent="-342900">
              <a:buFont typeface="Courier New"/>
              <a:buChar char="o"/>
            </a:pPr>
            <a:r>
              <a:rPr lang="en-US" dirty="0">
                <a:solidFill>
                  <a:srgbClr val="1B1B1B"/>
                </a:solidFill>
                <a:latin typeface="Aptos Display"/>
                <a:cs typeface="Arial"/>
              </a:rPr>
              <a:t>Rebecca attends Michigan State University as a full-time student studying Accounting. </a:t>
            </a:r>
          </a:p>
          <a:p>
            <a:pPr marL="800100" lvl="1" indent="-342900">
              <a:buFont typeface="Courier New"/>
              <a:buChar char="o"/>
            </a:pPr>
            <a:r>
              <a:rPr lang="en-US" dirty="0">
                <a:solidFill>
                  <a:srgbClr val="1B1B1B"/>
                </a:solidFill>
                <a:latin typeface="Aptos Display"/>
                <a:cs typeface="Arial"/>
              </a:rPr>
              <a:t>John, age 25, also worked and earned wages of $4,500. Both children lived with him all year.</a:t>
            </a:r>
            <a:endParaRPr lang="en-US" dirty="0"/>
          </a:p>
          <a:p>
            <a:pPr marL="342900" indent="-342900">
              <a:buFont typeface="Arial,Sans-Serif"/>
              <a:buChar char="•"/>
            </a:pPr>
            <a:r>
              <a:rPr lang="en-US" dirty="0" err="1">
                <a:solidFill>
                  <a:srgbClr val="1B1B1B"/>
                </a:solidFill>
                <a:latin typeface="Aptos Display"/>
                <a:cs typeface="Arial"/>
              </a:rPr>
              <a:t>Crangis</a:t>
            </a:r>
            <a:r>
              <a:rPr lang="en-US" dirty="0">
                <a:solidFill>
                  <a:srgbClr val="1B1B1B"/>
                </a:solidFill>
                <a:latin typeface="Aptos Display"/>
                <a:cs typeface="Arial"/>
              </a:rPr>
              <a:t> paid all the cost of keeping up the home and more than half the support for his children.</a:t>
            </a:r>
          </a:p>
          <a:p>
            <a:pPr marL="342900" indent="-342900">
              <a:buFont typeface="Arial,Sans-Serif"/>
              <a:buChar char="•"/>
            </a:pPr>
            <a:r>
              <a:rPr lang="en-US" dirty="0" err="1">
                <a:solidFill>
                  <a:srgbClr val="1B1B1B"/>
                </a:solidFill>
                <a:latin typeface="Aptos Display"/>
                <a:cs typeface="Arial"/>
              </a:rPr>
              <a:t>Crangis</a:t>
            </a:r>
            <a:r>
              <a:rPr lang="en-US" dirty="0">
                <a:solidFill>
                  <a:srgbClr val="1B1B1B"/>
                </a:solidFill>
                <a:latin typeface="Aptos Display"/>
                <a:cs typeface="Arial"/>
              </a:rPr>
              <a:t>, Rebecca, and John are U.S. citizens and have valid Social Security numbers. They all lived in the United States for the entire year.</a:t>
            </a:r>
            <a:endParaRPr lang="en-US" dirty="0"/>
          </a:p>
          <a:p>
            <a:endParaRPr lang="en-US" dirty="0">
              <a:solidFill>
                <a:srgbClr val="1B1B1B"/>
              </a:solidFill>
              <a:latin typeface="Aptos Display"/>
              <a:cs typeface="Arial"/>
            </a:endParaRPr>
          </a:p>
          <a:p>
            <a:pPr marL="342900" indent="-342900">
              <a:buFont typeface="Arial,Sans-Serif"/>
              <a:buChar char="•"/>
            </a:pPr>
            <a:r>
              <a:rPr lang="en-US" dirty="0">
                <a:solidFill>
                  <a:srgbClr val="1B1B1B"/>
                </a:solidFill>
                <a:latin typeface="Aptos Display"/>
                <a:cs typeface="Arial"/>
              </a:rPr>
              <a:t>Rebecca is a dependent because she is a qualifying _____, and John is a dependent because he is a qualifying ____.</a:t>
            </a:r>
          </a:p>
        </p:txBody>
      </p:sp>
    </p:spTree>
    <p:extLst>
      <p:ext uri="{BB962C8B-B14F-4D97-AF65-F5344CB8AC3E}">
        <p14:creationId xmlns:p14="http://schemas.microsoft.com/office/powerpoint/2010/main" val="143474268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2F5426-4EA7-2467-044E-636AACC5D6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7" descr="VOLUNTEERING | msu-vita">
            <a:extLst>
              <a:ext uri="{FF2B5EF4-FFF2-40B4-BE49-F238E27FC236}">
                <a16:creationId xmlns:a16="http://schemas.microsoft.com/office/drawing/2014/main" id="{5106B35E-5F4E-2869-2E8F-2C77713E9B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7976" y="151"/>
            <a:ext cx="2002494" cy="906239"/>
          </a:xfrm>
          <a:prstGeom prst="rect">
            <a:avLst/>
          </a:prstGeom>
        </p:spPr>
      </p:pic>
      <p:sp>
        <p:nvSpPr>
          <p:cNvPr id="707" name="Rectangle: Diagonal Corners Rounded 706">
            <a:extLst>
              <a:ext uri="{FF2B5EF4-FFF2-40B4-BE49-F238E27FC236}">
                <a16:creationId xmlns:a16="http://schemas.microsoft.com/office/drawing/2014/main" id="{15B71BBD-C446-BDC4-5A4A-B3ECBF754CD0}"/>
              </a:ext>
            </a:extLst>
          </p:cNvPr>
          <p:cNvSpPr/>
          <p:nvPr/>
        </p:nvSpPr>
        <p:spPr>
          <a:xfrm>
            <a:off x="618434" y="596349"/>
            <a:ext cx="3710672" cy="1441502"/>
          </a:xfrm>
          <a:prstGeom prst="round2Diag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8" name="TextBox 707">
            <a:extLst>
              <a:ext uri="{FF2B5EF4-FFF2-40B4-BE49-F238E27FC236}">
                <a16:creationId xmlns:a16="http://schemas.microsoft.com/office/drawing/2014/main" id="{EDECF1B7-C0DB-4E8A-DAC3-6DEA81F502B6}"/>
              </a:ext>
            </a:extLst>
          </p:cNvPr>
          <p:cNvSpPr txBox="1"/>
          <p:nvPr/>
        </p:nvSpPr>
        <p:spPr>
          <a:xfrm>
            <a:off x="934278" y="1003005"/>
            <a:ext cx="2213934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Aptos Display"/>
              </a:rPr>
              <a:t>Question 4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1C6251B-74EC-564A-990C-A58A9DD55BBC}"/>
              </a:ext>
            </a:extLst>
          </p:cNvPr>
          <p:cNvSpPr txBox="1"/>
          <p:nvPr/>
        </p:nvSpPr>
        <p:spPr>
          <a:xfrm>
            <a:off x="620889" y="5249332"/>
            <a:ext cx="6472296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AutoNum type="alphaLcPeriod"/>
            </a:pPr>
            <a:r>
              <a:rPr lang="en-US"/>
              <a:t>child; child</a:t>
            </a:r>
          </a:p>
          <a:p>
            <a:pPr marL="342900" indent="-342900">
              <a:buAutoNum type="alphaLcPeriod"/>
            </a:pPr>
            <a:r>
              <a:rPr lang="en-US"/>
              <a:t>relative; child </a:t>
            </a:r>
          </a:p>
          <a:p>
            <a:pPr marL="342900" indent="-342900">
              <a:buAutoNum type="alphaLcPeriod"/>
            </a:pPr>
            <a:r>
              <a:rPr lang="en-US" b="1"/>
              <a:t>child; relative</a:t>
            </a:r>
          </a:p>
          <a:p>
            <a:pPr marL="342900" indent="-342900">
              <a:buAutoNum type="alphaLcPeriod"/>
            </a:pPr>
            <a:r>
              <a:rPr lang="en-US"/>
              <a:t>relative; relative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B79EA71-3F7C-AC36-F24A-460C9E506B60}"/>
              </a:ext>
            </a:extLst>
          </p:cNvPr>
          <p:cNvSpPr txBox="1"/>
          <p:nvPr/>
        </p:nvSpPr>
        <p:spPr>
          <a:xfrm>
            <a:off x="622770" y="2306696"/>
            <a:ext cx="11115791" cy="286232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Arial,Sans-Serif"/>
              <a:buChar char="•"/>
            </a:pPr>
            <a:r>
              <a:rPr lang="en-US" dirty="0" err="1">
                <a:solidFill>
                  <a:srgbClr val="1B1B1B"/>
                </a:solidFill>
                <a:latin typeface="Aptos Display"/>
                <a:cs typeface="Arial"/>
              </a:rPr>
              <a:t>Crangis</a:t>
            </a:r>
            <a:r>
              <a:rPr lang="en-US" dirty="0">
                <a:solidFill>
                  <a:srgbClr val="1B1B1B"/>
                </a:solidFill>
                <a:latin typeface="Aptos Display"/>
                <a:cs typeface="Arial"/>
              </a:rPr>
              <a:t> is single and 45 years old.</a:t>
            </a:r>
          </a:p>
          <a:p>
            <a:pPr marL="342900" indent="-342900">
              <a:buFont typeface="Arial,Sans-Serif"/>
              <a:buChar char="•"/>
            </a:pPr>
            <a:r>
              <a:rPr lang="en-US" dirty="0" err="1">
                <a:solidFill>
                  <a:srgbClr val="1B1B1B"/>
                </a:solidFill>
                <a:latin typeface="Aptos Display"/>
                <a:cs typeface="Arial"/>
              </a:rPr>
              <a:t>Crangis</a:t>
            </a:r>
            <a:r>
              <a:rPr lang="en-US" dirty="0">
                <a:solidFill>
                  <a:srgbClr val="1B1B1B"/>
                </a:solidFill>
                <a:latin typeface="Aptos Display"/>
                <a:cs typeface="Arial"/>
              </a:rPr>
              <a:t> has two children.</a:t>
            </a:r>
            <a:endParaRPr lang="en-US" dirty="0">
              <a:solidFill>
                <a:srgbClr val="000000"/>
              </a:solidFill>
              <a:latin typeface="Aptos" panose="02110004020202020204"/>
              <a:cs typeface="Arial"/>
            </a:endParaRPr>
          </a:p>
          <a:p>
            <a:pPr marL="800100" lvl="1" indent="-342900">
              <a:buFont typeface="Courier New"/>
              <a:buChar char="o"/>
            </a:pPr>
            <a:r>
              <a:rPr lang="en-US" dirty="0">
                <a:solidFill>
                  <a:srgbClr val="1B1B1B"/>
                </a:solidFill>
                <a:latin typeface="Aptos Display"/>
                <a:cs typeface="Arial"/>
              </a:rPr>
              <a:t>Rebecca, age 20, has a job and earned wages of $4,900.</a:t>
            </a:r>
          </a:p>
          <a:p>
            <a:pPr marL="800100" lvl="1" indent="-342900">
              <a:buFont typeface="Courier New"/>
              <a:buChar char="o"/>
            </a:pPr>
            <a:r>
              <a:rPr lang="en-US" dirty="0">
                <a:solidFill>
                  <a:srgbClr val="1B1B1B"/>
                </a:solidFill>
                <a:latin typeface="Aptos Display"/>
                <a:cs typeface="Arial"/>
              </a:rPr>
              <a:t>Rebecca attends Michigan State University as a full-time student studying Accounting. </a:t>
            </a:r>
          </a:p>
          <a:p>
            <a:pPr marL="800100" lvl="1" indent="-342900">
              <a:buFont typeface="Courier New"/>
              <a:buChar char="o"/>
            </a:pPr>
            <a:r>
              <a:rPr lang="en-US" dirty="0">
                <a:solidFill>
                  <a:srgbClr val="1B1B1B"/>
                </a:solidFill>
                <a:latin typeface="Aptos Display"/>
                <a:cs typeface="Arial"/>
              </a:rPr>
              <a:t>John, age 25, also worked and earned wages of $4,500. Both children lived with him all year.</a:t>
            </a:r>
            <a:endParaRPr lang="en-US" dirty="0"/>
          </a:p>
          <a:p>
            <a:pPr marL="342900" indent="-342900">
              <a:buFont typeface="Arial,Sans-Serif"/>
              <a:buChar char="•"/>
            </a:pPr>
            <a:r>
              <a:rPr lang="en-US" dirty="0" err="1">
                <a:solidFill>
                  <a:srgbClr val="1B1B1B"/>
                </a:solidFill>
                <a:latin typeface="Aptos Display"/>
                <a:cs typeface="Arial"/>
              </a:rPr>
              <a:t>Crangis</a:t>
            </a:r>
            <a:r>
              <a:rPr lang="en-US" dirty="0">
                <a:solidFill>
                  <a:srgbClr val="1B1B1B"/>
                </a:solidFill>
                <a:latin typeface="Aptos Display"/>
                <a:cs typeface="Arial"/>
              </a:rPr>
              <a:t> paid all the cost of keeping up the home and more than half the support for his children.</a:t>
            </a:r>
          </a:p>
          <a:p>
            <a:pPr marL="342900" indent="-342900">
              <a:buFont typeface="Arial,Sans-Serif"/>
              <a:buChar char="•"/>
            </a:pPr>
            <a:r>
              <a:rPr lang="en-US" dirty="0" err="1">
                <a:solidFill>
                  <a:srgbClr val="1B1B1B"/>
                </a:solidFill>
                <a:latin typeface="Aptos Display"/>
                <a:cs typeface="Arial"/>
              </a:rPr>
              <a:t>Crangis</a:t>
            </a:r>
            <a:r>
              <a:rPr lang="en-US" dirty="0">
                <a:solidFill>
                  <a:srgbClr val="1B1B1B"/>
                </a:solidFill>
                <a:latin typeface="Aptos Display"/>
                <a:cs typeface="Arial"/>
              </a:rPr>
              <a:t>, Rebecca, and John are U.S. citizens and have valid Social Security numbers. They all lived in the United States for the entire year.</a:t>
            </a:r>
            <a:endParaRPr lang="en-US" dirty="0"/>
          </a:p>
          <a:p>
            <a:endParaRPr lang="en-US" dirty="0">
              <a:solidFill>
                <a:srgbClr val="1B1B1B"/>
              </a:solidFill>
              <a:latin typeface="Aptos Display"/>
              <a:cs typeface="Arial"/>
            </a:endParaRPr>
          </a:p>
          <a:p>
            <a:pPr marL="342900" indent="-342900">
              <a:buFont typeface="Arial,Sans-Serif"/>
              <a:buChar char="•"/>
            </a:pPr>
            <a:r>
              <a:rPr lang="en-US" dirty="0">
                <a:solidFill>
                  <a:srgbClr val="1B1B1B"/>
                </a:solidFill>
                <a:latin typeface="Aptos Display"/>
                <a:cs typeface="Arial"/>
              </a:rPr>
              <a:t>Rebecca is a dependent because she is a qualifying _____, and John is a dependent because he is a qualifying ____.</a:t>
            </a:r>
          </a:p>
        </p:txBody>
      </p:sp>
    </p:spTree>
    <p:extLst>
      <p:ext uri="{BB962C8B-B14F-4D97-AF65-F5344CB8AC3E}">
        <p14:creationId xmlns:p14="http://schemas.microsoft.com/office/powerpoint/2010/main" val="2674788644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5ABEE3F-8AB2-7C36-9758-0D6A151E17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lowchart: Document 21">
            <a:extLst>
              <a:ext uri="{FF2B5EF4-FFF2-40B4-BE49-F238E27FC236}">
                <a16:creationId xmlns:a16="http://schemas.microsoft.com/office/drawing/2014/main" id="{E8C85362-21AC-16B6-658A-726E5EFD0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8175" y="0"/>
            <a:ext cx="3248025" cy="3400426"/>
          </a:xfrm>
          <a:prstGeom prst="flowChartDocument">
            <a:avLst/>
          </a:prstGeom>
          <a:solidFill>
            <a:srgbClr val="355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A7D34C7-DE43-A22B-5C9C-15A0A1E060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62"/>
            <a:ext cx="2840182" cy="2371148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3200">
                <a:solidFill>
                  <a:srgbClr val="FFFFFF"/>
                </a:solidFill>
              </a:rPr>
              <a:t>What's ahead?</a:t>
            </a:r>
            <a:endParaRPr lang="en-US" sz="3200" kern="1200">
              <a:solidFill>
                <a:srgbClr val="FFFFFF"/>
              </a:solidFill>
              <a:latin typeface="+mj-lt"/>
            </a:endParaRPr>
          </a:p>
        </p:txBody>
      </p:sp>
      <p:pic>
        <p:nvPicPr>
          <p:cNvPr id="8" name="Content Placeholder 7" descr="VOLUNTEERING | msu-vita">
            <a:extLst>
              <a:ext uri="{FF2B5EF4-FFF2-40B4-BE49-F238E27FC236}">
                <a16:creationId xmlns:a16="http://schemas.microsoft.com/office/drawing/2014/main" id="{9339D8D8-31F3-4AD8-DB81-FCE35956F44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187976" y="151"/>
            <a:ext cx="2002494" cy="906239"/>
          </a:xfrm>
          <a:prstGeom prst="rect">
            <a:avLst/>
          </a:prstGeom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9B783743-9034-302C-2898-4D96FE732BB5}"/>
              </a:ext>
            </a:extLst>
          </p:cNvPr>
          <p:cNvSpPr txBox="1"/>
          <p:nvPr/>
        </p:nvSpPr>
        <p:spPr>
          <a:xfrm>
            <a:off x="4724400" y="1234252"/>
            <a:ext cx="7080014" cy="448969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28600" indent="-228600">
              <a:lnSpc>
                <a:spcPct val="150000"/>
              </a:lnSpc>
            </a:pPr>
            <a:r>
              <a:rPr lang="en-US" sz="2400"/>
              <a:t>•</a:t>
            </a:r>
            <a:r>
              <a:rPr lang="en-US" sz="2400">
                <a:solidFill>
                  <a:srgbClr val="444444"/>
                </a:solidFill>
                <a:latin typeface="Aptos Display"/>
              </a:rPr>
              <a:t>Intake Process &amp; Basic Federal Tax Forms (next week)</a:t>
            </a:r>
          </a:p>
          <a:p>
            <a:pPr marL="228600" indent="-228600">
              <a:lnSpc>
                <a:spcPct val="150000"/>
              </a:lnSpc>
            </a:pPr>
            <a:r>
              <a:rPr lang="en-US" sz="2400">
                <a:solidFill>
                  <a:srgbClr val="000000"/>
                </a:solidFill>
                <a:latin typeface="Aptos"/>
              </a:rPr>
              <a:t>•</a:t>
            </a:r>
            <a:r>
              <a:rPr lang="en-US" sz="2400">
                <a:solidFill>
                  <a:srgbClr val="444444"/>
                </a:solidFill>
                <a:latin typeface="Aptos Display"/>
              </a:rPr>
              <a:t>Other Important Federal Tax Concepts</a:t>
            </a:r>
          </a:p>
          <a:p>
            <a:pPr marL="228600" indent="-228600">
              <a:lnSpc>
                <a:spcPct val="150000"/>
              </a:lnSpc>
            </a:pPr>
            <a:r>
              <a:rPr lang="en-US" sz="2400"/>
              <a:t>•</a:t>
            </a:r>
            <a:r>
              <a:rPr lang="en-US" sz="2400">
                <a:solidFill>
                  <a:srgbClr val="444444"/>
                </a:solidFill>
                <a:latin typeface="Aptos Display"/>
              </a:rPr>
              <a:t>Advanced Tax Forms</a:t>
            </a:r>
          </a:p>
          <a:p>
            <a:pPr marL="685800" indent="-228600">
              <a:lnSpc>
                <a:spcPct val="150000"/>
              </a:lnSpc>
            </a:pPr>
            <a:r>
              <a:rPr lang="en-US" err="1">
                <a:latin typeface="Courier New"/>
                <a:cs typeface="Courier New"/>
              </a:rPr>
              <a:t>o</a:t>
            </a:r>
            <a:r>
              <a:rPr lang="en-US" err="1">
                <a:solidFill>
                  <a:srgbClr val="444444"/>
                </a:solidFill>
                <a:latin typeface="Aptos Display"/>
              </a:rPr>
              <a:t>Virtual</a:t>
            </a:r>
            <a:r>
              <a:rPr lang="en-US">
                <a:solidFill>
                  <a:srgbClr val="444444"/>
                </a:solidFill>
                <a:latin typeface="Aptos Display"/>
              </a:rPr>
              <a:t> Session for Returning Volunteers Only </a:t>
            </a:r>
          </a:p>
          <a:p>
            <a:pPr marL="228600" indent="-228600">
              <a:lnSpc>
                <a:spcPct val="150000"/>
              </a:lnSpc>
            </a:pPr>
            <a:r>
              <a:rPr lang="en-US" sz="2400"/>
              <a:t>•</a:t>
            </a:r>
            <a:r>
              <a:rPr lang="en-US" sz="2400">
                <a:solidFill>
                  <a:srgbClr val="444444"/>
                </a:solidFill>
                <a:latin typeface="Aptos Display"/>
              </a:rPr>
              <a:t>Exam Review</a:t>
            </a:r>
          </a:p>
          <a:p>
            <a:pPr marL="685800" indent="-228600">
              <a:lnSpc>
                <a:spcPct val="150000"/>
              </a:lnSpc>
            </a:pPr>
            <a:r>
              <a:rPr lang="en-US" err="1">
                <a:latin typeface="Courier New"/>
                <a:cs typeface="Courier New"/>
              </a:rPr>
              <a:t>o</a:t>
            </a:r>
            <a:r>
              <a:rPr lang="en-US" err="1">
                <a:solidFill>
                  <a:srgbClr val="444444"/>
                </a:solidFill>
                <a:latin typeface="Aptos Display"/>
              </a:rPr>
              <a:t>This</a:t>
            </a:r>
            <a:r>
              <a:rPr lang="en-US">
                <a:solidFill>
                  <a:srgbClr val="444444"/>
                </a:solidFill>
                <a:latin typeface="Aptos Display"/>
              </a:rPr>
              <a:t> session will take place during the final week of classes, so you can take the exams over the holiday break if you would like</a:t>
            </a:r>
          </a:p>
          <a:p>
            <a:pPr marL="228600" indent="-228600">
              <a:lnSpc>
                <a:spcPct val="150000"/>
              </a:lnSpc>
            </a:pPr>
            <a:r>
              <a:rPr lang="en-US" sz="2400"/>
              <a:t>•</a:t>
            </a:r>
            <a:r>
              <a:rPr lang="en-US" sz="2400">
                <a:solidFill>
                  <a:srgbClr val="444444"/>
                </a:solidFill>
                <a:latin typeface="Aptos Display"/>
              </a:rPr>
              <a:t>State and Local Taxes</a:t>
            </a:r>
          </a:p>
          <a:p>
            <a:pPr marL="685800" indent="-228600">
              <a:lnSpc>
                <a:spcPct val="150000"/>
              </a:lnSpc>
            </a:pPr>
            <a:r>
              <a:rPr lang="en-US" err="1">
                <a:latin typeface="Courier New"/>
                <a:cs typeface="Courier New"/>
              </a:rPr>
              <a:t>o</a:t>
            </a:r>
            <a:r>
              <a:rPr lang="en-US" err="1">
                <a:solidFill>
                  <a:srgbClr val="444444"/>
                </a:solidFill>
                <a:latin typeface="Aptos Display"/>
              </a:rPr>
              <a:t>When</a:t>
            </a:r>
            <a:r>
              <a:rPr lang="en-US">
                <a:solidFill>
                  <a:srgbClr val="444444"/>
                </a:solidFill>
                <a:latin typeface="Aptos Display"/>
              </a:rPr>
              <a:t> we return in January</a:t>
            </a:r>
          </a:p>
        </p:txBody>
      </p:sp>
    </p:spTree>
    <p:extLst>
      <p:ext uri="{BB962C8B-B14F-4D97-AF65-F5344CB8AC3E}">
        <p14:creationId xmlns:p14="http://schemas.microsoft.com/office/powerpoint/2010/main" val="4027394931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E3596DD-156A-473E-9BB3-C6A29F7574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2C46C4D6-C474-4E92-B52E-944C1118F7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5962785" cy="6858000"/>
          </a:xfrm>
          <a:custGeom>
            <a:avLst/>
            <a:gdLst>
              <a:gd name="connsiteX0" fmla="*/ 1044839 w 5962785"/>
              <a:gd name="connsiteY0" fmla="*/ 0 h 6858000"/>
              <a:gd name="connsiteX1" fmla="*/ 5962785 w 5962785"/>
              <a:gd name="connsiteY1" fmla="*/ 0 h 6858000"/>
              <a:gd name="connsiteX2" fmla="*/ 5962785 w 5962785"/>
              <a:gd name="connsiteY2" fmla="*/ 6858000 h 6858000"/>
              <a:gd name="connsiteX3" fmla="*/ 1469886 w 5962785"/>
              <a:gd name="connsiteY3" fmla="*/ 6858000 h 6858000"/>
              <a:gd name="connsiteX4" fmla="*/ 1416006 w 5962785"/>
              <a:gd name="connsiteY4" fmla="*/ 6823984 h 6858000"/>
              <a:gd name="connsiteX5" fmla="*/ 1232473 w 5962785"/>
              <a:gd name="connsiteY5" fmla="*/ 6733873 h 6858000"/>
              <a:gd name="connsiteX6" fmla="*/ 1075471 w 5962785"/>
              <a:gd name="connsiteY6" fmla="*/ 6503186 h 6858000"/>
              <a:gd name="connsiteX7" fmla="*/ 1020229 w 5962785"/>
              <a:gd name="connsiteY7" fmla="*/ 6438306 h 6858000"/>
              <a:gd name="connsiteX8" fmla="*/ 883579 w 5962785"/>
              <a:gd name="connsiteY8" fmla="*/ 6351798 h 6858000"/>
              <a:gd name="connsiteX9" fmla="*/ 645167 w 5962785"/>
              <a:gd name="connsiteY9" fmla="*/ 6167969 h 6858000"/>
              <a:gd name="connsiteX10" fmla="*/ 732391 w 5962785"/>
              <a:gd name="connsiteY10" fmla="*/ 6124716 h 6858000"/>
              <a:gd name="connsiteX11" fmla="*/ 985339 w 5962785"/>
              <a:gd name="connsiteY11" fmla="*/ 6236455 h 6858000"/>
              <a:gd name="connsiteX12" fmla="*/ 1168509 w 5962785"/>
              <a:gd name="connsiteY12" fmla="*/ 6265291 h 6858000"/>
              <a:gd name="connsiteX13" fmla="*/ 909746 w 5962785"/>
              <a:gd name="connsiteY13" fmla="*/ 6070649 h 6858000"/>
              <a:gd name="connsiteX14" fmla="*/ 659704 w 5962785"/>
              <a:gd name="connsiteY14" fmla="*/ 5818335 h 6858000"/>
              <a:gd name="connsiteX15" fmla="*/ 851597 w 5962785"/>
              <a:gd name="connsiteY15" fmla="*/ 5865193 h 6858000"/>
              <a:gd name="connsiteX16" fmla="*/ 860319 w 5962785"/>
              <a:gd name="connsiteY16" fmla="*/ 5832753 h 6858000"/>
              <a:gd name="connsiteX17" fmla="*/ 691686 w 5962785"/>
              <a:gd name="connsiteY17" fmla="*/ 5533581 h 6858000"/>
              <a:gd name="connsiteX18" fmla="*/ 610278 w 5962785"/>
              <a:gd name="connsiteY18" fmla="*/ 5411029 h 6858000"/>
              <a:gd name="connsiteX19" fmla="*/ 238123 w 5962785"/>
              <a:gd name="connsiteY19" fmla="*/ 5046976 h 6858000"/>
              <a:gd name="connsiteX20" fmla="*/ 592833 w 5962785"/>
              <a:gd name="connsiteY20" fmla="*/ 5209177 h 6858000"/>
              <a:gd name="connsiteX21" fmla="*/ 226494 w 5962785"/>
              <a:gd name="connsiteY21" fmla="*/ 4855939 h 6858000"/>
              <a:gd name="connsiteX22" fmla="*/ 49139 w 5962785"/>
              <a:gd name="connsiteY22" fmla="*/ 4726177 h 6858000"/>
              <a:gd name="connsiteX23" fmla="*/ 5527 w 5962785"/>
              <a:gd name="connsiteY23" fmla="*/ 4650483 h 6858000"/>
              <a:gd name="connsiteX24" fmla="*/ 84029 w 5962785"/>
              <a:gd name="connsiteY24" fmla="*/ 4632460 h 6858000"/>
              <a:gd name="connsiteX25" fmla="*/ 325347 w 5962785"/>
              <a:gd name="connsiteY25" fmla="*/ 4661296 h 6858000"/>
              <a:gd name="connsiteX26" fmla="*/ 25879 w 5962785"/>
              <a:gd name="connsiteY26" fmla="*/ 4423401 h 6858000"/>
              <a:gd name="connsiteX27" fmla="*/ 249753 w 5962785"/>
              <a:gd name="connsiteY27" fmla="*/ 4459446 h 6858000"/>
              <a:gd name="connsiteX28" fmla="*/ 313718 w 5962785"/>
              <a:gd name="connsiteY28" fmla="*/ 4365729 h 6858000"/>
              <a:gd name="connsiteX29" fmla="*/ 418386 w 5962785"/>
              <a:gd name="connsiteY29" fmla="*/ 4214341 h 6858000"/>
              <a:gd name="connsiteX30" fmla="*/ 491072 w 5962785"/>
              <a:gd name="connsiteY30" fmla="*/ 4131438 h 6858000"/>
              <a:gd name="connsiteX31" fmla="*/ 520147 w 5962785"/>
              <a:gd name="connsiteY31" fmla="*/ 3864706 h 6858000"/>
              <a:gd name="connsiteX32" fmla="*/ 459090 w 5962785"/>
              <a:gd name="connsiteY32" fmla="*/ 3572743 h 6858000"/>
              <a:gd name="connsiteX33" fmla="*/ 290458 w 5962785"/>
              <a:gd name="connsiteY33" fmla="*/ 3424959 h 6858000"/>
              <a:gd name="connsiteX34" fmla="*/ 339884 w 5962785"/>
              <a:gd name="connsiteY34" fmla="*/ 3259153 h 6858000"/>
              <a:gd name="connsiteX35" fmla="*/ 697501 w 5962785"/>
              <a:gd name="connsiteY35" fmla="*/ 3360078 h 6858000"/>
              <a:gd name="connsiteX36" fmla="*/ 165437 w 5962785"/>
              <a:gd name="connsiteY36" fmla="*/ 2967190 h 6858000"/>
              <a:gd name="connsiteX37" fmla="*/ 255568 w 5962785"/>
              <a:gd name="connsiteY37" fmla="*/ 2949167 h 6858000"/>
              <a:gd name="connsiteX38" fmla="*/ 578296 w 5962785"/>
              <a:gd name="connsiteY38" fmla="*/ 2725691 h 6858000"/>
              <a:gd name="connsiteX39" fmla="*/ 595740 w 5962785"/>
              <a:gd name="connsiteY39" fmla="*/ 2714876 h 6858000"/>
              <a:gd name="connsiteX40" fmla="*/ 650982 w 5962785"/>
              <a:gd name="connsiteY40" fmla="*/ 2574301 h 6858000"/>
              <a:gd name="connsiteX41" fmla="*/ 825429 w 5962785"/>
              <a:gd name="connsiteY41" fmla="*/ 2552674 h 6858000"/>
              <a:gd name="connsiteX42" fmla="*/ 970802 w 5962785"/>
              <a:gd name="connsiteY42" fmla="*/ 2585115 h 6858000"/>
              <a:gd name="connsiteX43" fmla="*/ 1127805 w 5962785"/>
              <a:gd name="connsiteY43" fmla="*/ 2545465 h 6858000"/>
              <a:gd name="connsiteX44" fmla="*/ 1267362 w 5962785"/>
              <a:gd name="connsiteY44" fmla="*/ 2563488 h 6858000"/>
              <a:gd name="connsiteX45" fmla="*/ 1386568 w 5962785"/>
              <a:gd name="connsiteY45" fmla="*/ 2538257 h 6858000"/>
              <a:gd name="connsiteX46" fmla="*/ 1270270 w 5962785"/>
              <a:gd name="connsiteY46" fmla="*/ 2419309 h 6858000"/>
              <a:gd name="connsiteX47" fmla="*/ 1107453 w 5962785"/>
              <a:gd name="connsiteY47" fmla="*/ 2419309 h 6858000"/>
              <a:gd name="connsiteX48" fmla="*/ 991154 w 5962785"/>
              <a:gd name="connsiteY48" fmla="*/ 2343615 h 6858000"/>
              <a:gd name="connsiteX49" fmla="*/ 880671 w 5962785"/>
              <a:gd name="connsiteY49" fmla="*/ 2206645 h 6858000"/>
              <a:gd name="connsiteX50" fmla="*/ 491072 w 5962785"/>
              <a:gd name="connsiteY50" fmla="*/ 1986771 h 6858000"/>
              <a:gd name="connsiteX51" fmla="*/ 421293 w 5962785"/>
              <a:gd name="connsiteY51" fmla="*/ 1903868 h 6858000"/>
              <a:gd name="connsiteX52" fmla="*/ 1531941 w 5962785"/>
              <a:gd name="connsiteY52" fmla="*/ 2224667 h 6858000"/>
              <a:gd name="connsiteX53" fmla="*/ 1188861 w 5962785"/>
              <a:gd name="connsiteY53" fmla="*/ 2091301 h 6858000"/>
              <a:gd name="connsiteX54" fmla="*/ 1421458 w 5962785"/>
              <a:gd name="connsiteY54" fmla="*/ 2116532 h 6858000"/>
              <a:gd name="connsiteX55" fmla="*/ 1549386 w 5962785"/>
              <a:gd name="connsiteY55" fmla="*/ 2026420 h 6858000"/>
              <a:gd name="connsiteX56" fmla="*/ 1549386 w 5962785"/>
              <a:gd name="connsiteY56" fmla="*/ 1997584 h 6858000"/>
              <a:gd name="connsiteX57" fmla="*/ 1453440 w 5962785"/>
              <a:gd name="connsiteY57" fmla="*/ 1914682 h 6858000"/>
              <a:gd name="connsiteX58" fmla="*/ 1398198 w 5962785"/>
              <a:gd name="connsiteY58" fmla="*/ 1860614 h 6858000"/>
              <a:gd name="connsiteX59" fmla="*/ 1247011 w 5962785"/>
              <a:gd name="connsiteY59" fmla="*/ 1665972 h 6858000"/>
              <a:gd name="connsiteX60" fmla="*/ 1354586 w 5962785"/>
              <a:gd name="connsiteY60" fmla="*/ 1644345 h 6858000"/>
              <a:gd name="connsiteX61" fmla="*/ 1395290 w 5962785"/>
              <a:gd name="connsiteY61" fmla="*/ 1604696 h 6858000"/>
              <a:gd name="connsiteX62" fmla="*/ 1366216 w 5962785"/>
              <a:gd name="connsiteY62" fmla="*/ 1547025 h 6858000"/>
              <a:gd name="connsiteX63" fmla="*/ 1031858 w 5962785"/>
              <a:gd name="connsiteY63" fmla="*/ 1370405 h 6858000"/>
              <a:gd name="connsiteX64" fmla="*/ 1005692 w 5962785"/>
              <a:gd name="connsiteY64" fmla="*/ 1233435 h 6858000"/>
              <a:gd name="connsiteX65" fmla="*/ 1069655 w 5962785"/>
              <a:gd name="connsiteY65" fmla="*/ 1211808 h 6858000"/>
              <a:gd name="connsiteX66" fmla="*/ 1142342 w 5962785"/>
              <a:gd name="connsiteY66" fmla="*/ 1222621 h 6858000"/>
              <a:gd name="connsiteX67" fmla="*/ 1084193 w 5962785"/>
              <a:gd name="connsiteY67" fmla="*/ 1114487 h 6858000"/>
              <a:gd name="connsiteX68" fmla="*/ 848689 w 5962785"/>
              <a:gd name="connsiteY68" fmla="*/ 1006353 h 6858000"/>
              <a:gd name="connsiteX69" fmla="*/ 805077 w 5962785"/>
              <a:gd name="connsiteY69" fmla="*/ 948681 h 6858000"/>
              <a:gd name="connsiteX70" fmla="*/ 863226 w 5962785"/>
              <a:gd name="connsiteY70" fmla="*/ 919844 h 6858000"/>
              <a:gd name="connsiteX71" fmla="*/ 906838 w 5962785"/>
              <a:gd name="connsiteY71" fmla="*/ 909031 h 6858000"/>
              <a:gd name="connsiteX72" fmla="*/ 5527 w 5962785"/>
              <a:gd name="connsiteY72" fmla="*/ 458471 h 6858000"/>
              <a:gd name="connsiteX73" fmla="*/ 209049 w 5962785"/>
              <a:gd name="connsiteY73" fmla="*/ 454867 h 6858000"/>
              <a:gd name="connsiteX74" fmla="*/ 409664 w 5962785"/>
              <a:gd name="connsiteY74" fmla="*/ 526956 h 6858000"/>
              <a:gd name="connsiteX75" fmla="*/ 621908 w 5962785"/>
              <a:gd name="connsiteY75" fmla="*/ 516143 h 6858000"/>
              <a:gd name="connsiteX76" fmla="*/ 822522 w 5962785"/>
              <a:gd name="connsiteY76" fmla="*/ 552188 h 6858000"/>
              <a:gd name="connsiteX77" fmla="*/ 996969 w 5962785"/>
              <a:gd name="connsiteY77" fmla="*/ 552188 h 6858000"/>
              <a:gd name="connsiteX78" fmla="*/ 834151 w 5962785"/>
              <a:gd name="connsiteY78" fmla="*/ 498120 h 6858000"/>
              <a:gd name="connsiteX79" fmla="*/ 773095 w 5962785"/>
              <a:gd name="connsiteY79" fmla="*/ 408008 h 6858000"/>
              <a:gd name="connsiteX80" fmla="*/ 793447 w 5962785"/>
              <a:gd name="connsiteY80" fmla="*/ 325106 h 6858000"/>
              <a:gd name="connsiteX81" fmla="*/ 860319 w 5962785"/>
              <a:gd name="connsiteY81" fmla="*/ 350336 h 6858000"/>
              <a:gd name="connsiteX82" fmla="*/ 938820 w 5962785"/>
              <a:gd name="connsiteY82" fmla="*/ 444054 h 6858000"/>
              <a:gd name="connsiteX83" fmla="*/ 956265 w 5962785"/>
              <a:gd name="connsiteY83" fmla="*/ 386381 h 6858000"/>
              <a:gd name="connsiteX84" fmla="*/ 1002784 w 5962785"/>
              <a:gd name="connsiteY84" fmla="*/ 343127 h 6858000"/>
              <a:gd name="connsiteX85" fmla="*/ 1270270 w 5962785"/>
              <a:gd name="connsiteY85" fmla="*/ 364755 h 6858000"/>
              <a:gd name="connsiteX86" fmla="*/ 1092915 w 5962785"/>
              <a:gd name="connsiteY86" fmla="*/ 180926 h 6858000"/>
              <a:gd name="connsiteX87" fmla="*/ 979525 w 5962785"/>
              <a:gd name="connsiteY87" fmla="*/ 152090 h 6858000"/>
              <a:gd name="connsiteX88" fmla="*/ 953358 w 5962785"/>
              <a:gd name="connsiteY88" fmla="*/ 76396 h 6858000"/>
              <a:gd name="connsiteX89" fmla="*/ 1005692 w 5962785"/>
              <a:gd name="connsiteY89" fmla="*/ 58373 h 6858000"/>
              <a:gd name="connsiteX90" fmla="*/ 1267362 w 5962785"/>
              <a:gd name="connsiteY90" fmla="*/ 123254 h 6858000"/>
              <a:gd name="connsiteX91" fmla="*/ 1310975 w 5962785"/>
              <a:gd name="connsiteY91" fmla="*/ 98023 h 6858000"/>
              <a:gd name="connsiteX92" fmla="*/ 1159787 w 5962785"/>
              <a:gd name="connsiteY92" fmla="*/ 4350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</a:cxnLst>
            <a:rect l="l" t="t" r="r" b="b"/>
            <a:pathLst>
              <a:path w="5962785" h="6858000">
                <a:moveTo>
                  <a:pt x="1044839" y="0"/>
                </a:moveTo>
                <a:lnTo>
                  <a:pt x="5962785" y="0"/>
                </a:lnTo>
                <a:lnTo>
                  <a:pt x="5962785" y="6858000"/>
                </a:lnTo>
                <a:lnTo>
                  <a:pt x="1469886" y="6858000"/>
                </a:lnTo>
                <a:lnTo>
                  <a:pt x="1416006" y="6823984"/>
                </a:lnTo>
                <a:cubicBezTo>
                  <a:pt x="1356767" y="6787940"/>
                  <a:pt x="1296437" y="6755500"/>
                  <a:pt x="1232473" y="6733873"/>
                </a:cubicBezTo>
                <a:cubicBezTo>
                  <a:pt x="1145250" y="6705037"/>
                  <a:pt x="1060933" y="6654575"/>
                  <a:pt x="1075471" y="6503186"/>
                </a:cubicBezTo>
                <a:cubicBezTo>
                  <a:pt x="1078378" y="6459932"/>
                  <a:pt x="1055118" y="6427493"/>
                  <a:pt x="1020229" y="6438306"/>
                </a:cubicBezTo>
                <a:cubicBezTo>
                  <a:pt x="953358" y="6459932"/>
                  <a:pt x="921375" y="6398656"/>
                  <a:pt x="883579" y="6351798"/>
                </a:cubicBezTo>
                <a:cubicBezTo>
                  <a:pt x="816707" y="6268895"/>
                  <a:pt x="752743" y="6182387"/>
                  <a:pt x="645167" y="6167969"/>
                </a:cubicBezTo>
                <a:cubicBezTo>
                  <a:pt x="665519" y="6103088"/>
                  <a:pt x="700408" y="6110298"/>
                  <a:pt x="732391" y="6124716"/>
                </a:cubicBezTo>
                <a:cubicBezTo>
                  <a:pt x="816707" y="6160761"/>
                  <a:pt x="901023" y="6200410"/>
                  <a:pt x="985339" y="6236455"/>
                </a:cubicBezTo>
                <a:cubicBezTo>
                  <a:pt x="1040581" y="6258081"/>
                  <a:pt x="1095822" y="6290522"/>
                  <a:pt x="1168509" y="6265291"/>
                </a:cubicBezTo>
                <a:cubicBezTo>
                  <a:pt x="1104545" y="6135530"/>
                  <a:pt x="996969" y="6110298"/>
                  <a:pt x="909746" y="6070649"/>
                </a:cubicBezTo>
                <a:cubicBezTo>
                  <a:pt x="802169" y="6020185"/>
                  <a:pt x="738206" y="5926470"/>
                  <a:pt x="659704" y="5818335"/>
                </a:cubicBezTo>
                <a:cubicBezTo>
                  <a:pt x="738206" y="5789500"/>
                  <a:pt x="787632" y="5868798"/>
                  <a:pt x="851597" y="5865193"/>
                </a:cubicBezTo>
                <a:cubicBezTo>
                  <a:pt x="854504" y="5854380"/>
                  <a:pt x="860319" y="5832753"/>
                  <a:pt x="860319" y="5832753"/>
                </a:cubicBezTo>
                <a:cubicBezTo>
                  <a:pt x="755650" y="5775081"/>
                  <a:pt x="709132" y="5666947"/>
                  <a:pt x="691686" y="5533581"/>
                </a:cubicBezTo>
                <a:cubicBezTo>
                  <a:pt x="685872" y="5465095"/>
                  <a:pt x="648075" y="5443468"/>
                  <a:pt x="610278" y="5411029"/>
                </a:cubicBezTo>
                <a:cubicBezTo>
                  <a:pt x="482350" y="5299289"/>
                  <a:pt x="345700" y="5198364"/>
                  <a:pt x="238123" y="5046976"/>
                </a:cubicBezTo>
                <a:cubicBezTo>
                  <a:pt x="363144" y="5064998"/>
                  <a:pt x="461997" y="5165924"/>
                  <a:pt x="592833" y="5209177"/>
                </a:cubicBezTo>
                <a:cubicBezTo>
                  <a:pt x="488165" y="5043371"/>
                  <a:pt x="351514" y="4956864"/>
                  <a:pt x="226494" y="4855939"/>
                </a:cubicBezTo>
                <a:cubicBezTo>
                  <a:pt x="168344" y="4809081"/>
                  <a:pt x="116011" y="4751408"/>
                  <a:pt x="49139" y="4726177"/>
                </a:cubicBezTo>
                <a:cubicBezTo>
                  <a:pt x="25879" y="4718968"/>
                  <a:pt x="-14825" y="4700947"/>
                  <a:pt x="5527" y="4650483"/>
                </a:cubicBezTo>
                <a:cubicBezTo>
                  <a:pt x="22972" y="4607230"/>
                  <a:pt x="54954" y="4621648"/>
                  <a:pt x="84029" y="4632460"/>
                </a:cubicBezTo>
                <a:cubicBezTo>
                  <a:pt x="153807" y="4661296"/>
                  <a:pt x="229401" y="4661296"/>
                  <a:pt x="325347" y="4661296"/>
                </a:cubicBezTo>
                <a:cubicBezTo>
                  <a:pt x="243939" y="4524326"/>
                  <a:pt x="95658" y="4567580"/>
                  <a:pt x="25879" y="4423401"/>
                </a:cubicBezTo>
                <a:cubicBezTo>
                  <a:pt x="113103" y="4398170"/>
                  <a:pt x="179975" y="4448632"/>
                  <a:pt x="249753" y="4459446"/>
                </a:cubicBezTo>
                <a:cubicBezTo>
                  <a:pt x="313718" y="4470259"/>
                  <a:pt x="328254" y="4445028"/>
                  <a:pt x="313718" y="4365729"/>
                </a:cubicBezTo>
                <a:cubicBezTo>
                  <a:pt x="290458" y="4243177"/>
                  <a:pt x="325347" y="4181900"/>
                  <a:pt x="418386" y="4214341"/>
                </a:cubicBezTo>
                <a:cubicBezTo>
                  <a:pt x="505609" y="4246781"/>
                  <a:pt x="514332" y="4199922"/>
                  <a:pt x="491072" y="4131438"/>
                </a:cubicBezTo>
                <a:cubicBezTo>
                  <a:pt x="456183" y="4030512"/>
                  <a:pt x="493979" y="3951214"/>
                  <a:pt x="520147" y="3864706"/>
                </a:cubicBezTo>
                <a:cubicBezTo>
                  <a:pt x="560851" y="3734945"/>
                  <a:pt x="543407" y="3670064"/>
                  <a:pt x="459090" y="3572743"/>
                </a:cubicBezTo>
                <a:cubicBezTo>
                  <a:pt x="409664" y="3518676"/>
                  <a:pt x="360236" y="3471818"/>
                  <a:pt x="290458" y="3424959"/>
                </a:cubicBezTo>
                <a:cubicBezTo>
                  <a:pt x="450368" y="3399728"/>
                  <a:pt x="284643" y="3313221"/>
                  <a:pt x="339884" y="3259153"/>
                </a:cubicBezTo>
                <a:cubicBezTo>
                  <a:pt x="453275" y="3237527"/>
                  <a:pt x="543407" y="3410542"/>
                  <a:pt x="697501" y="3360078"/>
                </a:cubicBezTo>
                <a:cubicBezTo>
                  <a:pt x="511425" y="3212294"/>
                  <a:pt x="302087" y="3165436"/>
                  <a:pt x="165437" y="2967190"/>
                </a:cubicBezTo>
                <a:cubicBezTo>
                  <a:pt x="197419" y="2923937"/>
                  <a:pt x="229401" y="2967190"/>
                  <a:pt x="255568" y="2949167"/>
                </a:cubicBezTo>
                <a:cubicBezTo>
                  <a:pt x="255568" y="2938354"/>
                  <a:pt x="560851" y="3006840"/>
                  <a:pt x="578296" y="2725691"/>
                </a:cubicBezTo>
                <a:cubicBezTo>
                  <a:pt x="584111" y="2725691"/>
                  <a:pt x="589926" y="2725691"/>
                  <a:pt x="595740" y="2714876"/>
                </a:cubicBezTo>
                <a:cubicBezTo>
                  <a:pt x="627722" y="2675228"/>
                  <a:pt x="598648" y="2581510"/>
                  <a:pt x="650982" y="2574301"/>
                </a:cubicBezTo>
                <a:cubicBezTo>
                  <a:pt x="709132" y="2567092"/>
                  <a:pt x="764373" y="2534653"/>
                  <a:pt x="825429" y="2552674"/>
                </a:cubicBezTo>
                <a:cubicBezTo>
                  <a:pt x="871949" y="2567092"/>
                  <a:pt x="921375" y="2585115"/>
                  <a:pt x="970802" y="2585115"/>
                </a:cubicBezTo>
                <a:cubicBezTo>
                  <a:pt x="1023136" y="2585115"/>
                  <a:pt x="1095822" y="2707668"/>
                  <a:pt x="1127805" y="2545465"/>
                </a:cubicBezTo>
                <a:cubicBezTo>
                  <a:pt x="1127805" y="2538257"/>
                  <a:pt x="1217936" y="2556280"/>
                  <a:pt x="1267362" y="2563488"/>
                </a:cubicBezTo>
                <a:cubicBezTo>
                  <a:pt x="1308067" y="2570698"/>
                  <a:pt x="1357494" y="2603137"/>
                  <a:pt x="1386568" y="2538257"/>
                </a:cubicBezTo>
                <a:cubicBezTo>
                  <a:pt x="1401105" y="2498607"/>
                  <a:pt x="1331326" y="2426518"/>
                  <a:pt x="1270270" y="2419309"/>
                </a:cubicBezTo>
                <a:cubicBezTo>
                  <a:pt x="1215029" y="2412101"/>
                  <a:pt x="1159787" y="2404892"/>
                  <a:pt x="1107453" y="2419309"/>
                </a:cubicBezTo>
                <a:cubicBezTo>
                  <a:pt x="1043489" y="2437331"/>
                  <a:pt x="1008599" y="2408495"/>
                  <a:pt x="991154" y="2343615"/>
                </a:cubicBezTo>
                <a:cubicBezTo>
                  <a:pt x="970802" y="2275131"/>
                  <a:pt x="933005" y="2239085"/>
                  <a:pt x="880671" y="2206645"/>
                </a:cubicBezTo>
                <a:cubicBezTo>
                  <a:pt x="752743" y="2127346"/>
                  <a:pt x="630630" y="2033629"/>
                  <a:pt x="491072" y="1986771"/>
                </a:cubicBezTo>
                <a:cubicBezTo>
                  <a:pt x="464905" y="1979562"/>
                  <a:pt x="432923" y="1965145"/>
                  <a:pt x="421293" y="1903868"/>
                </a:cubicBezTo>
                <a:cubicBezTo>
                  <a:pt x="799262" y="1997584"/>
                  <a:pt x="1142342" y="2239085"/>
                  <a:pt x="1531941" y="2224667"/>
                </a:cubicBezTo>
                <a:cubicBezTo>
                  <a:pt x="1427272" y="2148974"/>
                  <a:pt x="1302252" y="2145369"/>
                  <a:pt x="1188861" y="2091301"/>
                </a:cubicBezTo>
                <a:cubicBezTo>
                  <a:pt x="1270270" y="2051652"/>
                  <a:pt x="1345864" y="2094906"/>
                  <a:pt x="1421458" y="2116532"/>
                </a:cubicBezTo>
                <a:cubicBezTo>
                  <a:pt x="1485422" y="2134554"/>
                  <a:pt x="1543571" y="2138160"/>
                  <a:pt x="1549386" y="2026420"/>
                </a:cubicBezTo>
                <a:cubicBezTo>
                  <a:pt x="1549386" y="2015607"/>
                  <a:pt x="1549386" y="2008398"/>
                  <a:pt x="1549386" y="1997584"/>
                </a:cubicBezTo>
                <a:cubicBezTo>
                  <a:pt x="1526126" y="1950727"/>
                  <a:pt x="1494144" y="1929099"/>
                  <a:pt x="1453440" y="1914682"/>
                </a:cubicBezTo>
                <a:cubicBezTo>
                  <a:pt x="1430180" y="1907473"/>
                  <a:pt x="1398198" y="1893056"/>
                  <a:pt x="1398198" y="1860614"/>
                </a:cubicBezTo>
                <a:cubicBezTo>
                  <a:pt x="1401105" y="1738063"/>
                  <a:pt x="1322604" y="1702018"/>
                  <a:pt x="1247011" y="1665972"/>
                </a:cubicBezTo>
                <a:cubicBezTo>
                  <a:pt x="1287715" y="1604696"/>
                  <a:pt x="1322604" y="1647950"/>
                  <a:pt x="1354586" y="1644345"/>
                </a:cubicBezTo>
                <a:cubicBezTo>
                  <a:pt x="1374939" y="1640741"/>
                  <a:pt x="1395290" y="1637138"/>
                  <a:pt x="1395290" y="1604696"/>
                </a:cubicBezTo>
                <a:cubicBezTo>
                  <a:pt x="1395290" y="1579465"/>
                  <a:pt x="1386568" y="1547025"/>
                  <a:pt x="1366216" y="1547025"/>
                </a:cubicBezTo>
                <a:cubicBezTo>
                  <a:pt x="1238288" y="1543420"/>
                  <a:pt x="1165601" y="1370405"/>
                  <a:pt x="1031858" y="1370405"/>
                </a:cubicBezTo>
                <a:cubicBezTo>
                  <a:pt x="950450" y="1370405"/>
                  <a:pt x="1072563" y="1273083"/>
                  <a:pt x="1005692" y="1233435"/>
                </a:cubicBezTo>
                <a:cubicBezTo>
                  <a:pt x="991154" y="1222621"/>
                  <a:pt x="1046396" y="1208203"/>
                  <a:pt x="1069655" y="1211808"/>
                </a:cubicBezTo>
                <a:cubicBezTo>
                  <a:pt x="1092915" y="1215412"/>
                  <a:pt x="1113268" y="1240644"/>
                  <a:pt x="1142342" y="1222621"/>
                </a:cubicBezTo>
                <a:cubicBezTo>
                  <a:pt x="1156879" y="1157741"/>
                  <a:pt x="1119082" y="1132510"/>
                  <a:pt x="1084193" y="1114487"/>
                </a:cubicBezTo>
                <a:cubicBezTo>
                  <a:pt x="1008599" y="1071234"/>
                  <a:pt x="933005" y="1020771"/>
                  <a:pt x="848689" y="1006353"/>
                </a:cubicBezTo>
                <a:cubicBezTo>
                  <a:pt x="819615" y="1002748"/>
                  <a:pt x="802169" y="984726"/>
                  <a:pt x="805077" y="948681"/>
                </a:cubicBezTo>
                <a:cubicBezTo>
                  <a:pt x="810892" y="901822"/>
                  <a:pt x="839967" y="916240"/>
                  <a:pt x="863226" y="919844"/>
                </a:cubicBezTo>
                <a:cubicBezTo>
                  <a:pt x="877764" y="923450"/>
                  <a:pt x="892301" y="934263"/>
                  <a:pt x="906838" y="909031"/>
                </a:cubicBezTo>
                <a:cubicBezTo>
                  <a:pt x="566666" y="653113"/>
                  <a:pt x="386404" y="667532"/>
                  <a:pt x="5527" y="458471"/>
                </a:cubicBezTo>
                <a:cubicBezTo>
                  <a:pt x="89843" y="418822"/>
                  <a:pt x="150900" y="447658"/>
                  <a:pt x="209049" y="454867"/>
                </a:cubicBezTo>
                <a:cubicBezTo>
                  <a:pt x="354422" y="472890"/>
                  <a:pt x="264290" y="505329"/>
                  <a:pt x="409664" y="526956"/>
                </a:cubicBezTo>
                <a:cubicBezTo>
                  <a:pt x="479443" y="537770"/>
                  <a:pt x="543407" y="573815"/>
                  <a:pt x="621908" y="516143"/>
                </a:cubicBezTo>
                <a:cubicBezTo>
                  <a:pt x="674242" y="476494"/>
                  <a:pt x="758558" y="519747"/>
                  <a:pt x="822522" y="552188"/>
                </a:cubicBezTo>
                <a:cubicBezTo>
                  <a:pt x="874856" y="581024"/>
                  <a:pt x="927190" y="588232"/>
                  <a:pt x="996969" y="552188"/>
                </a:cubicBezTo>
                <a:cubicBezTo>
                  <a:pt x="933005" y="530562"/>
                  <a:pt x="883579" y="512539"/>
                  <a:pt x="834151" y="498120"/>
                </a:cubicBezTo>
                <a:cubicBezTo>
                  <a:pt x="793447" y="487307"/>
                  <a:pt x="770187" y="462076"/>
                  <a:pt x="773095" y="408008"/>
                </a:cubicBezTo>
                <a:cubicBezTo>
                  <a:pt x="773095" y="379172"/>
                  <a:pt x="764373" y="339523"/>
                  <a:pt x="793447" y="325106"/>
                </a:cubicBezTo>
                <a:cubicBezTo>
                  <a:pt x="816707" y="310688"/>
                  <a:pt x="848689" y="325106"/>
                  <a:pt x="860319" y="350336"/>
                </a:cubicBezTo>
                <a:cubicBezTo>
                  <a:pt x="874856" y="397195"/>
                  <a:pt x="889393" y="440449"/>
                  <a:pt x="938820" y="444054"/>
                </a:cubicBezTo>
                <a:cubicBezTo>
                  <a:pt x="1005692" y="451262"/>
                  <a:pt x="967894" y="422426"/>
                  <a:pt x="956265" y="386381"/>
                </a:cubicBezTo>
                <a:cubicBezTo>
                  <a:pt x="944635" y="346733"/>
                  <a:pt x="979525" y="335919"/>
                  <a:pt x="1002784" y="343127"/>
                </a:cubicBezTo>
                <a:cubicBezTo>
                  <a:pt x="1090008" y="375569"/>
                  <a:pt x="1180139" y="317897"/>
                  <a:pt x="1270270" y="364755"/>
                </a:cubicBezTo>
                <a:cubicBezTo>
                  <a:pt x="1247011" y="249411"/>
                  <a:pt x="1197583" y="198949"/>
                  <a:pt x="1092915" y="180926"/>
                </a:cubicBezTo>
                <a:cubicBezTo>
                  <a:pt x="1055118" y="177322"/>
                  <a:pt x="1014414" y="184530"/>
                  <a:pt x="979525" y="152090"/>
                </a:cubicBezTo>
                <a:cubicBezTo>
                  <a:pt x="959172" y="134068"/>
                  <a:pt x="938820" y="112441"/>
                  <a:pt x="953358" y="76396"/>
                </a:cubicBezTo>
                <a:cubicBezTo>
                  <a:pt x="962080" y="51165"/>
                  <a:pt x="985339" y="51165"/>
                  <a:pt x="1005692" y="58373"/>
                </a:cubicBezTo>
                <a:cubicBezTo>
                  <a:pt x="1090008" y="98023"/>
                  <a:pt x="1180139" y="108837"/>
                  <a:pt x="1267362" y="123254"/>
                </a:cubicBezTo>
                <a:cubicBezTo>
                  <a:pt x="1281900" y="126859"/>
                  <a:pt x="1296437" y="134068"/>
                  <a:pt x="1310975" y="98023"/>
                </a:cubicBezTo>
                <a:cubicBezTo>
                  <a:pt x="1260095" y="81803"/>
                  <a:pt x="1209941" y="62879"/>
                  <a:pt x="1159787" y="43505"/>
                </a:cubicBezTo>
                <a:close/>
              </a:path>
            </a:pathLst>
          </a:custGeom>
          <a:solidFill>
            <a:schemeClr val="bg2">
              <a:alpha val="50000"/>
            </a:schemeClr>
          </a:solidFill>
          <a:ln w="3270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1ADD302-8B1D-B24E-3689-A2D46E698CE9}"/>
              </a:ext>
            </a:extLst>
          </p:cNvPr>
          <p:cNvSpPr txBox="1"/>
          <p:nvPr/>
        </p:nvSpPr>
        <p:spPr>
          <a:xfrm>
            <a:off x="617331" y="2744860"/>
            <a:ext cx="3976876" cy="1361450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Ctr="0" forceAA="0" compatLnSpc="1">
            <a:prstTxWarp prst="textNoShape">
              <a:avLst/>
            </a:prstTxWarp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r>
              <a:rPr lang="en-US" sz="6000" b="1">
                <a:solidFill>
                  <a:schemeClr val="bg1"/>
                </a:solidFill>
              </a:rPr>
              <a:t>Thank you!</a:t>
            </a:r>
          </a:p>
        </p:txBody>
      </p:sp>
      <p:pic>
        <p:nvPicPr>
          <p:cNvPr id="3" name="Picture 2" descr="VOLUNTEERING | msu-vita">
            <a:extLst>
              <a:ext uri="{FF2B5EF4-FFF2-40B4-BE49-F238E27FC236}">
                <a16:creationId xmlns:a16="http://schemas.microsoft.com/office/drawing/2014/main" id="{5748F10E-8ABE-0FFE-8815-01067F4E7C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00986" y="2369040"/>
            <a:ext cx="4747547" cy="21482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44655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0163E1-6FAC-6669-8B9B-7A45567A4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3502" y="1715260"/>
            <a:ext cx="10515600" cy="2852737"/>
          </a:xfrm>
        </p:spPr>
        <p:txBody>
          <a:bodyPr/>
          <a:lstStyle/>
          <a:p>
            <a:r>
              <a:rPr lang="en-US"/>
              <a:t>Taxes and the US Tax System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66216A-0287-C581-C156-C2E429C9EB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013502" y="4561854"/>
            <a:ext cx="10515600" cy="1500187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2025-2026</a:t>
            </a:r>
          </a:p>
        </p:txBody>
      </p:sp>
      <p:pic>
        <p:nvPicPr>
          <p:cNvPr id="5" name="Content Placeholder 7" descr="VOLUNTEERING | msu-vita">
            <a:extLst>
              <a:ext uri="{FF2B5EF4-FFF2-40B4-BE49-F238E27FC236}">
                <a16:creationId xmlns:a16="http://schemas.microsoft.com/office/drawing/2014/main" id="{F44210C4-845E-746A-A343-5E74CB7D47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05671" y="151"/>
            <a:ext cx="3984798" cy="1800760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1B127F93-3EBD-D272-E82B-2506AACE8A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355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4212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F8173E9-D11B-B658-9D77-1C2F7E0BB3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7" descr="VOLUNTEERING | msu-vita">
            <a:extLst>
              <a:ext uri="{FF2B5EF4-FFF2-40B4-BE49-F238E27FC236}">
                <a16:creationId xmlns:a16="http://schemas.microsoft.com/office/drawing/2014/main" id="{E65228CF-6E88-20D9-6C6D-EB50E031CD4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7976" y="151"/>
            <a:ext cx="2002494" cy="906239"/>
          </a:xfrm>
          <a:prstGeom prst="rect">
            <a:avLst/>
          </a:prstGeom>
        </p:spPr>
      </p:pic>
      <p:sp>
        <p:nvSpPr>
          <p:cNvPr id="4" name="Rectangle: Diagonal Corners Rounded 3">
            <a:extLst>
              <a:ext uri="{FF2B5EF4-FFF2-40B4-BE49-F238E27FC236}">
                <a16:creationId xmlns:a16="http://schemas.microsoft.com/office/drawing/2014/main" id="{4DDCA022-228C-7F65-CE55-17C5C994654C}"/>
              </a:ext>
            </a:extLst>
          </p:cNvPr>
          <p:cNvSpPr/>
          <p:nvPr/>
        </p:nvSpPr>
        <p:spPr>
          <a:xfrm>
            <a:off x="618434" y="596349"/>
            <a:ext cx="4973071" cy="1400313"/>
          </a:xfrm>
          <a:prstGeom prst="round2Diag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3200">
              <a:solidFill>
                <a:schemeClr val="bg1"/>
              </a:solidFill>
              <a:latin typeface="Aptos Display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E5DDB88-9318-8EAD-FFE7-68168A5920A6}"/>
              </a:ext>
            </a:extLst>
          </p:cNvPr>
          <p:cNvSpPr txBox="1"/>
          <p:nvPr/>
        </p:nvSpPr>
        <p:spPr>
          <a:xfrm>
            <a:off x="864598" y="1002747"/>
            <a:ext cx="4193587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Aptos Display"/>
              </a:rPr>
              <a:t>What Constitutes a Tax?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FDC043D-52C0-5564-CAF9-A00F58B233DA}"/>
              </a:ext>
            </a:extLst>
          </p:cNvPr>
          <p:cNvSpPr txBox="1"/>
          <p:nvPr/>
        </p:nvSpPr>
        <p:spPr>
          <a:xfrm>
            <a:off x="616226" y="2085009"/>
            <a:ext cx="10568384" cy="380520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>
                <a:solidFill>
                  <a:srgbClr val="444444"/>
                </a:solidFill>
                <a:latin typeface="Aptos Display"/>
                <a:ea typeface="Calibri"/>
                <a:cs typeface="Arial"/>
              </a:rPr>
              <a:t>Three Components: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sz="2400">
                <a:solidFill>
                  <a:srgbClr val="444444"/>
                </a:solidFill>
                <a:latin typeface="Aptos Display"/>
                <a:ea typeface="Calibri"/>
                <a:cs typeface="Arial"/>
              </a:rPr>
              <a:t>A tax is a </a:t>
            </a:r>
            <a:r>
              <a:rPr lang="en-US" sz="2400" i="1">
                <a:solidFill>
                  <a:srgbClr val="444444"/>
                </a:solidFill>
                <a:latin typeface="Aptos Display"/>
                <a:ea typeface="Calibri"/>
                <a:cs typeface="Arial"/>
              </a:rPr>
              <a:t>required payment</a:t>
            </a:r>
            <a:endParaRPr lang="en-US"/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r>
              <a:rPr lang="en-US" sz="2400">
                <a:solidFill>
                  <a:srgbClr val="444444"/>
                </a:solidFill>
                <a:latin typeface="Aptos Display"/>
                <a:ea typeface="Calibri"/>
                <a:cs typeface="Arial"/>
              </a:rPr>
              <a:t>A tax is levied by or on behalf of a government agency (federal, state, or local)</a:t>
            </a: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r>
              <a:rPr lang="en-US" sz="2400">
                <a:solidFill>
                  <a:srgbClr val="444444"/>
                </a:solidFill>
                <a:latin typeface="Aptos Display"/>
                <a:ea typeface="Calibri"/>
                <a:cs typeface="Arial"/>
              </a:rPr>
              <a:t>A tax is unrelated to any specific benefit or service provided by the government</a:t>
            </a:r>
          </a:p>
          <a:p>
            <a:pPr marL="914400" lvl="1" indent="-457200">
              <a:lnSpc>
                <a:spcPct val="150000"/>
              </a:lnSpc>
              <a:buFont typeface="Courier New"/>
              <a:buChar char="o"/>
            </a:pPr>
            <a:r>
              <a:rPr lang="en-US">
                <a:solidFill>
                  <a:srgbClr val="444444"/>
                </a:solidFill>
                <a:latin typeface="Aptos Display"/>
                <a:ea typeface="Calibri"/>
                <a:cs typeface="Arial"/>
              </a:rPr>
              <a:t>The taxpayer making the payment should not receive any direct good or service in exchange for the payment</a:t>
            </a:r>
          </a:p>
          <a:p>
            <a:pPr marL="685800" lvl="1" indent="-228600">
              <a:lnSpc>
                <a:spcPct val="200000"/>
              </a:lnSpc>
              <a:buFont typeface="Courier New"/>
              <a:buChar char="o"/>
            </a:pPr>
            <a:endParaRPr lang="en-US" sz="2500">
              <a:solidFill>
                <a:srgbClr val="444444"/>
              </a:solidFill>
              <a:latin typeface="Aptos Display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321289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7" descr="VOLUNTEERING | msu-vita">
            <a:extLst>
              <a:ext uri="{FF2B5EF4-FFF2-40B4-BE49-F238E27FC236}">
                <a16:creationId xmlns:a16="http://schemas.microsoft.com/office/drawing/2014/main" id="{7D521B8E-027A-9ACC-3D2E-442E9EB65E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7976" y="151"/>
            <a:ext cx="2002494" cy="906239"/>
          </a:xfrm>
          <a:prstGeom prst="rect">
            <a:avLst/>
          </a:prstGeom>
        </p:spPr>
      </p:pic>
      <p:sp>
        <p:nvSpPr>
          <p:cNvPr id="4" name="Rectangle: Diagonal Corners Rounded 3">
            <a:extLst>
              <a:ext uri="{FF2B5EF4-FFF2-40B4-BE49-F238E27FC236}">
                <a16:creationId xmlns:a16="http://schemas.microsoft.com/office/drawing/2014/main" id="{60908F7A-F126-4E3A-09A8-C7C934C69D2C}"/>
              </a:ext>
            </a:extLst>
          </p:cNvPr>
          <p:cNvSpPr/>
          <p:nvPr/>
        </p:nvSpPr>
        <p:spPr>
          <a:xfrm>
            <a:off x="618434" y="596349"/>
            <a:ext cx="3358760" cy="1400313"/>
          </a:xfrm>
          <a:prstGeom prst="round2Diag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3200">
              <a:solidFill>
                <a:schemeClr val="bg1"/>
              </a:solidFill>
              <a:latin typeface="Aptos Display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25BA0A7-D7BC-9F01-F789-A65927DA54D9}"/>
              </a:ext>
            </a:extLst>
          </p:cNvPr>
          <p:cNvSpPr txBox="1"/>
          <p:nvPr/>
        </p:nvSpPr>
        <p:spPr>
          <a:xfrm>
            <a:off x="864598" y="1002747"/>
            <a:ext cx="2906654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Aptos Display"/>
              </a:rPr>
              <a:t>Why Taxes Exist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3C16DBC-D5F0-EC22-21EE-DD91223A642E}"/>
              </a:ext>
            </a:extLst>
          </p:cNvPr>
          <p:cNvSpPr txBox="1"/>
          <p:nvPr/>
        </p:nvSpPr>
        <p:spPr>
          <a:xfrm>
            <a:off x="616226" y="2085009"/>
            <a:ext cx="11257006" cy="477470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28600" indent="-228600">
              <a:lnSpc>
                <a:spcPct val="150000"/>
              </a:lnSpc>
              <a:buFont typeface=""/>
              <a:buChar char="•"/>
            </a:pPr>
            <a:r>
              <a:rPr lang="en-US" sz="2400">
                <a:solidFill>
                  <a:srgbClr val="444444"/>
                </a:solidFill>
                <a:latin typeface="Aptos Display"/>
                <a:ea typeface="Calibri"/>
                <a:cs typeface="Arial"/>
              </a:rPr>
              <a:t>Taxes raise revenue to fund the operations of the government and the services it provides</a:t>
            </a:r>
          </a:p>
          <a:p>
            <a:pPr marL="228600" indent="-228600">
              <a:lnSpc>
                <a:spcPct val="150000"/>
              </a:lnSpc>
              <a:buFont typeface=""/>
              <a:buChar char="•"/>
            </a:pPr>
            <a:r>
              <a:rPr lang="en-US" sz="2400">
                <a:solidFill>
                  <a:srgbClr val="444444"/>
                </a:solidFill>
                <a:latin typeface="Aptos Display"/>
                <a:ea typeface="Calibri"/>
                <a:cs typeface="Arial"/>
              </a:rPr>
              <a:t>Programs that taxes fund include, but are not limited to:</a:t>
            </a:r>
          </a:p>
          <a:p>
            <a:pPr marL="685800" lvl="1" indent="-228600">
              <a:lnSpc>
                <a:spcPct val="150000"/>
              </a:lnSpc>
              <a:buFont typeface="Courier New"/>
              <a:buChar char="o"/>
            </a:pPr>
            <a:r>
              <a:rPr lang="en-US">
                <a:solidFill>
                  <a:srgbClr val="444444"/>
                </a:solidFill>
                <a:latin typeface="Aptos Display"/>
                <a:ea typeface="Calibri"/>
                <a:cs typeface="Arial"/>
              </a:rPr>
              <a:t>Social Security</a:t>
            </a:r>
          </a:p>
          <a:p>
            <a:pPr marL="685800" lvl="1" indent="-228600">
              <a:lnSpc>
                <a:spcPct val="150000"/>
              </a:lnSpc>
              <a:buFont typeface="Courier New"/>
              <a:buChar char="o"/>
            </a:pPr>
            <a:r>
              <a:rPr lang="en-US">
                <a:solidFill>
                  <a:srgbClr val="444444"/>
                </a:solidFill>
                <a:latin typeface="Aptos Display"/>
                <a:ea typeface="Calibri"/>
                <a:cs typeface="Arial"/>
              </a:rPr>
              <a:t>Medicare &amp; Medicaid</a:t>
            </a:r>
          </a:p>
          <a:p>
            <a:pPr marL="685800" lvl="1" indent="-228600">
              <a:lnSpc>
                <a:spcPct val="150000"/>
              </a:lnSpc>
              <a:buFont typeface="Courier New"/>
              <a:buChar char="o"/>
            </a:pPr>
            <a:r>
              <a:rPr lang="en-US">
                <a:solidFill>
                  <a:srgbClr val="444444"/>
                </a:solidFill>
                <a:latin typeface="Aptos Display"/>
                <a:ea typeface="Calibri"/>
                <a:cs typeface="Arial"/>
              </a:rPr>
              <a:t>Education</a:t>
            </a:r>
          </a:p>
          <a:p>
            <a:pPr marL="685800" lvl="1" indent="-228600">
              <a:lnSpc>
                <a:spcPct val="150000"/>
              </a:lnSpc>
              <a:buFont typeface="Courier New"/>
              <a:buChar char="o"/>
            </a:pPr>
            <a:r>
              <a:rPr lang="en-US">
                <a:solidFill>
                  <a:srgbClr val="444444"/>
                </a:solidFill>
                <a:latin typeface="Aptos Display"/>
                <a:ea typeface="Calibri"/>
                <a:cs typeface="Arial"/>
              </a:rPr>
              <a:t>Police &amp; Fire</a:t>
            </a:r>
          </a:p>
          <a:p>
            <a:pPr marL="685800" lvl="1" indent="-228600">
              <a:lnSpc>
                <a:spcPct val="150000"/>
              </a:lnSpc>
              <a:buFont typeface="Courier New"/>
              <a:buChar char="o"/>
            </a:pPr>
            <a:r>
              <a:rPr lang="en-US">
                <a:solidFill>
                  <a:srgbClr val="444444"/>
                </a:solidFill>
                <a:latin typeface="Aptos Display"/>
                <a:ea typeface="Calibri"/>
                <a:cs typeface="Arial"/>
              </a:rPr>
              <a:t>Defense</a:t>
            </a:r>
          </a:p>
          <a:p>
            <a:pPr marL="685800" lvl="1" indent="-228600">
              <a:lnSpc>
                <a:spcPct val="150000"/>
              </a:lnSpc>
              <a:buFont typeface="Courier New"/>
              <a:buChar char="o"/>
            </a:pPr>
            <a:r>
              <a:rPr lang="en-US">
                <a:solidFill>
                  <a:srgbClr val="444444"/>
                </a:solidFill>
                <a:latin typeface="Aptos Display"/>
                <a:ea typeface="Calibri"/>
                <a:cs typeface="Arial"/>
              </a:rPr>
              <a:t>Infrastructure</a:t>
            </a:r>
          </a:p>
          <a:p>
            <a:pPr marL="685800" lvl="1" indent="-228600">
              <a:lnSpc>
                <a:spcPct val="150000"/>
              </a:lnSpc>
              <a:buFont typeface="Courier New"/>
              <a:buChar char="o"/>
            </a:pPr>
            <a:r>
              <a:rPr lang="en-US">
                <a:solidFill>
                  <a:srgbClr val="444444"/>
                </a:solidFill>
                <a:latin typeface="Aptos Display"/>
                <a:ea typeface="Calibri"/>
                <a:cs typeface="Arial"/>
              </a:rPr>
              <a:t>Public Transportation</a:t>
            </a:r>
          </a:p>
          <a:p>
            <a:pPr marL="685800" lvl="1" indent="-228600">
              <a:lnSpc>
                <a:spcPct val="200000"/>
              </a:lnSpc>
              <a:buFont typeface="Courier New"/>
              <a:buChar char="o"/>
            </a:pPr>
            <a:endParaRPr lang="en-US" sz="2500">
              <a:solidFill>
                <a:srgbClr val="444444"/>
              </a:solidFill>
              <a:latin typeface="Aptos Display"/>
              <a:ea typeface="Calibri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34356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A97CBC-9ADD-C5B5-7EB2-102A54BDE11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7" descr="VOLUNTEERING | msu-vita">
            <a:extLst>
              <a:ext uri="{FF2B5EF4-FFF2-40B4-BE49-F238E27FC236}">
                <a16:creationId xmlns:a16="http://schemas.microsoft.com/office/drawing/2014/main" id="{1A200F2A-49A8-BBE2-F528-FC458C9A6D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7976" y="151"/>
            <a:ext cx="2002494" cy="906239"/>
          </a:xfrm>
          <a:prstGeom prst="rect">
            <a:avLst/>
          </a:prstGeom>
        </p:spPr>
      </p:pic>
      <p:graphicFrame>
        <p:nvGraphicFramePr>
          <p:cNvPr id="11" name="Content Placeholder 3">
            <a:extLst>
              <a:ext uri="{FF2B5EF4-FFF2-40B4-BE49-F238E27FC236}">
                <a16:creationId xmlns:a16="http://schemas.microsoft.com/office/drawing/2014/main" id="{B91AE113-EAC5-2D44-A893-6374DE81E27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88394673"/>
              </p:ext>
            </p:extLst>
          </p:nvPr>
        </p:nvGraphicFramePr>
        <p:xfrm>
          <a:off x="599479" y="2426882"/>
          <a:ext cx="10842946" cy="40208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07" name="Rectangle: Diagonal Corners Rounded 706">
            <a:extLst>
              <a:ext uri="{FF2B5EF4-FFF2-40B4-BE49-F238E27FC236}">
                <a16:creationId xmlns:a16="http://schemas.microsoft.com/office/drawing/2014/main" id="{8D29673D-424E-368D-CEED-BF618ECDE3E5}"/>
              </a:ext>
            </a:extLst>
          </p:cNvPr>
          <p:cNvSpPr/>
          <p:nvPr/>
        </p:nvSpPr>
        <p:spPr>
          <a:xfrm>
            <a:off x="618434" y="596349"/>
            <a:ext cx="5397590" cy="1389731"/>
          </a:xfrm>
          <a:prstGeom prst="round2Diag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8" name="TextBox 707">
            <a:extLst>
              <a:ext uri="{FF2B5EF4-FFF2-40B4-BE49-F238E27FC236}">
                <a16:creationId xmlns:a16="http://schemas.microsoft.com/office/drawing/2014/main" id="{00025D7E-B9EE-5FA3-3310-96F5F969278F}"/>
              </a:ext>
            </a:extLst>
          </p:cNvPr>
          <p:cNvSpPr txBox="1"/>
          <p:nvPr/>
        </p:nvSpPr>
        <p:spPr>
          <a:xfrm>
            <a:off x="814779" y="996212"/>
            <a:ext cx="5002050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Aptos Display"/>
              </a:rPr>
              <a:t>Who Collects Taxes?</a:t>
            </a:r>
          </a:p>
        </p:txBody>
      </p:sp>
      <p:pic>
        <p:nvPicPr>
          <p:cNvPr id="1365" name="Picture 1364" descr="Michigan Treasury Launches Paid Internship Program for College Students ...">
            <a:extLst>
              <a:ext uri="{FF2B5EF4-FFF2-40B4-BE49-F238E27FC236}">
                <a16:creationId xmlns:a16="http://schemas.microsoft.com/office/drawing/2014/main" id="{96488E78-A372-B106-EC3F-072D559B587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964206" y="3742765"/>
            <a:ext cx="1905000" cy="1905000"/>
          </a:xfrm>
          <a:prstGeom prst="rect">
            <a:avLst/>
          </a:prstGeom>
        </p:spPr>
      </p:pic>
      <p:pic>
        <p:nvPicPr>
          <p:cNvPr id="1366" name="Picture 1365" descr="IRS Logo, symbol, meaning, history, PNG, brand">
            <a:extLst>
              <a:ext uri="{FF2B5EF4-FFF2-40B4-BE49-F238E27FC236}">
                <a16:creationId xmlns:a16="http://schemas.microsoft.com/office/drawing/2014/main" id="{C8D98551-A756-72D7-5269-9523288ACFD9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12427" y="3944470"/>
            <a:ext cx="2347634" cy="13166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77599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D90AA7-8E6B-A668-70F9-EE24FA27BF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7" descr="VOLUNTEERING | msu-vita">
            <a:extLst>
              <a:ext uri="{FF2B5EF4-FFF2-40B4-BE49-F238E27FC236}">
                <a16:creationId xmlns:a16="http://schemas.microsoft.com/office/drawing/2014/main" id="{9C4BB030-50E8-9F4B-FA4F-6AE18F20EB2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7976" y="151"/>
            <a:ext cx="2002494" cy="906239"/>
          </a:xfrm>
          <a:prstGeom prst="rect">
            <a:avLst/>
          </a:prstGeom>
        </p:spPr>
      </p:pic>
      <p:sp>
        <p:nvSpPr>
          <p:cNvPr id="4" name="Rectangle: Diagonal Corners Rounded 3">
            <a:extLst>
              <a:ext uri="{FF2B5EF4-FFF2-40B4-BE49-F238E27FC236}">
                <a16:creationId xmlns:a16="http://schemas.microsoft.com/office/drawing/2014/main" id="{00078C8A-0FE7-DA70-7754-B69F065B382F}"/>
              </a:ext>
            </a:extLst>
          </p:cNvPr>
          <p:cNvSpPr/>
          <p:nvPr/>
        </p:nvSpPr>
        <p:spPr>
          <a:xfrm>
            <a:off x="618434" y="596349"/>
            <a:ext cx="3358760" cy="1400313"/>
          </a:xfrm>
          <a:prstGeom prst="round2Diag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endParaRPr lang="en-US" sz="3200">
              <a:solidFill>
                <a:schemeClr val="bg1"/>
              </a:solidFill>
              <a:latin typeface="Aptos Display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53542EA-DD48-9B44-D7E6-50B8E72329A7}"/>
              </a:ext>
            </a:extLst>
          </p:cNvPr>
          <p:cNvSpPr txBox="1"/>
          <p:nvPr/>
        </p:nvSpPr>
        <p:spPr>
          <a:xfrm>
            <a:off x="864598" y="1002747"/>
            <a:ext cx="2782477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Aptos Display"/>
              </a:rPr>
              <a:t>Types of Taxes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A5FF2C0C-3C7A-9404-547A-8C0D2DF8AD9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66744448"/>
              </p:ext>
            </p:extLst>
          </p:nvPr>
        </p:nvGraphicFramePr>
        <p:xfrm>
          <a:off x="762000" y="2428723"/>
          <a:ext cx="10946190" cy="40688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6960571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284778-BEB9-5B4F-EB46-5B4E2058A46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7" descr="VOLUNTEERING | msu-vita">
            <a:extLst>
              <a:ext uri="{FF2B5EF4-FFF2-40B4-BE49-F238E27FC236}">
                <a16:creationId xmlns:a16="http://schemas.microsoft.com/office/drawing/2014/main" id="{48F0B440-294F-3A4E-2C2B-A00834FE0D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87976" y="151"/>
            <a:ext cx="2002494" cy="906239"/>
          </a:xfrm>
          <a:prstGeom prst="rect">
            <a:avLst/>
          </a:prstGeom>
        </p:spPr>
      </p:pic>
      <p:graphicFrame>
        <p:nvGraphicFramePr>
          <p:cNvPr id="11" name="Content Placeholder 3">
            <a:extLst>
              <a:ext uri="{FF2B5EF4-FFF2-40B4-BE49-F238E27FC236}">
                <a16:creationId xmlns:a16="http://schemas.microsoft.com/office/drawing/2014/main" id="{5FD3895D-B9F6-FC64-BFC4-8A888B38EF3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85097877"/>
              </p:ext>
            </p:extLst>
          </p:nvPr>
        </p:nvGraphicFramePr>
        <p:xfrm>
          <a:off x="616288" y="2354044"/>
          <a:ext cx="10842946" cy="40208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07" name="Rectangle: Diagonal Corners Rounded 706">
            <a:extLst>
              <a:ext uri="{FF2B5EF4-FFF2-40B4-BE49-F238E27FC236}">
                <a16:creationId xmlns:a16="http://schemas.microsoft.com/office/drawing/2014/main" id="{160F8A6A-CFCA-0B5E-6D2C-761FB7A4C638}"/>
              </a:ext>
            </a:extLst>
          </p:cNvPr>
          <p:cNvSpPr/>
          <p:nvPr/>
        </p:nvSpPr>
        <p:spPr>
          <a:xfrm>
            <a:off x="618434" y="596349"/>
            <a:ext cx="5397590" cy="1389731"/>
          </a:xfrm>
          <a:prstGeom prst="round2DiagRect">
            <a:avLst/>
          </a:prstGeom>
          <a:solidFill>
            <a:schemeClr val="accent3">
              <a:lumMod val="75000"/>
            </a:schemeClr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8" name="TextBox 707">
            <a:extLst>
              <a:ext uri="{FF2B5EF4-FFF2-40B4-BE49-F238E27FC236}">
                <a16:creationId xmlns:a16="http://schemas.microsoft.com/office/drawing/2014/main" id="{3A4CBFC7-6B48-6A55-F284-CBF1A6A7BB55}"/>
              </a:ext>
            </a:extLst>
          </p:cNvPr>
          <p:cNvSpPr txBox="1"/>
          <p:nvPr/>
        </p:nvSpPr>
        <p:spPr>
          <a:xfrm>
            <a:off x="814779" y="996212"/>
            <a:ext cx="5002050" cy="58477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3200">
                <a:solidFill>
                  <a:schemeClr val="bg1"/>
                </a:solidFill>
                <a:latin typeface="Aptos Display"/>
              </a:rPr>
              <a:t>Types of Tax Systems</a:t>
            </a:r>
          </a:p>
        </p:txBody>
      </p:sp>
    </p:spTree>
    <p:extLst>
      <p:ext uri="{BB962C8B-B14F-4D97-AF65-F5344CB8AC3E}">
        <p14:creationId xmlns:p14="http://schemas.microsoft.com/office/powerpoint/2010/main" val="20555770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46fb55a-da1d-4a6a-a573-9b099793e01c">
      <Terms xmlns="http://schemas.microsoft.com/office/infopath/2007/PartnerControls"/>
    </lcf76f155ced4ddcb4097134ff3c332f>
    <TaxCatchAll xmlns="54b36375-89e1-4433-8777-87c567d09b8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D0C615427F41E4BA6DAEB88D5FB9B69" ma:contentTypeVersion="12" ma:contentTypeDescription="Create a new document." ma:contentTypeScope="" ma:versionID="f4f138949eaa8da712c48ea8eeed1d58">
  <xsd:schema xmlns:xsd="http://www.w3.org/2001/XMLSchema" xmlns:xs="http://www.w3.org/2001/XMLSchema" xmlns:p="http://schemas.microsoft.com/office/2006/metadata/properties" xmlns:ns2="046fb55a-da1d-4a6a-a573-9b099793e01c" xmlns:ns3="54b36375-89e1-4433-8777-87c567d09b8b" targetNamespace="http://schemas.microsoft.com/office/2006/metadata/properties" ma:root="true" ma:fieldsID="fddf3a15140a97d7b37ed09867656636" ns2:_="" ns3:_="">
    <xsd:import namespace="046fb55a-da1d-4a6a-a573-9b099793e01c"/>
    <xsd:import namespace="54b36375-89e1-4433-8777-87c567d09b8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46fb55a-da1d-4a6a-a573-9b099793e01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0ad816ea-8460-453a-b1af-cd753e23c00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8" nillable="true" ma:displayName="Location" ma:indexed="true" ma:internalName="MediaServiceLocation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b36375-89e1-4433-8777-87c567d09b8b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424da52f-608e-4f63-9dd7-ba52d545e0ee}" ma:internalName="TaxCatchAll" ma:showField="CatchAllData" ma:web="54b36375-89e1-4433-8777-87c567d09b8b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B6982E0-7C49-4985-8292-2BA12264AD3F}">
  <ds:schemaRefs>
    <ds:schemaRef ds:uri="http://purl.org/dc/dcmitype/"/>
    <ds:schemaRef ds:uri="046fb55a-da1d-4a6a-a573-9b099793e01c"/>
    <ds:schemaRef ds:uri="54b36375-89e1-4433-8777-87c567d09b8b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B5022194-9ED6-447E-B036-486BD1AAA88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46C3AF7-049D-4210-9D80-9AB90346FCB3}">
  <ds:schemaRefs>
    <ds:schemaRef ds:uri="046fb55a-da1d-4a6a-a573-9b099793e01c"/>
    <ds:schemaRef ds:uri="54b36375-89e1-4433-8777-87c567d09b8b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3074</Words>
  <Application>Microsoft Office PowerPoint</Application>
  <PresentationFormat>Widescreen</PresentationFormat>
  <Paragraphs>421</Paragraphs>
  <Slides>37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8" baseType="lpstr">
      <vt:lpstr>Office Theme</vt:lpstr>
      <vt:lpstr>Overview of U.S. Income Tax System </vt:lpstr>
      <vt:lpstr>Suitable Culture and Community Badge 20 Points</vt:lpstr>
      <vt:lpstr>Agenda</vt:lpstr>
      <vt:lpstr>Taxes and the US Tax System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Introduction to Tax Terminology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What's ahead?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MSU VITA</dc:title>
  <dc:creator>Sloan, Tommy</dc:creator>
  <cp:lastModifiedBy>Caiden Kippnick</cp:lastModifiedBy>
  <cp:revision>4</cp:revision>
  <dcterms:created xsi:type="dcterms:W3CDTF">2024-04-14T14:36:52Z</dcterms:created>
  <dcterms:modified xsi:type="dcterms:W3CDTF">2025-11-11T17:20:16Z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0x0101003D0C615427F41E4BA6DAEB88D5FB9B69</vt:lpwstr>
  </property>
  <property fmtid="{D5CDD505-2E9C-101B-9397-08002B2CF9AE}" pid="3" name="MediaServiceImageTags">
    <vt:lpwstr/>
  </property>
</Properties>
</file>