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omments/modernComment_128_86704E0C.xml" ContentType="application/vnd.ms-powerpoint.comment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omments/modernComment_14C_E0B8CB21.xml" ContentType="application/vnd.ms-powerpoint.comments+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6"/>
  </p:notesMasterIdLst>
  <p:sldIdLst>
    <p:sldId id="260" r:id="rId5"/>
    <p:sldId id="304" r:id="rId6"/>
    <p:sldId id="263" r:id="rId7"/>
    <p:sldId id="298" r:id="rId8"/>
    <p:sldId id="264" r:id="rId9"/>
    <p:sldId id="294" r:id="rId10"/>
    <p:sldId id="271" r:id="rId11"/>
    <p:sldId id="295" r:id="rId12"/>
    <p:sldId id="296" r:id="rId13"/>
    <p:sldId id="301" r:id="rId14"/>
    <p:sldId id="300" r:id="rId15"/>
    <p:sldId id="274" r:id="rId16"/>
    <p:sldId id="311" r:id="rId17"/>
    <p:sldId id="310" r:id="rId18"/>
    <p:sldId id="270" r:id="rId19"/>
    <p:sldId id="306" r:id="rId20"/>
    <p:sldId id="305" r:id="rId21"/>
    <p:sldId id="315" r:id="rId22"/>
    <p:sldId id="356" r:id="rId23"/>
    <p:sldId id="316" r:id="rId24"/>
    <p:sldId id="317" r:id="rId25"/>
    <p:sldId id="303" r:id="rId26"/>
    <p:sldId id="318" r:id="rId27"/>
    <p:sldId id="330" r:id="rId28"/>
    <p:sldId id="331" r:id="rId29"/>
    <p:sldId id="332" r:id="rId30"/>
    <p:sldId id="353" r:id="rId31"/>
    <p:sldId id="312" r:id="rId32"/>
    <p:sldId id="313" r:id="rId33"/>
    <p:sldId id="314" r:id="rId34"/>
    <p:sldId id="319" r:id="rId35"/>
    <p:sldId id="299" r:id="rId36"/>
    <p:sldId id="323" r:id="rId37"/>
    <p:sldId id="324" r:id="rId38"/>
    <p:sldId id="320" r:id="rId39"/>
    <p:sldId id="321" r:id="rId40"/>
    <p:sldId id="325" r:id="rId41"/>
    <p:sldId id="352" r:id="rId42"/>
    <p:sldId id="336" r:id="rId43"/>
    <p:sldId id="334" r:id="rId44"/>
    <p:sldId id="326" r:id="rId45"/>
    <p:sldId id="327" r:id="rId46"/>
    <p:sldId id="328" r:id="rId47"/>
    <p:sldId id="333" r:id="rId48"/>
    <p:sldId id="329" r:id="rId49"/>
    <p:sldId id="293" r:id="rId50"/>
    <p:sldId id="286" r:id="rId51"/>
    <p:sldId id="281" r:id="rId52"/>
    <p:sldId id="338" r:id="rId53"/>
    <p:sldId id="339" r:id="rId54"/>
    <p:sldId id="340" r:id="rId55"/>
    <p:sldId id="345" r:id="rId56"/>
    <p:sldId id="346" r:id="rId57"/>
    <p:sldId id="342" r:id="rId58"/>
    <p:sldId id="344" r:id="rId59"/>
    <p:sldId id="347" r:id="rId60"/>
    <p:sldId id="348" r:id="rId61"/>
    <p:sldId id="349" r:id="rId62"/>
    <p:sldId id="350" r:id="rId63"/>
    <p:sldId id="291" r:id="rId64"/>
    <p:sldId id="273" r:id="rId6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08C732F-E253-35BC-952D-9746F3F41380}" name="Schroeder, Erich" initials="ES" userId="S::schro354@msu.edu::9f69529a-5779-4887-95de-07a58dd8abc4" providerId="AD"/>
  <p188:author id="{E6BB4772-9D5B-7B4F-C48B-6044242DDFF7}" name="Kippnick, Caiden" initials="CK" userId="S::kippnick@msu.edu::55014aa6-66eb-45ac-82fc-fafa5fa5097c" providerId="AD"/>
  <p188:author id="{652465A2-B42E-2F52-BEFF-C7E14090AD15}" name="Nesbitt, Wayne" initials="NW" userId="S::wnesbitt@msu.edu::019873e2-b390-4b64-8d86-20853a9465fa"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7440AB1-FBE3-4465-9D91-DDCB1A0BF91A}" v="6" dt="2025-11-20T21:36:31.4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04" autoAdjust="0"/>
    <p:restoredTop sz="94613"/>
  </p:normalViewPr>
  <p:slideViewPr>
    <p:cSldViewPr snapToGrid="0">
      <p:cViewPr varScale="1">
        <p:scale>
          <a:sx n="90" d="100"/>
          <a:sy n="90" d="100"/>
        </p:scale>
        <p:origin x="389"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viewProps" Target="viewProps.xml"/><Relationship Id="rId7" Type="http://schemas.openxmlformats.org/officeDocument/2006/relationships/slide" Target="slides/slide3.xml"/><Relationship Id="rId71"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comments/modernComment_128_86704E0C.xml><?xml version="1.0" encoding="utf-8"?>
<p188:cmLst xmlns:a="http://schemas.openxmlformats.org/drawingml/2006/main" xmlns:r="http://schemas.openxmlformats.org/officeDocument/2006/relationships" xmlns:p188="http://schemas.microsoft.com/office/powerpoint/2018/8/main">
  <p188:cm id="{9ABE19C7-D75E-4E55-90F1-261474042F84}" authorId="{652465A2-B42E-2F52-BEFF-C7E14090AD15}" status="resolved" created="2025-11-17T20:43:37.047" complete="100000">
    <ac:deMkLst xmlns:ac="http://schemas.microsoft.com/office/drawing/2013/main/command">
      <pc:docMk xmlns:pc="http://schemas.microsoft.com/office/powerpoint/2013/main/command"/>
      <pc:sldMk xmlns:pc="http://schemas.microsoft.com/office/powerpoint/2013/main/command" cId="2255506956" sldId="296"/>
      <ac:spMk id="1123" creationId="{1CC86BB7-5C46-381F-63A1-6DE337F3D925}"/>
    </ac:deMkLst>
    <p188:txBody>
      <a:bodyPr/>
      <a:lstStyle/>
      <a:p>
        <a:r>
          <a:rPr lang="en-US"/>
          <a:t>Added W-2 to the list</a:t>
        </a:r>
      </a:p>
    </p188:txBody>
  </p188:cm>
</p188:cmLst>
</file>

<file path=ppt/comments/modernComment_14C_E0B8CB21.xml><?xml version="1.0" encoding="utf-8"?>
<p188:cmLst xmlns:a="http://schemas.openxmlformats.org/drawingml/2006/main" xmlns:r="http://schemas.openxmlformats.org/officeDocument/2006/relationships" xmlns:p188="http://schemas.microsoft.com/office/powerpoint/2018/8/main">
  <p188:cm id="{4A69F31E-CE93-4998-A830-4563B8F61199}" authorId="{652465A2-B42E-2F52-BEFF-C7E14090AD15}" status="resolved" created="2025-11-17T20:52:00.061" complete="100000">
    <ac:deMkLst xmlns:ac="http://schemas.microsoft.com/office/drawing/2013/main/command">
      <pc:docMk xmlns:pc="http://schemas.microsoft.com/office/powerpoint/2013/main/command"/>
      <pc:sldMk xmlns:pc="http://schemas.microsoft.com/office/powerpoint/2013/main/command" cId="3770207009" sldId="332"/>
      <ac:spMk id="708" creationId="{82458AA1-019E-B043-69F4-0F7C118B9CF2}"/>
    </ac:deMkLst>
    <p188:txBody>
      <a:bodyPr/>
      <a:lstStyle/>
      <a:p>
        <a:r>
          <a:rPr lang="en-US"/>
          <a:t>Don't spend too much time on this topic since most clients will not be itemizing</a:t>
        </a:r>
      </a:p>
    </p188:txBody>
  </p188:cm>
</p188:cmLst>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1C0F29-2768-466F-9269-5B3A5C24E1D7}" type="doc">
      <dgm:prSet loTypeId="urn:microsoft.com/office/officeart/2018/2/layout/IconVerticalSolidList" loCatId="icon" qsTypeId="urn:microsoft.com/office/officeart/2005/8/quickstyle/simple1" qsCatId="simple" csTypeId="urn:microsoft.com/office/officeart/2005/8/colors/accent3_2" csCatId="accent3" phldr="1"/>
      <dgm:spPr/>
      <dgm:t>
        <a:bodyPr/>
        <a:lstStyle/>
        <a:p>
          <a:endParaRPr lang="en-US"/>
        </a:p>
      </dgm:t>
    </dgm:pt>
    <dgm:pt modelId="{608E569B-F5AA-4761-A136-1A2EA43AA094}">
      <dgm:prSet phldr="0"/>
      <dgm:spPr/>
      <dgm:t>
        <a:bodyPr/>
        <a:lstStyle/>
        <a:p>
          <a:pPr>
            <a:lnSpc>
              <a:spcPct val="100000"/>
            </a:lnSpc>
          </a:pPr>
          <a:r>
            <a:rPr lang="en-US" sz="2500">
              <a:latin typeface="Aptos Display"/>
              <a:ea typeface="+mn-ea"/>
              <a:cs typeface="+mn-cs"/>
            </a:rPr>
            <a:t>Gross Income (earned/unearned)</a:t>
          </a:r>
          <a:endParaRPr lang="en-US"/>
        </a:p>
      </dgm:t>
    </dgm:pt>
    <dgm:pt modelId="{E56C77AD-6F86-4735-8E75-7A59FFE026A9}" type="parTrans" cxnId="{9E8E4E0E-0F45-42B3-8849-C286A2E63FAC}">
      <dgm:prSet/>
      <dgm:spPr/>
      <dgm:t>
        <a:bodyPr/>
        <a:lstStyle/>
        <a:p>
          <a:endParaRPr lang="en-US"/>
        </a:p>
      </dgm:t>
    </dgm:pt>
    <dgm:pt modelId="{781052A6-6A9D-4336-A8C0-2EE6FEF830E9}" type="sibTrans" cxnId="{9E8E4E0E-0F45-42B3-8849-C286A2E63FAC}">
      <dgm:prSet/>
      <dgm:spPr/>
      <dgm:t>
        <a:bodyPr/>
        <a:lstStyle/>
        <a:p>
          <a:endParaRPr lang="en-US"/>
        </a:p>
      </dgm:t>
    </dgm:pt>
    <dgm:pt modelId="{F62232C0-CCA3-4686-B851-8BB350EFE0BB}">
      <dgm:prSet phldr="0"/>
      <dgm:spPr/>
      <dgm:t>
        <a:bodyPr/>
        <a:lstStyle/>
        <a:p>
          <a:pPr>
            <a:lnSpc>
              <a:spcPct val="100000"/>
            </a:lnSpc>
          </a:pPr>
          <a:r>
            <a:rPr lang="en-US" sz="2500">
              <a:latin typeface="Aptos Display" panose="02110004020202020204"/>
              <a:ea typeface="+mn-ea"/>
              <a:cs typeface="+mn-cs"/>
            </a:rPr>
            <a:t>Adjustments</a:t>
          </a:r>
          <a:endParaRPr lang="en-US"/>
        </a:p>
      </dgm:t>
    </dgm:pt>
    <dgm:pt modelId="{6A30CCD2-CBC9-4826-8068-633DA80CAE1F}" type="parTrans" cxnId="{E49143C3-6A37-492B-9961-A0C1EE63EAF2}">
      <dgm:prSet/>
      <dgm:spPr/>
      <dgm:t>
        <a:bodyPr/>
        <a:lstStyle/>
        <a:p>
          <a:endParaRPr lang="en-US"/>
        </a:p>
      </dgm:t>
    </dgm:pt>
    <dgm:pt modelId="{E687FF4B-4F41-4782-9C49-741A46C24366}" type="sibTrans" cxnId="{E49143C3-6A37-492B-9961-A0C1EE63EAF2}">
      <dgm:prSet/>
      <dgm:spPr/>
      <dgm:t>
        <a:bodyPr/>
        <a:lstStyle/>
        <a:p>
          <a:endParaRPr lang="en-US"/>
        </a:p>
      </dgm:t>
    </dgm:pt>
    <dgm:pt modelId="{1B18B359-9A49-4C29-A8AF-B92E80871147}">
      <dgm:prSet phldr="0"/>
      <dgm:spPr/>
      <dgm:t>
        <a:bodyPr/>
        <a:lstStyle/>
        <a:p>
          <a:pPr>
            <a:lnSpc>
              <a:spcPct val="100000"/>
            </a:lnSpc>
          </a:pPr>
          <a:r>
            <a:rPr lang="en-US" sz="1100">
              <a:latin typeface="Arial"/>
              <a:ea typeface="+mn-ea"/>
              <a:cs typeface="Arial"/>
            </a:rPr>
            <a:t>Deductions</a:t>
          </a:r>
        </a:p>
      </dgm:t>
    </dgm:pt>
    <dgm:pt modelId="{D7E94F3A-EAD2-4DC7-AFC5-AAB28BA7C9D3}" type="parTrans" cxnId="{8C39C157-7123-4F37-B533-3BE34753607F}">
      <dgm:prSet/>
      <dgm:spPr/>
      <dgm:t>
        <a:bodyPr/>
        <a:lstStyle/>
        <a:p>
          <a:endParaRPr lang="en-US"/>
        </a:p>
      </dgm:t>
    </dgm:pt>
    <dgm:pt modelId="{BDE7AE9D-595C-42A8-A99D-6548182F37F9}" type="sibTrans" cxnId="{8C39C157-7123-4F37-B533-3BE34753607F}">
      <dgm:prSet/>
      <dgm:spPr/>
      <dgm:t>
        <a:bodyPr/>
        <a:lstStyle/>
        <a:p>
          <a:endParaRPr lang="en-US"/>
        </a:p>
      </dgm:t>
    </dgm:pt>
    <dgm:pt modelId="{D8F82F10-A528-491C-824B-3882FA6D9F1F}">
      <dgm:prSet phldr="0"/>
      <dgm:spPr/>
      <dgm:t>
        <a:bodyPr/>
        <a:lstStyle/>
        <a:p>
          <a:pPr>
            <a:lnSpc>
              <a:spcPct val="100000"/>
            </a:lnSpc>
          </a:pPr>
          <a:r>
            <a:rPr lang="en" sz="1100">
              <a:latin typeface="Arial"/>
              <a:ea typeface="+mn-ea"/>
              <a:cs typeface="Arial"/>
            </a:rPr>
            <a:t>Federal Credits</a:t>
          </a:r>
        </a:p>
      </dgm:t>
    </dgm:pt>
    <dgm:pt modelId="{5B7AF266-97DB-4F9F-A77F-FF3CB30BCDF3}" type="parTrans" cxnId="{E0B223D0-3E1C-4E79-9547-637B249C5C05}">
      <dgm:prSet/>
      <dgm:spPr/>
      <dgm:t>
        <a:bodyPr/>
        <a:lstStyle/>
        <a:p>
          <a:endParaRPr lang="en-US"/>
        </a:p>
      </dgm:t>
    </dgm:pt>
    <dgm:pt modelId="{8917DACA-EFC8-430B-A8AB-FFB84AFDAEA4}" type="sibTrans" cxnId="{E0B223D0-3E1C-4E79-9547-637B249C5C05}">
      <dgm:prSet/>
      <dgm:spPr/>
      <dgm:t>
        <a:bodyPr/>
        <a:lstStyle/>
        <a:p>
          <a:endParaRPr lang="en-US"/>
        </a:p>
      </dgm:t>
    </dgm:pt>
    <dgm:pt modelId="{D6FF17FD-F1B2-4C3A-9461-7705059E3142}">
      <dgm:prSet phldr="0"/>
      <dgm:spPr/>
      <dgm:t>
        <a:bodyPr/>
        <a:lstStyle/>
        <a:p>
          <a:pPr>
            <a:lnSpc>
              <a:spcPct val="100000"/>
            </a:lnSpc>
          </a:pPr>
          <a:r>
            <a:rPr lang="en-US" sz="2500">
              <a:latin typeface="Aptos Display"/>
              <a:ea typeface="+mn-ea"/>
              <a:cs typeface="+mn-cs"/>
            </a:rPr>
            <a:t>FICA Tax</a:t>
          </a:r>
        </a:p>
      </dgm:t>
    </dgm:pt>
    <dgm:pt modelId="{EE23139F-49BA-48E4-8395-C9AE95AC2365}" type="parTrans" cxnId="{6AD94111-DF6A-4760-8C87-8719AD81916C}">
      <dgm:prSet/>
      <dgm:spPr/>
      <dgm:t>
        <a:bodyPr/>
        <a:lstStyle/>
        <a:p>
          <a:endParaRPr lang="en-US"/>
        </a:p>
      </dgm:t>
    </dgm:pt>
    <dgm:pt modelId="{B6B85F5C-6C32-44B1-9A77-88644F72598B}" type="sibTrans" cxnId="{6AD94111-DF6A-4760-8C87-8719AD81916C}">
      <dgm:prSet/>
      <dgm:spPr/>
      <dgm:t>
        <a:bodyPr/>
        <a:lstStyle/>
        <a:p>
          <a:endParaRPr lang="en-US"/>
        </a:p>
      </dgm:t>
    </dgm:pt>
    <dgm:pt modelId="{2A1A0DF7-23EC-499E-BFCC-5C69BE6B90EA}" type="pres">
      <dgm:prSet presAssocID="{431C0F29-2768-466F-9269-5B3A5C24E1D7}" presName="root" presStyleCnt="0">
        <dgm:presLayoutVars>
          <dgm:dir/>
          <dgm:resizeHandles val="exact"/>
        </dgm:presLayoutVars>
      </dgm:prSet>
      <dgm:spPr/>
    </dgm:pt>
    <dgm:pt modelId="{7BA2BB9E-5C9E-4B1E-BEAB-C66AA1EE41CC}" type="pres">
      <dgm:prSet presAssocID="{608E569B-F5AA-4761-A136-1A2EA43AA094}" presName="compNode" presStyleCnt="0"/>
      <dgm:spPr/>
    </dgm:pt>
    <dgm:pt modelId="{C60DF54C-49E5-4B17-9CD9-F3E4131C2E7A}" type="pres">
      <dgm:prSet presAssocID="{608E569B-F5AA-4761-A136-1A2EA43AA094}" presName="bgRect" presStyleLbl="bgShp" presStyleIdx="0" presStyleCnt="5" custLinFactNeighborX="-39660" custLinFactNeighborY="917"/>
      <dgm:spPr/>
    </dgm:pt>
    <dgm:pt modelId="{1109B3AA-CDF8-4CC1-A2B4-F934A230BD77}" type="pres">
      <dgm:prSet presAssocID="{608E569B-F5AA-4761-A136-1A2EA43AA094}" presName="iconRect" presStyleLbl="node1" presStyleIdx="0" presStyleCnt="5"/>
      <dgm:spPr>
        <a:blipFill>
          <a:blip xmlns:r="http://schemas.openxmlformats.org/officeDocument/2006/relationships" r:embed="rId1">
            <a:extLs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User with solid fill"/>
        </a:ext>
      </dgm:extLst>
    </dgm:pt>
    <dgm:pt modelId="{8DE86740-7892-47CB-A7E3-47ACF703F85B}" type="pres">
      <dgm:prSet presAssocID="{608E569B-F5AA-4761-A136-1A2EA43AA094}" presName="spaceRect" presStyleCnt="0"/>
      <dgm:spPr/>
    </dgm:pt>
    <dgm:pt modelId="{F559C815-1B9A-4318-881D-231419207E85}" type="pres">
      <dgm:prSet presAssocID="{608E569B-F5AA-4761-A136-1A2EA43AA094}" presName="parTx" presStyleLbl="revTx" presStyleIdx="0" presStyleCnt="5">
        <dgm:presLayoutVars>
          <dgm:chMax val="0"/>
          <dgm:chPref val="0"/>
        </dgm:presLayoutVars>
      </dgm:prSet>
      <dgm:spPr/>
    </dgm:pt>
    <dgm:pt modelId="{13B754BB-AC5C-49A2-B831-E46865DE148C}" type="pres">
      <dgm:prSet presAssocID="{781052A6-6A9D-4336-A8C0-2EE6FEF830E9}" presName="sibTrans" presStyleCnt="0"/>
      <dgm:spPr/>
    </dgm:pt>
    <dgm:pt modelId="{C546766E-31C7-43CA-9BE4-ADE7C23E217C}" type="pres">
      <dgm:prSet presAssocID="{D6FF17FD-F1B2-4C3A-9461-7705059E3142}" presName="compNode" presStyleCnt="0"/>
      <dgm:spPr/>
    </dgm:pt>
    <dgm:pt modelId="{398BB368-CB1D-4C48-B8F5-AF8EB7ACE60F}" type="pres">
      <dgm:prSet presAssocID="{D6FF17FD-F1B2-4C3A-9461-7705059E3142}" presName="bgRect" presStyleLbl="bgShp" presStyleIdx="1" presStyleCnt="5"/>
      <dgm:spPr/>
    </dgm:pt>
    <dgm:pt modelId="{4F2578C9-D05C-473E-BB67-F38B0FAD6253}" type="pres">
      <dgm:prSet presAssocID="{D6FF17FD-F1B2-4C3A-9461-7705059E3142}" presName="iconRect" presStyleLbl="node1" presStyleIdx="1" presStyleCnt="5"/>
      <dgm:spPr>
        <a:blipFill>
          <a:blip xmlns:r="http://schemas.openxmlformats.org/officeDocument/2006/relationships" r:embed="rId3">
            <a:extLs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ank with solid fill"/>
        </a:ext>
      </dgm:extLst>
    </dgm:pt>
    <dgm:pt modelId="{96D6248A-8A57-432A-90E8-0356A45A2EA2}" type="pres">
      <dgm:prSet presAssocID="{D6FF17FD-F1B2-4C3A-9461-7705059E3142}" presName="spaceRect" presStyleCnt="0"/>
      <dgm:spPr/>
    </dgm:pt>
    <dgm:pt modelId="{9BFAC2B7-C418-4E02-81DD-AFD58212DD44}" type="pres">
      <dgm:prSet presAssocID="{D6FF17FD-F1B2-4C3A-9461-7705059E3142}" presName="parTx" presStyleLbl="revTx" presStyleIdx="1" presStyleCnt="5">
        <dgm:presLayoutVars>
          <dgm:chMax val="0"/>
          <dgm:chPref val="0"/>
        </dgm:presLayoutVars>
      </dgm:prSet>
      <dgm:spPr/>
    </dgm:pt>
    <dgm:pt modelId="{A1D5443E-0064-4F27-9B41-E4C61C570C15}" type="pres">
      <dgm:prSet presAssocID="{B6B85F5C-6C32-44B1-9A77-88644F72598B}" presName="sibTrans" presStyleCnt="0"/>
      <dgm:spPr/>
    </dgm:pt>
    <dgm:pt modelId="{7F72DE53-F773-49FE-858B-BDFA879CD3BC}" type="pres">
      <dgm:prSet presAssocID="{F62232C0-CCA3-4686-B851-8BB350EFE0BB}" presName="compNode" presStyleCnt="0"/>
      <dgm:spPr/>
    </dgm:pt>
    <dgm:pt modelId="{133CF813-698A-4D20-91C9-28EF14B3F80C}" type="pres">
      <dgm:prSet presAssocID="{F62232C0-CCA3-4686-B851-8BB350EFE0BB}" presName="bgRect" presStyleLbl="bgShp" presStyleIdx="2" presStyleCnt="5"/>
      <dgm:spPr/>
    </dgm:pt>
    <dgm:pt modelId="{E7149D27-3778-4029-97CE-3177B274E904}" type="pres">
      <dgm:prSet presAssocID="{F62232C0-CCA3-4686-B851-8BB350EFE0BB}" presName="iconRect" presStyleLbl="node1" presStyleIdx="2" presStyleCnt="5"/>
      <dgm:spPr>
        <a:blipFill>
          <a:blip xmlns:r="http://schemas.openxmlformats.org/officeDocument/2006/relationships" r:embed="rId5">
            <a:extLs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Open envelope with solid fill"/>
        </a:ext>
      </dgm:extLst>
    </dgm:pt>
    <dgm:pt modelId="{6C2032FF-C772-4F9A-BB4F-8C6888AF4152}" type="pres">
      <dgm:prSet presAssocID="{F62232C0-CCA3-4686-B851-8BB350EFE0BB}" presName="spaceRect" presStyleCnt="0"/>
      <dgm:spPr/>
    </dgm:pt>
    <dgm:pt modelId="{543DDC84-211F-4720-B55D-F0C1F0FAEED6}" type="pres">
      <dgm:prSet presAssocID="{F62232C0-CCA3-4686-B851-8BB350EFE0BB}" presName="parTx" presStyleLbl="revTx" presStyleIdx="2" presStyleCnt="5">
        <dgm:presLayoutVars>
          <dgm:chMax val="0"/>
          <dgm:chPref val="0"/>
        </dgm:presLayoutVars>
      </dgm:prSet>
      <dgm:spPr/>
    </dgm:pt>
    <dgm:pt modelId="{C5BC2ED6-BB70-436B-95DD-1825C793ADE3}" type="pres">
      <dgm:prSet presAssocID="{E687FF4B-4F41-4782-9C49-741A46C24366}" presName="sibTrans" presStyleCnt="0"/>
      <dgm:spPr/>
    </dgm:pt>
    <dgm:pt modelId="{A427871C-949D-466D-ABB8-DA5D29DC5737}" type="pres">
      <dgm:prSet presAssocID="{1B18B359-9A49-4C29-A8AF-B92E80871147}" presName="compNode" presStyleCnt="0"/>
      <dgm:spPr/>
    </dgm:pt>
    <dgm:pt modelId="{2A4CD1A7-252E-4654-B5EC-8E278D61EF7C}" type="pres">
      <dgm:prSet presAssocID="{1B18B359-9A49-4C29-A8AF-B92E80871147}" presName="bgRect" presStyleLbl="bgShp" presStyleIdx="3" presStyleCnt="5"/>
      <dgm:spPr/>
    </dgm:pt>
    <dgm:pt modelId="{4CD61396-415D-425B-9730-DCD7B2092814}" type="pres">
      <dgm:prSet presAssocID="{1B18B359-9A49-4C29-A8AF-B92E80871147}" presName="iconRect" presStyleLbl="node1" presStyleIdx="3" presStyleCnt="5"/>
      <dgm:spPr>
        <a:blipFill>
          <a:blip xmlns:r="http://schemas.openxmlformats.org/officeDocument/2006/relationships" r:embed="rId7">
            <a:extLs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Money with solid fill"/>
        </a:ext>
      </dgm:extLst>
    </dgm:pt>
    <dgm:pt modelId="{F2A078E0-4C7B-4862-BA6D-444DBC0BA813}" type="pres">
      <dgm:prSet presAssocID="{1B18B359-9A49-4C29-A8AF-B92E80871147}" presName="spaceRect" presStyleCnt="0"/>
      <dgm:spPr/>
    </dgm:pt>
    <dgm:pt modelId="{19135EB8-07EF-47B9-85A5-6CBB0F2AB1BE}" type="pres">
      <dgm:prSet presAssocID="{1B18B359-9A49-4C29-A8AF-B92E80871147}" presName="parTx" presStyleLbl="revTx" presStyleIdx="3" presStyleCnt="5">
        <dgm:presLayoutVars>
          <dgm:chMax val="0"/>
          <dgm:chPref val="0"/>
        </dgm:presLayoutVars>
      </dgm:prSet>
      <dgm:spPr/>
    </dgm:pt>
    <dgm:pt modelId="{CF121C60-EF7A-42F0-8448-7394E9C0407B}" type="pres">
      <dgm:prSet presAssocID="{BDE7AE9D-595C-42A8-A99D-6548182F37F9}" presName="sibTrans" presStyleCnt="0"/>
      <dgm:spPr/>
    </dgm:pt>
    <dgm:pt modelId="{AB06D68D-E901-4202-B524-CDDE17438FD9}" type="pres">
      <dgm:prSet presAssocID="{D8F82F10-A528-491C-824B-3882FA6D9F1F}" presName="compNode" presStyleCnt="0"/>
      <dgm:spPr/>
    </dgm:pt>
    <dgm:pt modelId="{216E7C9A-9862-4E2D-857F-8FFFBF9E35B7}" type="pres">
      <dgm:prSet presAssocID="{D8F82F10-A528-491C-824B-3882FA6D9F1F}" presName="bgRect" presStyleLbl="bgShp" presStyleIdx="4" presStyleCnt="5"/>
      <dgm:spPr/>
    </dgm:pt>
    <dgm:pt modelId="{A4CE7DC3-836E-4B65-94E1-C40B0A5C32DC}" type="pres">
      <dgm:prSet presAssocID="{D8F82F10-A528-491C-824B-3882FA6D9F1F}" presName="iconRect" presStyleLbl="node1" presStyleIdx="4" presStyleCnt="5"/>
      <dgm:spPr>
        <a:blipFill>
          <a:blip xmlns:r="http://schemas.openxmlformats.org/officeDocument/2006/relationships" r:embed="rId9">
            <a:extLs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Coins outline"/>
        </a:ext>
      </dgm:extLst>
    </dgm:pt>
    <dgm:pt modelId="{BA8071C5-8ADD-4FD1-B319-13F6587548BD}" type="pres">
      <dgm:prSet presAssocID="{D8F82F10-A528-491C-824B-3882FA6D9F1F}" presName="spaceRect" presStyleCnt="0"/>
      <dgm:spPr/>
    </dgm:pt>
    <dgm:pt modelId="{91067131-A8D5-47A6-94F4-07CE68414D35}" type="pres">
      <dgm:prSet presAssocID="{D8F82F10-A528-491C-824B-3882FA6D9F1F}" presName="parTx" presStyleLbl="revTx" presStyleIdx="4" presStyleCnt="5">
        <dgm:presLayoutVars>
          <dgm:chMax val="0"/>
          <dgm:chPref val="0"/>
        </dgm:presLayoutVars>
      </dgm:prSet>
      <dgm:spPr/>
    </dgm:pt>
  </dgm:ptLst>
  <dgm:cxnLst>
    <dgm:cxn modelId="{9E8E4E0E-0F45-42B3-8849-C286A2E63FAC}" srcId="{431C0F29-2768-466F-9269-5B3A5C24E1D7}" destId="{608E569B-F5AA-4761-A136-1A2EA43AA094}" srcOrd="0" destOrd="0" parTransId="{E56C77AD-6F86-4735-8E75-7A59FFE026A9}" sibTransId="{781052A6-6A9D-4336-A8C0-2EE6FEF830E9}"/>
    <dgm:cxn modelId="{6AD94111-DF6A-4760-8C87-8719AD81916C}" srcId="{431C0F29-2768-466F-9269-5B3A5C24E1D7}" destId="{D6FF17FD-F1B2-4C3A-9461-7705059E3142}" srcOrd="1" destOrd="0" parTransId="{EE23139F-49BA-48E4-8395-C9AE95AC2365}" sibTransId="{B6B85F5C-6C32-44B1-9A77-88644F72598B}"/>
    <dgm:cxn modelId="{988C5342-F4C8-8D43-90A2-693F9C6AFD0B}" type="presOf" srcId="{F62232C0-CCA3-4686-B851-8BB350EFE0BB}" destId="{543DDC84-211F-4720-B55D-F0C1F0FAEED6}" srcOrd="0" destOrd="0" presId="urn:microsoft.com/office/officeart/2018/2/layout/IconVerticalSolidList"/>
    <dgm:cxn modelId="{E065EA47-54C0-184C-92D8-99A061CA5771}" type="presOf" srcId="{1B18B359-9A49-4C29-A8AF-B92E80871147}" destId="{19135EB8-07EF-47B9-85A5-6CBB0F2AB1BE}" srcOrd="0" destOrd="0" presId="urn:microsoft.com/office/officeart/2018/2/layout/IconVerticalSolidList"/>
    <dgm:cxn modelId="{8C39C157-7123-4F37-B533-3BE34753607F}" srcId="{431C0F29-2768-466F-9269-5B3A5C24E1D7}" destId="{1B18B359-9A49-4C29-A8AF-B92E80871147}" srcOrd="3" destOrd="0" parTransId="{D7E94F3A-EAD2-4DC7-AFC5-AAB28BA7C9D3}" sibTransId="{BDE7AE9D-595C-42A8-A99D-6548182F37F9}"/>
    <dgm:cxn modelId="{D1A307A8-559C-9A41-B944-A6DC4EB86844}" type="presOf" srcId="{D6FF17FD-F1B2-4C3A-9461-7705059E3142}" destId="{9BFAC2B7-C418-4E02-81DD-AFD58212DD44}" srcOrd="0" destOrd="0" presId="urn:microsoft.com/office/officeart/2018/2/layout/IconVerticalSolidList"/>
    <dgm:cxn modelId="{64B7B6B1-CA27-804A-BDCA-D56A0E938C2B}" type="presOf" srcId="{608E569B-F5AA-4761-A136-1A2EA43AA094}" destId="{F559C815-1B9A-4318-881D-231419207E85}" srcOrd="0" destOrd="0" presId="urn:microsoft.com/office/officeart/2018/2/layout/IconVerticalSolidList"/>
    <dgm:cxn modelId="{4EE3AEBC-E727-6449-BE72-BC630111AFD5}" type="presOf" srcId="{D8F82F10-A528-491C-824B-3882FA6D9F1F}" destId="{91067131-A8D5-47A6-94F4-07CE68414D35}" srcOrd="0" destOrd="0" presId="urn:microsoft.com/office/officeart/2018/2/layout/IconVerticalSolidList"/>
    <dgm:cxn modelId="{E49143C3-6A37-492B-9961-A0C1EE63EAF2}" srcId="{431C0F29-2768-466F-9269-5B3A5C24E1D7}" destId="{F62232C0-CCA3-4686-B851-8BB350EFE0BB}" srcOrd="2" destOrd="0" parTransId="{6A30CCD2-CBC9-4826-8068-633DA80CAE1F}" sibTransId="{E687FF4B-4F41-4782-9C49-741A46C24366}"/>
    <dgm:cxn modelId="{E0B223D0-3E1C-4E79-9547-637B249C5C05}" srcId="{431C0F29-2768-466F-9269-5B3A5C24E1D7}" destId="{D8F82F10-A528-491C-824B-3882FA6D9F1F}" srcOrd="4" destOrd="0" parTransId="{5B7AF266-97DB-4F9F-A77F-FF3CB30BCDF3}" sibTransId="{8917DACA-EFC8-430B-A8AB-FFB84AFDAEA4}"/>
    <dgm:cxn modelId="{21D030E3-1633-4747-AA02-A742C79F9B16}" type="presOf" srcId="{431C0F29-2768-466F-9269-5B3A5C24E1D7}" destId="{2A1A0DF7-23EC-499E-BFCC-5C69BE6B90EA}" srcOrd="0" destOrd="0" presId="urn:microsoft.com/office/officeart/2018/2/layout/IconVerticalSolidList"/>
    <dgm:cxn modelId="{28B843A0-F700-CD42-BEF7-56EEB786834B}" type="presParOf" srcId="{2A1A0DF7-23EC-499E-BFCC-5C69BE6B90EA}" destId="{7BA2BB9E-5C9E-4B1E-BEAB-C66AA1EE41CC}" srcOrd="0" destOrd="0" presId="urn:microsoft.com/office/officeart/2018/2/layout/IconVerticalSolidList"/>
    <dgm:cxn modelId="{0951CAC7-76AA-B84C-A9FC-20A8593B9F6D}" type="presParOf" srcId="{7BA2BB9E-5C9E-4B1E-BEAB-C66AA1EE41CC}" destId="{C60DF54C-49E5-4B17-9CD9-F3E4131C2E7A}" srcOrd="0" destOrd="0" presId="urn:microsoft.com/office/officeart/2018/2/layout/IconVerticalSolidList"/>
    <dgm:cxn modelId="{F6AEC1AC-CF9E-5649-B1AE-AD8BECF7A315}" type="presParOf" srcId="{7BA2BB9E-5C9E-4B1E-BEAB-C66AA1EE41CC}" destId="{1109B3AA-CDF8-4CC1-A2B4-F934A230BD77}" srcOrd="1" destOrd="0" presId="urn:microsoft.com/office/officeart/2018/2/layout/IconVerticalSolidList"/>
    <dgm:cxn modelId="{2DA1BC19-8BD2-C744-A0C4-62AA2A4517CA}" type="presParOf" srcId="{7BA2BB9E-5C9E-4B1E-BEAB-C66AA1EE41CC}" destId="{8DE86740-7892-47CB-A7E3-47ACF703F85B}" srcOrd="2" destOrd="0" presId="urn:microsoft.com/office/officeart/2018/2/layout/IconVerticalSolidList"/>
    <dgm:cxn modelId="{2D9A3D58-3741-E743-A2EF-CF10A360AE71}" type="presParOf" srcId="{7BA2BB9E-5C9E-4B1E-BEAB-C66AA1EE41CC}" destId="{F559C815-1B9A-4318-881D-231419207E85}" srcOrd="3" destOrd="0" presId="urn:microsoft.com/office/officeart/2018/2/layout/IconVerticalSolidList"/>
    <dgm:cxn modelId="{B3F161DA-D92E-CD40-93BD-032D67FA0E9C}" type="presParOf" srcId="{2A1A0DF7-23EC-499E-BFCC-5C69BE6B90EA}" destId="{13B754BB-AC5C-49A2-B831-E46865DE148C}" srcOrd="1" destOrd="0" presId="urn:microsoft.com/office/officeart/2018/2/layout/IconVerticalSolidList"/>
    <dgm:cxn modelId="{C295BD8B-9DC5-7043-B296-BAABF84449C4}" type="presParOf" srcId="{2A1A0DF7-23EC-499E-BFCC-5C69BE6B90EA}" destId="{C546766E-31C7-43CA-9BE4-ADE7C23E217C}" srcOrd="2" destOrd="0" presId="urn:microsoft.com/office/officeart/2018/2/layout/IconVerticalSolidList"/>
    <dgm:cxn modelId="{E3DC4D61-A275-0D4B-9C21-14AA173D51EE}" type="presParOf" srcId="{C546766E-31C7-43CA-9BE4-ADE7C23E217C}" destId="{398BB368-CB1D-4C48-B8F5-AF8EB7ACE60F}" srcOrd="0" destOrd="0" presId="urn:microsoft.com/office/officeart/2018/2/layout/IconVerticalSolidList"/>
    <dgm:cxn modelId="{F5433A93-5642-5944-A179-9FBEE4C702D2}" type="presParOf" srcId="{C546766E-31C7-43CA-9BE4-ADE7C23E217C}" destId="{4F2578C9-D05C-473E-BB67-F38B0FAD6253}" srcOrd="1" destOrd="0" presId="urn:microsoft.com/office/officeart/2018/2/layout/IconVerticalSolidList"/>
    <dgm:cxn modelId="{A92C387A-F996-F542-A6B7-FC1E01B5B636}" type="presParOf" srcId="{C546766E-31C7-43CA-9BE4-ADE7C23E217C}" destId="{96D6248A-8A57-432A-90E8-0356A45A2EA2}" srcOrd="2" destOrd="0" presId="urn:microsoft.com/office/officeart/2018/2/layout/IconVerticalSolidList"/>
    <dgm:cxn modelId="{C344E198-2A1F-5349-9837-CE1B6451548E}" type="presParOf" srcId="{C546766E-31C7-43CA-9BE4-ADE7C23E217C}" destId="{9BFAC2B7-C418-4E02-81DD-AFD58212DD44}" srcOrd="3" destOrd="0" presId="urn:microsoft.com/office/officeart/2018/2/layout/IconVerticalSolidList"/>
    <dgm:cxn modelId="{64674B46-9A38-484B-B072-E311B00C39E4}" type="presParOf" srcId="{2A1A0DF7-23EC-499E-BFCC-5C69BE6B90EA}" destId="{A1D5443E-0064-4F27-9B41-E4C61C570C15}" srcOrd="3" destOrd="0" presId="urn:microsoft.com/office/officeart/2018/2/layout/IconVerticalSolidList"/>
    <dgm:cxn modelId="{22CCEB99-D877-5144-BB69-FB7776F1A560}" type="presParOf" srcId="{2A1A0DF7-23EC-499E-BFCC-5C69BE6B90EA}" destId="{7F72DE53-F773-49FE-858B-BDFA879CD3BC}" srcOrd="4" destOrd="0" presId="urn:microsoft.com/office/officeart/2018/2/layout/IconVerticalSolidList"/>
    <dgm:cxn modelId="{16D8E3E1-BAB3-C249-9467-0096744E5CA6}" type="presParOf" srcId="{7F72DE53-F773-49FE-858B-BDFA879CD3BC}" destId="{133CF813-698A-4D20-91C9-28EF14B3F80C}" srcOrd="0" destOrd="0" presId="urn:microsoft.com/office/officeart/2018/2/layout/IconVerticalSolidList"/>
    <dgm:cxn modelId="{CB150F63-3D41-1647-8DA5-73A6E5AB2F1D}" type="presParOf" srcId="{7F72DE53-F773-49FE-858B-BDFA879CD3BC}" destId="{E7149D27-3778-4029-97CE-3177B274E904}" srcOrd="1" destOrd="0" presId="urn:microsoft.com/office/officeart/2018/2/layout/IconVerticalSolidList"/>
    <dgm:cxn modelId="{316B20BF-83DB-9948-834F-32C82B455FCB}" type="presParOf" srcId="{7F72DE53-F773-49FE-858B-BDFA879CD3BC}" destId="{6C2032FF-C772-4F9A-BB4F-8C6888AF4152}" srcOrd="2" destOrd="0" presId="urn:microsoft.com/office/officeart/2018/2/layout/IconVerticalSolidList"/>
    <dgm:cxn modelId="{F2B1E679-B5F5-664F-95DA-75C6B3640870}" type="presParOf" srcId="{7F72DE53-F773-49FE-858B-BDFA879CD3BC}" destId="{543DDC84-211F-4720-B55D-F0C1F0FAEED6}" srcOrd="3" destOrd="0" presId="urn:microsoft.com/office/officeart/2018/2/layout/IconVerticalSolidList"/>
    <dgm:cxn modelId="{3DA3685B-DB8A-C147-9239-EBD14A325498}" type="presParOf" srcId="{2A1A0DF7-23EC-499E-BFCC-5C69BE6B90EA}" destId="{C5BC2ED6-BB70-436B-95DD-1825C793ADE3}" srcOrd="5" destOrd="0" presId="urn:microsoft.com/office/officeart/2018/2/layout/IconVerticalSolidList"/>
    <dgm:cxn modelId="{207EC366-D411-1340-989F-964A317C7BCE}" type="presParOf" srcId="{2A1A0DF7-23EC-499E-BFCC-5C69BE6B90EA}" destId="{A427871C-949D-466D-ABB8-DA5D29DC5737}" srcOrd="6" destOrd="0" presId="urn:microsoft.com/office/officeart/2018/2/layout/IconVerticalSolidList"/>
    <dgm:cxn modelId="{B23AFDB4-AD2B-384B-B7D2-F88293DEB040}" type="presParOf" srcId="{A427871C-949D-466D-ABB8-DA5D29DC5737}" destId="{2A4CD1A7-252E-4654-B5EC-8E278D61EF7C}" srcOrd="0" destOrd="0" presId="urn:microsoft.com/office/officeart/2018/2/layout/IconVerticalSolidList"/>
    <dgm:cxn modelId="{3708A247-33EE-194C-9356-275EA017A7EA}" type="presParOf" srcId="{A427871C-949D-466D-ABB8-DA5D29DC5737}" destId="{4CD61396-415D-425B-9730-DCD7B2092814}" srcOrd="1" destOrd="0" presId="urn:microsoft.com/office/officeart/2018/2/layout/IconVerticalSolidList"/>
    <dgm:cxn modelId="{0E679090-F924-AB4C-9180-9A5FA4255E04}" type="presParOf" srcId="{A427871C-949D-466D-ABB8-DA5D29DC5737}" destId="{F2A078E0-4C7B-4862-BA6D-444DBC0BA813}" srcOrd="2" destOrd="0" presId="urn:microsoft.com/office/officeart/2018/2/layout/IconVerticalSolidList"/>
    <dgm:cxn modelId="{CEE016ED-3AB1-F143-AD88-25ED89546C08}" type="presParOf" srcId="{A427871C-949D-466D-ABB8-DA5D29DC5737}" destId="{19135EB8-07EF-47B9-85A5-6CBB0F2AB1BE}" srcOrd="3" destOrd="0" presId="urn:microsoft.com/office/officeart/2018/2/layout/IconVerticalSolidList"/>
    <dgm:cxn modelId="{6E6714AB-9D72-7947-83F7-B7468201EA6D}" type="presParOf" srcId="{2A1A0DF7-23EC-499E-BFCC-5C69BE6B90EA}" destId="{CF121C60-EF7A-42F0-8448-7394E9C0407B}" srcOrd="7" destOrd="0" presId="urn:microsoft.com/office/officeart/2018/2/layout/IconVerticalSolidList"/>
    <dgm:cxn modelId="{73AF1FE7-8078-6A43-8A93-2CB12CA1A15E}" type="presParOf" srcId="{2A1A0DF7-23EC-499E-BFCC-5C69BE6B90EA}" destId="{AB06D68D-E901-4202-B524-CDDE17438FD9}" srcOrd="8" destOrd="0" presId="urn:microsoft.com/office/officeart/2018/2/layout/IconVerticalSolidList"/>
    <dgm:cxn modelId="{1F623B08-2D41-5845-B16F-15BE7BB35BCF}" type="presParOf" srcId="{AB06D68D-E901-4202-B524-CDDE17438FD9}" destId="{216E7C9A-9862-4E2D-857F-8FFFBF9E35B7}" srcOrd="0" destOrd="0" presId="urn:microsoft.com/office/officeart/2018/2/layout/IconVerticalSolidList"/>
    <dgm:cxn modelId="{BB571874-DFA4-EC49-AC2A-9238891C8A53}" type="presParOf" srcId="{AB06D68D-E901-4202-B524-CDDE17438FD9}" destId="{A4CE7DC3-836E-4B65-94E1-C40B0A5C32DC}" srcOrd="1" destOrd="0" presId="urn:microsoft.com/office/officeart/2018/2/layout/IconVerticalSolidList"/>
    <dgm:cxn modelId="{4E50B64D-8A67-4749-B497-27648A323BD9}" type="presParOf" srcId="{AB06D68D-E901-4202-B524-CDDE17438FD9}" destId="{BA8071C5-8ADD-4FD1-B319-13F6587548BD}" srcOrd="2" destOrd="0" presId="urn:microsoft.com/office/officeart/2018/2/layout/IconVerticalSolidList"/>
    <dgm:cxn modelId="{19818088-406D-8B4D-B0F1-91A866D621B2}" type="presParOf" srcId="{AB06D68D-E901-4202-B524-CDDE17438FD9}" destId="{91067131-A8D5-47A6-94F4-07CE68414D3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31C0F29-2768-466F-9269-5B3A5C24E1D7}" type="doc">
      <dgm:prSet loTypeId="urn:microsoft.com/office/officeart/2005/8/layout/default" loCatId="list" qsTypeId="urn:microsoft.com/office/officeart/2005/8/quickstyle/simple1" qsCatId="simple" csTypeId="urn:microsoft.com/office/officeart/2005/8/colors/accent3_2" csCatId="accent3" phldr="1"/>
      <dgm:spPr/>
      <dgm:t>
        <a:bodyPr/>
        <a:lstStyle/>
        <a:p>
          <a:endParaRPr lang="en-US"/>
        </a:p>
      </dgm:t>
    </dgm:pt>
    <dgm:pt modelId="{7164D3FF-E1BC-476D-BB1C-BEBE71C60E36}">
      <dgm:prSet phldr="0"/>
      <dgm:spPr/>
      <dgm:t>
        <a:bodyPr/>
        <a:lstStyle/>
        <a:p>
          <a:pPr algn="l" rtl="0">
            <a:lnSpc>
              <a:spcPct val="100000"/>
            </a:lnSpc>
          </a:pPr>
          <a:r>
            <a:rPr lang="en-US" sz="2500">
              <a:latin typeface="Aptos Display" panose="02110004020202020204"/>
              <a:ea typeface="+mn-ea"/>
              <a:cs typeface="+mn-cs"/>
            </a:rPr>
            <a:t>Basic Tax Preparer</a:t>
          </a:r>
        </a:p>
      </dgm:t>
    </dgm:pt>
    <dgm:pt modelId="{C13D1659-6F1D-48A5-8000-97FEA331523C}" type="parTrans" cxnId="{31C5F62B-DA2E-4E77-96D3-C6F566A5DEDC}">
      <dgm:prSet/>
      <dgm:spPr/>
    </dgm:pt>
    <dgm:pt modelId="{9F71331C-9FA8-461A-B8D0-9BF8A7744EDC}" type="sibTrans" cxnId="{31C5F62B-DA2E-4E77-96D3-C6F566A5DEDC}">
      <dgm:prSet/>
      <dgm:spPr/>
    </dgm:pt>
    <dgm:pt modelId="{FF2E70DC-98D5-4A9A-BDF1-CE5D70971EE2}">
      <dgm:prSet phldr="0"/>
      <dgm:spPr/>
      <dgm:t>
        <a:bodyPr/>
        <a:lstStyle/>
        <a:p>
          <a:pPr algn="l" rtl="0">
            <a:lnSpc>
              <a:spcPct val="90000"/>
            </a:lnSpc>
          </a:pPr>
          <a:r>
            <a:rPr lang="en-US" sz="2800">
              <a:latin typeface="Aptos"/>
              <a:ea typeface="+mn-ea"/>
              <a:cs typeface="+mn-cs"/>
            </a:rPr>
            <a:t>Volunteer Standards of Conduct</a:t>
          </a:r>
        </a:p>
      </dgm:t>
    </dgm:pt>
    <dgm:pt modelId="{D29E468A-4C35-4B1D-8BDE-AD2973D52A6F}" type="parTrans" cxnId="{CD338D2C-1419-4CF3-AACC-E823D4EAEEFF}">
      <dgm:prSet/>
      <dgm:spPr/>
    </dgm:pt>
    <dgm:pt modelId="{BE3CA20C-55D9-4FFC-87E5-225F914FCE6A}" type="sibTrans" cxnId="{CD338D2C-1419-4CF3-AACC-E823D4EAEEFF}">
      <dgm:prSet/>
      <dgm:spPr/>
    </dgm:pt>
    <dgm:pt modelId="{2D1A0F7B-8E41-4BA9-BA50-70964F612B2A}">
      <dgm:prSet phldr="0"/>
      <dgm:spPr/>
      <dgm:t>
        <a:bodyPr/>
        <a:lstStyle/>
        <a:p>
          <a:r>
            <a:rPr lang="en-US" sz="2800">
              <a:latin typeface="Aptos"/>
              <a:ea typeface="+mn-ea"/>
              <a:cs typeface="+mn-cs"/>
            </a:rPr>
            <a:t>Intake/Interview &amp; Quality Review</a:t>
          </a:r>
          <a:endParaRPr lang="en-US"/>
        </a:p>
      </dgm:t>
    </dgm:pt>
    <dgm:pt modelId="{89EDEFE5-22C8-4C43-ADB6-3B11DF6ED543}" type="parTrans" cxnId="{A2A8BE2C-2071-4F38-A724-1F31F2E401B4}">
      <dgm:prSet/>
      <dgm:spPr/>
    </dgm:pt>
    <dgm:pt modelId="{96A0EB5A-DD4E-4643-9C09-EE15C933C71D}" type="sibTrans" cxnId="{A2A8BE2C-2071-4F38-A724-1F31F2E401B4}">
      <dgm:prSet/>
      <dgm:spPr/>
    </dgm:pt>
    <dgm:pt modelId="{EE39E801-F2BA-4289-A388-77836CBF7E2D}">
      <dgm:prSet phldr="0"/>
      <dgm:spPr/>
      <dgm:t>
        <a:bodyPr/>
        <a:lstStyle/>
        <a:p>
          <a:pPr algn="l" rtl="0"/>
          <a:r>
            <a:rPr lang="en-US" sz="2500">
              <a:latin typeface="Aptos Display" panose="02110004020202020204"/>
              <a:ea typeface="+mn-ea"/>
              <a:cs typeface="+mn-cs"/>
            </a:rPr>
            <a:t>Advanced Tax Preparer</a:t>
          </a:r>
          <a:endParaRPr lang="en-US" sz="2500">
            <a:ea typeface="+mn-ea"/>
            <a:cs typeface="+mn-cs"/>
          </a:endParaRPr>
        </a:p>
      </dgm:t>
    </dgm:pt>
    <dgm:pt modelId="{5EAD0D8C-044C-42B5-9BB4-C6F3857B20A9}" type="parTrans" cxnId="{91F8FDCA-FD5A-47E5-8385-2AB8B0CF892E}">
      <dgm:prSet/>
      <dgm:spPr/>
    </dgm:pt>
    <dgm:pt modelId="{3FDB2E3E-9D39-4C0B-A267-9B0F11C6E90A}" type="sibTrans" cxnId="{91F8FDCA-FD5A-47E5-8385-2AB8B0CF892E}">
      <dgm:prSet/>
      <dgm:spPr/>
    </dgm:pt>
    <dgm:pt modelId="{5400F3CE-1622-4214-92CA-0EC937A34C64}" type="pres">
      <dgm:prSet presAssocID="{431C0F29-2768-466F-9269-5B3A5C24E1D7}" presName="diagram" presStyleCnt="0">
        <dgm:presLayoutVars>
          <dgm:dir/>
          <dgm:resizeHandles val="exact"/>
        </dgm:presLayoutVars>
      </dgm:prSet>
      <dgm:spPr/>
    </dgm:pt>
    <dgm:pt modelId="{19DF1D16-53BF-4802-AB42-5B05FD969C71}" type="pres">
      <dgm:prSet presAssocID="{FF2E70DC-98D5-4A9A-BDF1-CE5D70971EE2}" presName="node" presStyleLbl="node1" presStyleIdx="0" presStyleCnt="4">
        <dgm:presLayoutVars>
          <dgm:bulletEnabled val="1"/>
        </dgm:presLayoutVars>
      </dgm:prSet>
      <dgm:spPr/>
    </dgm:pt>
    <dgm:pt modelId="{BD564551-6203-4FE2-BE7C-25B1B585929E}" type="pres">
      <dgm:prSet presAssocID="{BE3CA20C-55D9-4FFC-87E5-225F914FCE6A}" presName="sibTrans" presStyleCnt="0"/>
      <dgm:spPr/>
    </dgm:pt>
    <dgm:pt modelId="{6683DE24-3C9B-40A5-A7CF-D429103B3CD1}" type="pres">
      <dgm:prSet presAssocID="{2D1A0F7B-8E41-4BA9-BA50-70964F612B2A}" presName="node" presStyleLbl="node1" presStyleIdx="1" presStyleCnt="4">
        <dgm:presLayoutVars>
          <dgm:bulletEnabled val="1"/>
        </dgm:presLayoutVars>
      </dgm:prSet>
      <dgm:spPr/>
    </dgm:pt>
    <dgm:pt modelId="{842CE2D6-2C54-4404-B4FC-A2ABC4B97FDE}" type="pres">
      <dgm:prSet presAssocID="{96A0EB5A-DD4E-4643-9C09-EE15C933C71D}" presName="sibTrans" presStyleCnt="0"/>
      <dgm:spPr/>
    </dgm:pt>
    <dgm:pt modelId="{A9CE15E8-E8CB-43B7-A419-0A1C147ACA28}" type="pres">
      <dgm:prSet presAssocID="{7164D3FF-E1BC-476D-BB1C-BEBE71C60E36}" presName="node" presStyleLbl="node1" presStyleIdx="2" presStyleCnt="4">
        <dgm:presLayoutVars>
          <dgm:bulletEnabled val="1"/>
        </dgm:presLayoutVars>
      </dgm:prSet>
      <dgm:spPr/>
    </dgm:pt>
    <dgm:pt modelId="{31C9F7DC-3DCF-41C2-B387-F6C971B8B12A}" type="pres">
      <dgm:prSet presAssocID="{9F71331C-9FA8-461A-B8D0-9BF8A7744EDC}" presName="sibTrans" presStyleCnt="0"/>
      <dgm:spPr/>
    </dgm:pt>
    <dgm:pt modelId="{898D0FE9-C26C-477B-AF8F-9BDE4D65AA94}" type="pres">
      <dgm:prSet presAssocID="{EE39E801-F2BA-4289-A388-77836CBF7E2D}" presName="node" presStyleLbl="node1" presStyleIdx="3" presStyleCnt="4">
        <dgm:presLayoutVars>
          <dgm:bulletEnabled val="1"/>
        </dgm:presLayoutVars>
      </dgm:prSet>
      <dgm:spPr/>
    </dgm:pt>
  </dgm:ptLst>
  <dgm:cxnLst>
    <dgm:cxn modelId="{31C5F62B-DA2E-4E77-96D3-C6F566A5DEDC}" srcId="{431C0F29-2768-466F-9269-5B3A5C24E1D7}" destId="{7164D3FF-E1BC-476D-BB1C-BEBE71C60E36}" srcOrd="2" destOrd="0" parTransId="{C13D1659-6F1D-48A5-8000-97FEA331523C}" sibTransId="{9F71331C-9FA8-461A-B8D0-9BF8A7744EDC}"/>
    <dgm:cxn modelId="{CD338D2C-1419-4CF3-AACC-E823D4EAEEFF}" srcId="{431C0F29-2768-466F-9269-5B3A5C24E1D7}" destId="{FF2E70DC-98D5-4A9A-BDF1-CE5D70971EE2}" srcOrd="0" destOrd="0" parTransId="{D29E468A-4C35-4B1D-8BDE-AD2973D52A6F}" sibTransId="{BE3CA20C-55D9-4FFC-87E5-225F914FCE6A}"/>
    <dgm:cxn modelId="{A2A8BE2C-2071-4F38-A724-1F31F2E401B4}" srcId="{431C0F29-2768-466F-9269-5B3A5C24E1D7}" destId="{2D1A0F7B-8E41-4BA9-BA50-70964F612B2A}" srcOrd="1" destOrd="0" parTransId="{89EDEFE5-22C8-4C43-ADB6-3B11DF6ED543}" sibTransId="{96A0EB5A-DD4E-4643-9C09-EE15C933C71D}"/>
    <dgm:cxn modelId="{FE976F60-5233-4B6E-864D-381CA67E5344}" type="presOf" srcId="{431C0F29-2768-466F-9269-5B3A5C24E1D7}" destId="{5400F3CE-1622-4214-92CA-0EC937A34C64}" srcOrd="0" destOrd="0" presId="urn:microsoft.com/office/officeart/2005/8/layout/default"/>
    <dgm:cxn modelId="{795BD57A-6F58-442F-BAED-5BAA41492668}" type="presOf" srcId="{7164D3FF-E1BC-476D-BB1C-BEBE71C60E36}" destId="{A9CE15E8-E8CB-43B7-A419-0A1C147ACA28}" srcOrd="0" destOrd="0" presId="urn:microsoft.com/office/officeart/2005/8/layout/default"/>
    <dgm:cxn modelId="{BEE738AA-B75F-4C1F-97CC-09212EB575E4}" type="presOf" srcId="{2D1A0F7B-8E41-4BA9-BA50-70964F612B2A}" destId="{6683DE24-3C9B-40A5-A7CF-D429103B3CD1}" srcOrd="0" destOrd="0" presId="urn:microsoft.com/office/officeart/2005/8/layout/default"/>
    <dgm:cxn modelId="{E2BEFEAE-CDA9-4D27-B7AD-860EB6FD8CCC}" type="presOf" srcId="{FF2E70DC-98D5-4A9A-BDF1-CE5D70971EE2}" destId="{19DF1D16-53BF-4802-AB42-5B05FD969C71}" srcOrd="0" destOrd="0" presId="urn:microsoft.com/office/officeart/2005/8/layout/default"/>
    <dgm:cxn modelId="{0CE719B7-BB94-40CC-BC6E-1C6A5AC6B902}" type="presOf" srcId="{EE39E801-F2BA-4289-A388-77836CBF7E2D}" destId="{898D0FE9-C26C-477B-AF8F-9BDE4D65AA94}" srcOrd="0" destOrd="0" presId="urn:microsoft.com/office/officeart/2005/8/layout/default"/>
    <dgm:cxn modelId="{91F8FDCA-FD5A-47E5-8385-2AB8B0CF892E}" srcId="{431C0F29-2768-466F-9269-5B3A5C24E1D7}" destId="{EE39E801-F2BA-4289-A388-77836CBF7E2D}" srcOrd="3" destOrd="0" parTransId="{5EAD0D8C-044C-42B5-9BB4-C6F3857B20A9}" sibTransId="{3FDB2E3E-9D39-4C0B-A267-9B0F11C6E90A}"/>
    <dgm:cxn modelId="{BD6DA85E-36B3-413C-90DD-15DE84584C3E}" type="presParOf" srcId="{5400F3CE-1622-4214-92CA-0EC937A34C64}" destId="{19DF1D16-53BF-4802-AB42-5B05FD969C71}" srcOrd="0" destOrd="0" presId="urn:microsoft.com/office/officeart/2005/8/layout/default"/>
    <dgm:cxn modelId="{4BBA3D59-54CC-4E4E-9C65-2E31591C93F5}" type="presParOf" srcId="{5400F3CE-1622-4214-92CA-0EC937A34C64}" destId="{BD564551-6203-4FE2-BE7C-25B1B585929E}" srcOrd="1" destOrd="0" presId="urn:microsoft.com/office/officeart/2005/8/layout/default"/>
    <dgm:cxn modelId="{DDB8059B-DABB-499A-A989-AB36349B91E7}" type="presParOf" srcId="{5400F3CE-1622-4214-92CA-0EC937A34C64}" destId="{6683DE24-3C9B-40A5-A7CF-D429103B3CD1}" srcOrd="2" destOrd="0" presId="urn:microsoft.com/office/officeart/2005/8/layout/default"/>
    <dgm:cxn modelId="{3F672AF9-DC4B-4E94-8DE0-8B7006B5FF74}" type="presParOf" srcId="{5400F3CE-1622-4214-92CA-0EC937A34C64}" destId="{842CE2D6-2C54-4404-B4FC-A2ABC4B97FDE}" srcOrd="3" destOrd="0" presId="urn:microsoft.com/office/officeart/2005/8/layout/default"/>
    <dgm:cxn modelId="{217CC786-2FBB-4959-A579-69DB93EC9D6B}" type="presParOf" srcId="{5400F3CE-1622-4214-92CA-0EC937A34C64}" destId="{A9CE15E8-E8CB-43B7-A419-0A1C147ACA28}" srcOrd="4" destOrd="0" presId="urn:microsoft.com/office/officeart/2005/8/layout/default"/>
    <dgm:cxn modelId="{681C3B81-CE21-4793-8442-2EDD65DCB86D}" type="presParOf" srcId="{5400F3CE-1622-4214-92CA-0EC937A34C64}" destId="{31C9F7DC-3DCF-41C2-B387-F6C971B8B12A}" srcOrd="5" destOrd="0" presId="urn:microsoft.com/office/officeart/2005/8/layout/default"/>
    <dgm:cxn modelId="{33C98607-390F-49EE-B725-A00CC7774DB7}" type="presParOf" srcId="{5400F3CE-1622-4214-92CA-0EC937A34C64}" destId="{898D0FE9-C26C-477B-AF8F-9BDE4D65AA94}"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1C0F29-2768-466F-9269-5B3A5C24E1D7}" type="doc">
      <dgm:prSet loTypeId="urn:microsoft.com/office/officeart/2005/8/layout/default" loCatId="list" qsTypeId="urn:microsoft.com/office/officeart/2005/8/quickstyle/simple1" qsCatId="simple" csTypeId="urn:microsoft.com/office/officeart/2005/8/colors/accent3_2" csCatId="accent3" phldr="1"/>
      <dgm:spPr/>
      <dgm:t>
        <a:bodyPr/>
        <a:lstStyle/>
        <a:p>
          <a:endParaRPr lang="en-US"/>
        </a:p>
      </dgm:t>
    </dgm:pt>
    <dgm:pt modelId="{608E569B-F5AA-4761-A136-1A2EA43AA094}">
      <dgm:prSet phldr="0" custT="0"/>
      <dgm:spPr/>
      <dgm:t>
        <a:bodyPr/>
        <a:lstStyle/>
        <a:p>
          <a:pPr rtl="0"/>
          <a:r>
            <a:rPr lang="en-US" sz="1900">
              <a:latin typeface="Aptos Display"/>
              <a:ea typeface="+mn-ea"/>
              <a:cs typeface="+mn-cs"/>
            </a:rPr>
            <a:t>Wages/Salaries </a:t>
          </a:r>
          <a:endParaRPr lang="en-US" sz="1800">
            <a:latin typeface="Aptos Display"/>
            <a:ea typeface="+mn-ea"/>
            <a:cs typeface="+mn-cs"/>
          </a:endParaRPr>
        </a:p>
      </dgm:t>
    </dgm:pt>
    <dgm:pt modelId="{E56C77AD-6F86-4735-8E75-7A59FFE026A9}" type="parTrans" cxnId="{9E8E4E0E-0F45-42B3-8849-C286A2E63FAC}">
      <dgm:prSet/>
      <dgm:spPr/>
      <dgm:t>
        <a:bodyPr/>
        <a:lstStyle/>
        <a:p>
          <a:endParaRPr lang="en-US"/>
        </a:p>
      </dgm:t>
    </dgm:pt>
    <dgm:pt modelId="{781052A6-6A9D-4336-A8C0-2EE6FEF830E9}" type="sibTrans" cxnId="{9E8E4E0E-0F45-42B3-8849-C286A2E63FAC}">
      <dgm:prSet/>
      <dgm:spPr/>
      <dgm:t>
        <a:bodyPr/>
        <a:lstStyle/>
        <a:p>
          <a:endParaRPr lang="en-US"/>
        </a:p>
      </dgm:t>
    </dgm:pt>
    <dgm:pt modelId="{9DB41CC4-BAE8-45A0-B8AF-EFBDCBBE575D}">
      <dgm:prSet phldr="0"/>
      <dgm:spPr/>
      <dgm:t>
        <a:bodyPr/>
        <a:lstStyle/>
        <a:p>
          <a:r>
            <a:rPr lang="en-US" sz="1900"/>
            <a:t>Self-employment or </a:t>
          </a:r>
          <a:r>
            <a:rPr lang="en-US" sz="1900">
              <a:latin typeface="Aptos Display" panose="02110004020202020204"/>
            </a:rPr>
            <a:t>Business</a:t>
          </a:r>
          <a:r>
            <a:rPr lang="en-US" sz="1900"/>
            <a:t> </a:t>
          </a:r>
          <a:r>
            <a:rPr lang="en-US" sz="1900">
              <a:latin typeface="Aptos Display" panose="02110004020202020204"/>
            </a:rPr>
            <a:t>Income</a:t>
          </a:r>
          <a:endParaRPr lang="en-US"/>
        </a:p>
      </dgm:t>
    </dgm:pt>
    <dgm:pt modelId="{E61A0C27-1A72-4952-B777-91C06A30CA39}" type="parTrans" cxnId="{7A288574-38CD-42A1-A05A-76008B57F61E}">
      <dgm:prSet/>
      <dgm:spPr/>
      <dgm:t>
        <a:bodyPr/>
        <a:lstStyle/>
        <a:p>
          <a:endParaRPr lang="en-US"/>
        </a:p>
      </dgm:t>
    </dgm:pt>
    <dgm:pt modelId="{89004684-3C7F-4D65-AE90-350B0494D998}" type="sibTrans" cxnId="{7A288574-38CD-42A1-A05A-76008B57F61E}">
      <dgm:prSet/>
      <dgm:spPr/>
      <dgm:t>
        <a:bodyPr/>
        <a:lstStyle/>
        <a:p>
          <a:endParaRPr lang="en-US"/>
        </a:p>
      </dgm:t>
    </dgm:pt>
    <dgm:pt modelId="{BFEEC6BE-08AA-4E25-BF31-57C38C038042}">
      <dgm:prSet phldr="0"/>
      <dgm:spPr/>
      <dgm:t>
        <a:bodyPr/>
        <a:lstStyle/>
        <a:p>
          <a:r>
            <a:rPr lang="en-US" sz="1900">
              <a:latin typeface="Aptos Display"/>
              <a:ea typeface="+mn-ea"/>
              <a:cs typeface="+mn-cs"/>
            </a:rPr>
            <a:t>Commission/Tips</a:t>
          </a:r>
          <a:endParaRPr lang="en-US"/>
        </a:p>
      </dgm:t>
    </dgm:pt>
    <dgm:pt modelId="{80D2BB05-4CA1-4526-B70B-639011AD5611}" type="parTrans" cxnId="{2BCC3461-0F89-4119-811F-BCA4F3188066}">
      <dgm:prSet/>
      <dgm:spPr/>
      <dgm:t>
        <a:bodyPr/>
        <a:lstStyle/>
        <a:p>
          <a:endParaRPr lang="en-US"/>
        </a:p>
      </dgm:t>
    </dgm:pt>
    <dgm:pt modelId="{BBD5C4CC-5248-4FB9-ABC8-C17B3C9AE2DA}" type="sibTrans" cxnId="{2BCC3461-0F89-4119-811F-BCA4F3188066}">
      <dgm:prSet/>
      <dgm:spPr/>
      <dgm:t>
        <a:bodyPr/>
        <a:lstStyle/>
        <a:p>
          <a:endParaRPr lang="en-US"/>
        </a:p>
      </dgm:t>
    </dgm:pt>
    <dgm:pt modelId="{0AB98EEB-1509-4B73-AC23-F18C22A4154B}">
      <dgm:prSet phldr="0"/>
      <dgm:spPr/>
      <dgm:t>
        <a:bodyPr/>
        <a:lstStyle/>
        <a:p>
          <a:r>
            <a:rPr lang="en-US" sz="1900">
              <a:latin typeface="Aptos Display"/>
              <a:ea typeface="+mn-ea"/>
              <a:cs typeface="+mn-cs"/>
            </a:rPr>
            <a:t>Bonuses</a:t>
          </a:r>
        </a:p>
      </dgm:t>
    </dgm:pt>
    <dgm:pt modelId="{BBBD7374-F9C4-4217-A4B8-75D90CEAD7AF}" type="parTrans" cxnId="{71EAD0F1-0893-46B4-BBFD-4182B08BAC9C}">
      <dgm:prSet/>
      <dgm:spPr/>
      <dgm:t>
        <a:bodyPr/>
        <a:lstStyle/>
        <a:p>
          <a:endParaRPr lang="en-US"/>
        </a:p>
      </dgm:t>
    </dgm:pt>
    <dgm:pt modelId="{24712184-A9DC-4197-B214-93B5FDE1DB23}" type="sibTrans" cxnId="{71EAD0F1-0893-46B4-BBFD-4182B08BAC9C}">
      <dgm:prSet/>
      <dgm:spPr/>
      <dgm:t>
        <a:bodyPr/>
        <a:lstStyle/>
        <a:p>
          <a:endParaRPr lang="en-US"/>
        </a:p>
      </dgm:t>
    </dgm:pt>
    <dgm:pt modelId="{14A20CF1-F300-4164-ADF9-3149DBEF680E}">
      <dgm:prSet phldr="0"/>
      <dgm:spPr/>
      <dgm:t>
        <a:bodyPr/>
        <a:lstStyle/>
        <a:p>
          <a:pPr rtl="0"/>
          <a:r>
            <a:rPr lang="en-US" sz="1900"/>
            <a:t>Disability/Strike </a:t>
          </a:r>
          <a:r>
            <a:rPr lang="en-US" sz="1900">
              <a:latin typeface="Aptos Display" panose="02110004020202020204"/>
            </a:rPr>
            <a:t>Income</a:t>
          </a:r>
        </a:p>
      </dgm:t>
    </dgm:pt>
    <dgm:pt modelId="{C9A323F7-87D1-42F5-9DCA-937D1D0D7F85}" type="parTrans" cxnId="{98501CA9-C4AB-431F-B56E-57C0583BE6FD}">
      <dgm:prSet/>
      <dgm:spPr/>
      <dgm:t>
        <a:bodyPr/>
        <a:lstStyle/>
        <a:p>
          <a:endParaRPr lang="en-US"/>
        </a:p>
      </dgm:t>
    </dgm:pt>
    <dgm:pt modelId="{09B84652-82E2-4E22-B075-355E012A5EEE}" type="sibTrans" cxnId="{98501CA9-C4AB-431F-B56E-57C0583BE6FD}">
      <dgm:prSet/>
      <dgm:spPr/>
      <dgm:t>
        <a:bodyPr/>
        <a:lstStyle/>
        <a:p>
          <a:endParaRPr lang="en-US"/>
        </a:p>
      </dgm:t>
    </dgm:pt>
    <dgm:pt modelId="{D0529EEB-B89F-4333-9E74-0878F98F6576}" type="pres">
      <dgm:prSet presAssocID="{431C0F29-2768-466F-9269-5B3A5C24E1D7}" presName="diagram" presStyleCnt="0">
        <dgm:presLayoutVars>
          <dgm:dir/>
          <dgm:resizeHandles val="exact"/>
        </dgm:presLayoutVars>
      </dgm:prSet>
      <dgm:spPr/>
    </dgm:pt>
    <dgm:pt modelId="{75C80606-DCF9-4CE7-8053-89A63C31EAD1}" type="pres">
      <dgm:prSet presAssocID="{608E569B-F5AA-4761-A136-1A2EA43AA094}" presName="node" presStyleLbl="node1" presStyleIdx="0" presStyleCnt="5">
        <dgm:presLayoutVars>
          <dgm:bulletEnabled val="1"/>
        </dgm:presLayoutVars>
      </dgm:prSet>
      <dgm:spPr/>
    </dgm:pt>
    <dgm:pt modelId="{8048E2FA-0A00-4766-BA9A-45F353E3B18C}" type="pres">
      <dgm:prSet presAssocID="{781052A6-6A9D-4336-A8C0-2EE6FEF830E9}" presName="sibTrans" presStyleCnt="0"/>
      <dgm:spPr/>
    </dgm:pt>
    <dgm:pt modelId="{51473CDF-A258-4BDB-926C-901CFB583A1E}" type="pres">
      <dgm:prSet presAssocID="{BFEEC6BE-08AA-4E25-BF31-57C38C038042}" presName="node" presStyleLbl="node1" presStyleIdx="1" presStyleCnt="5">
        <dgm:presLayoutVars>
          <dgm:bulletEnabled val="1"/>
        </dgm:presLayoutVars>
      </dgm:prSet>
      <dgm:spPr/>
    </dgm:pt>
    <dgm:pt modelId="{525B2934-0385-4801-BAA8-154E8A84CE49}" type="pres">
      <dgm:prSet presAssocID="{BBD5C4CC-5248-4FB9-ABC8-C17B3C9AE2DA}" presName="sibTrans" presStyleCnt="0"/>
      <dgm:spPr/>
    </dgm:pt>
    <dgm:pt modelId="{1380C964-4E5C-44E8-9D70-C0CF12696F82}" type="pres">
      <dgm:prSet presAssocID="{0AB98EEB-1509-4B73-AC23-F18C22A4154B}" presName="node" presStyleLbl="node1" presStyleIdx="2" presStyleCnt="5">
        <dgm:presLayoutVars>
          <dgm:bulletEnabled val="1"/>
        </dgm:presLayoutVars>
      </dgm:prSet>
      <dgm:spPr/>
    </dgm:pt>
    <dgm:pt modelId="{334F1532-6C49-4C90-94CA-2C27D54D40B1}" type="pres">
      <dgm:prSet presAssocID="{24712184-A9DC-4197-B214-93B5FDE1DB23}" presName="sibTrans" presStyleCnt="0"/>
      <dgm:spPr/>
    </dgm:pt>
    <dgm:pt modelId="{174CE45B-6A5D-41A0-81EB-25B7C19E2E10}" type="pres">
      <dgm:prSet presAssocID="{9DB41CC4-BAE8-45A0-B8AF-EFBDCBBE575D}" presName="node" presStyleLbl="node1" presStyleIdx="3" presStyleCnt="5">
        <dgm:presLayoutVars>
          <dgm:bulletEnabled val="1"/>
        </dgm:presLayoutVars>
      </dgm:prSet>
      <dgm:spPr/>
    </dgm:pt>
    <dgm:pt modelId="{1BF16E77-9DF4-43F2-BE34-34F61A685A60}" type="pres">
      <dgm:prSet presAssocID="{89004684-3C7F-4D65-AE90-350B0494D998}" presName="sibTrans" presStyleCnt="0"/>
      <dgm:spPr/>
    </dgm:pt>
    <dgm:pt modelId="{716FDD44-30FF-44B7-B67F-220A13EFAC51}" type="pres">
      <dgm:prSet presAssocID="{14A20CF1-F300-4164-ADF9-3149DBEF680E}" presName="node" presStyleLbl="node1" presStyleIdx="4" presStyleCnt="5">
        <dgm:presLayoutVars>
          <dgm:bulletEnabled val="1"/>
        </dgm:presLayoutVars>
      </dgm:prSet>
      <dgm:spPr/>
    </dgm:pt>
  </dgm:ptLst>
  <dgm:cxnLst>
    <dgm:cxn modelId="{DA8C1F04-F2D7-4BBB-852E-5B2190270AE0}" type="presOf" srcId="{9DB41CC4-BAE8-45A0-B8AF-EFBDCBBE575D}" destId="{174CE45B-6A5D-41A0-81EB-25B7C19E2E10}" srcOrd="0" destOrd="0" presId="urn:microsoft.com/office/officeart/2005/8/layout/default"/>
    <dgm:cxn modelId="{9E8E4E0E-0F45-42B3-8849-C286A2E63FAC}" srcId="{431C0F29-2768-466F-9269-5B3A5C24E1D7}" destId="{608E569B-F5AA-4761-A136-1A2EA43AA094}" srcOrd="0" destOrd="0" parTransId="{E56C77AD-6F86-4735-8E75-7A59FFE026A9}" sibTransId="{781052A6-6A9D-4336-A8C0-2EE6FEF830E9}"/>
    <dgm:cxn modelId="{2BCC3461-0F89-4119-811F-BCA4F3188066}" srcId="{431C0F29-2768-466F-9269-5B3A5C24E1D7}" destId="{BFEEC6BE-08AA-4E25-BF31-57C38C038042}" srcOrd="1" destOrd="0" parTransId="{80D2BB05-4CA1-4526-B70B-639011AD5611}" sibTransId="{BBD5C4CC-5248-4FB9-ABC8-C17B3C9AE2DA}"/>
    <dgm:cxn modelId="{7A288574-38CD-42A1-A05A-76008B57F61E}" srcId="{431C0F29-2768-466F-9269-5B3A5C24E1D7}" destId="{9DB41CC4-BAE8-45A0-B8AF-EFBDCBBE575D}" srcOrd="3" destOrd="0" parTransId="{E61A0C27-1A72-4952-B777-91C06A30CA39}" sibTransId="{89004684-3C7F-4D65-AE90-350B0494D998}"/>
    <dgm:cxn modelId="{B0BC3E57-3A7A-43D0-B27C-E4C7DEAF6567}" type="presOf" srcId="{0AB98EEB-1509-4B73-AC23-F18C22A4154B}" destId="{1380C964-4E5C-44E8-9D70-C0CF12696F82}" srcOrd="0" destOrd="0" presId="urn:microsoft.com/office/officeart/2005/8/layout/default"/>
    <dgm:cxn modelId="{D3BFF292-9CD4-4A47-BECC-6D879D74F27D}" type="presOf" srcId="{14A20CF1-F300-4164-ADF9-3149DBEF680E}" destId="{716FDD44-30FF-44B7-B67F-220A13EFAC51}" srcOrd="0" destOrd="0" presId="urn:microsoft.com/office/officeart/2005/8/layout/default"/>
    <dgm:cxn modelId="{5D336FA3-5354-4808-96A6-9602321F900A}" type="presOf" srcId="{431C0F29-2768-466F-9269-5B3A5C24E1D7}" destId="{D0529EEB-B89F-4333-9E74-0878F98F6576}" srcOrd="0" destOrd="0" presId="urn:microsoft.com/office/officeart/2005/8/layout/default"/>
    <dgm:cxn modelId="{98501CA9-C4AB-431F-B56E-57C0583BE6FD}" srcId="{431C0F29-2768-466F-9269-5B3A5C24E1D7}" destId="{14A20CF1-F300-4164-ADF9-3149DBEF680E}" srcOrd="4" destOrd="0" parTransId="{C9A323F7-87D1-42F5-9DCA-937D1D0D7F85}" sibTransId="{09B84652-82E2-4E22-B075-355E012A5EEE}"/>
    <dgm:cxn modelId="{45E29DC2-C9F7-45AA-9B74-54183707599D}" type="presOf" srcId="{608E569B-F5AA-4761-A136-1A2EA43AA094}" destId="{75C80606-DCF9-4CE7-8053-89A63C31EAD1}" srcOrd="0" destOrd="0" presId="urn:microsoft.com/office/officeart/2005/8/layout/default"/>
    <dgm:cxn modelId="{283690CE-1AE0-4A47-B8C5-4B63F6BEC54E}" type="presOf" srcId="{BFEEC6BE-08AA-4E25-BF31-57C38C038042}" destId="{51473CDF-A258-4BDB-926C-901CFB583A1E}" srcOrd="0" destOrd="0" presId="urn:microsoft.com/office/officeart/2005/8/layout/default"/>
    <dgm:cxn modelId="{71EAD0F1-0893-46B4-BBFD-4182B08BAC9C}" srcId="{431C0F29-2768-466F-9269-5B3A5C24E1D7}" destId="{0AB98EEB-1509-4B73-AC23-F18C22A4154B}" srcOrd="2" destOrd="0" parTransId="{BBBD7374-F9C4-4217-A4B8-75D90CEAD7AF}" sibTransId="{24712184-A9DC-4197-B214-93B5FDE1DB23}"/>
    <dgm:cxn modelId="{6A7C9448-4842-4004-8557-24ED8C4D9408}" type="presParOf" srcId="{D0529EEB-B89F-4333-9E74-0878F98F6576}" destId="{75C80606-DCF9-4CE7-8053-89A63C31EAD1}" srcOrd="0" destOrd="0" presId="urn:microsoft.com/office/officeart/2005/8/layout/default"/>
    <dgm:cxn modelId="{CD13EB21-E6C3-44E8-84DA-AD27A34B190A}" type="presParOf" srcId="{D0529EEB-B89F-4333-9E74-0878F98F6576}" destId="{8048E2FA-0A00-4766-BA9A-45F353E3B18C}" srcOrd="1" destOrd="0" presId="urn:microsoft.com/office/officeart/2005/8/layout/default"/>
    <dgm:cxn modelId="{FE96E637-84AB-4D22-BB83-59DFD5752224}" type="presParOf" srcId="{D0529EEB-B89F-4333-9E74-0878F98F6576}" destId="{51473CDF-A258-4BDB-926C-901CFB583A1E}" srcOrd="2" destOrd="0" presId="urn:microsoft.com/office/officeart/2005/8/layout/default"/>
    <dgm:cxn modelId="{F7597579-457E-4136-9F21-FBA64231DA4C}" type="presParOf" srcId="{D0529EEB-B89F-4333-9E74-0878F98F6576}" destId="{525B2934-0385-4801-BAA8-154E8A84CE49}" srcOrd="3" destOrd="0" presId="urn:microsoft.com/office/officeart/2005/8/layout/default"/>
    <dgm:cxn modelId="{4B7490D4-BECF-47AE-9901-85C5D466E8A8}" type="presParOf" srcId="{D0529EEB-B89F-4333-9E74-0878F98F6576}" destId="{1380C964-4E5C-44E8-9D70-C0CF12696F82}" srcOrd="4" destOrd="0" presId="urn:microsoft.com/office/officeart/2005/8/layout/default"/>
    <dgm:cxn modelId="{427F14DA-BCB1-48F4-AF4A-AFCB4B5B0C9B}" type="presParOf" srcId="{D0529EEB-B89F-4333-9E74-0878F98F6576}" destId="{334F1532-6C49-4C90-94CA-2C27D54D40B1}" srcOrd="5" destOrd="0" presId="urn:microsoft.com/office/officeart/2005/8/layout/default"/>
    <dgm:cxn modelId="{B54F09E4-7194-4B12-984B-D58938CBBCAE}" type="presParOf" srcId="{D0529EEB-B89F-4333-9E74-0878F98F6576}" destId="{174CE45B-6A5D-41A0-81EB-25B7C19E2E10}" srcOrd="6" destOrd="0" presId="urn:microsoft.com/office/officeart/2005/8/layout/default"/>
    <dgm:cxn modelId="{D948BD23-B6B7-48C4-884A-92ED51150794}" type="presParOf" srcId="{D0529EEB-B89F-4333-9E74-0878F98F6576}" destId="{1BF16E77-9DF4-43F2-BE34-34F61A685A60}" srcOrd="7" destOrd="0" presId="urn:microsoft.com/office/officeart/2005/8/layout/default"/>
    <dgm:cxn modelId="{80C7C0E1-CA52-48CD-AB3F-4AA653DE3EE1}" type="presParOf" srcId="{D0529EEB-B89F-4333-9E74-0878F98F6576}" destId="{716FDD44-30FF-44B7-B67F-220A13EFAC51}"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31C0F29-2768-466F-9269-5B3A5C24E1D7}" type="doc">
      <dgm:prSet loTypeId="urn:microsoft.com/office/officeart/2005/8/layout/default" loCatId="list" qsTypeId="urn:microsoft.com/office/officeart/2005/8/quickstyle/simple1" qsCatId="simple" csTypeId="urn:microsoft.com/office/officeart/2005/8/colors/accent3_2" csCatId="accent3" phldr="1"/>
      <dgm:spPr/>
      <dgm:t>
        <a:bodyPr/>
        <a:lstStyle/>
        <a:p>
          <a:endParaRPr lang="en-US"/>
        </a:p>
      </dgm:t>
    </dgm:pt>
    <dgm:pt modelId="{608E569B-F5AA-4761-A136-1A2EA43AA094}">
      <dgm:prSet phldr="0" custT="0"/>
      <dgm:spPr/>
      <dgm:t>
        <a:bodyPr/>
        <a:lstStyle/>
        <a:p>
          <a:pPr rtl="0"/>
          <a:r>
            <a:rPr lang="en-US" sz="1900">
              <a:latin typeface="Aptos Display"/>
              <a:ea typeface="+mn-ea"/>
              <a:cs typeface="+mn-cs"/>
            </a:rPr>
            <a:t>Interest</a:t>
          </a:r>
          <a:endParaRPr lang="en-US" sz="1800">
            <a:latin typeface="Aptos Display"/>
            <a:ea typeface="+mn-ea"/>
            <a:cs typeface="+mn-cs"/>
          </a:endParaRPr>
        </a:p>
      </dgm:t>
    </dgm:pt>
    <dgm:pt modelId="{E56C77AD-6F86-4735-8E75-7A59FFE026A9}" type="parTrans" cxnId="{9E8E4E0E-0F45-42B3-8849-C286A2E63FAC}">
      <dgm:prSet/>
      <dgm:spPr/>
      <dgm:t>
        <a:bodyPr/>
        <a:lstStyle/>
        <a:p>
          <a:endParaRPr lang="en-US"/>
        </a:p>
      </dgm:t>
    </dgm:pt>
    <dgm:pt modelId="{781052A6-6A9D-4336-A8C0-2EE6FEF830E9}" type="sibTrans" cxnId="{9E8E4E0E-0F45-42B3-8849-C286A2E63FAC}">
      <dgm:prSet/>
      <dgm:spPr/>
      <dgm:t>
        <a:bodyPr/>
        <a:lstStyle/>
        <a:p>
          <a:endParaRPr lang="en-US"/>
        </a:p>
      </dgm:t>
    </dgm:pt>
    <dgm:pt modelId="{9DB41CC4-BAE8-45A0-B8AF-EFBDCBBE575D}">
      <dgm:prSet phldr="0"/>
      <dgm:spPr/>
      <dgm:t>
        <a:bodyPr/>
        <a:lstStyle/>
        <a:p>
          <a:pPr rtl="0"/>
          <a:r>
            <a:rPr lang="en-US" sz="1900"/>
            <a:t>Capital Gains / Investment Sales</a:t>
          </a:r>
          <a:endParaRPr lang="en-US"/>
        </a:p>
      </dgm:t>
    </dgm:pt>
    <dgm:pt modelId="{E61A0C27-1A72-4952-B777-91C06A30CA39}" type="parTrans" cxnId="{7A288574-38CD-42A1-A05A-76008B57F61E}">
      <dgm:prSet/>
      <dgm:spPr/>
      <dgm:t>
        <a:bodyPr/>
        <a:lstStyle/>
        <a:p>
          <a:endParaRPr lang="en-US"/>
        </a:p>
      </dgm:t>
    </dgm:pt>
    <dgm:pt modelId="{89004684-3C7F-4D65-AE90-350B0494D998}" type="sibTrans" cxnId="{7A288574-38CD-42A1-A05A-76008B57F61E}">
      <dgm:prSet/>
      <dgm:spPr/>
      <dgm:t>
        <a:bodyPr/>
        <a:lstStyle/>
        <a:p>
          <a:endParaRPr lang="en-US"/>
        </a:p>
      </dgm:t>
    </dgm:pt>
    <dgm:pt modelId="{BFEEC6BE-08AA-4E25-BF31-57C38C038042}">
      <dgm:prSet phldr="0"/>
      <dgm:spPr/>
      <dgm:t>
        <a:bodyPr/>
        <a:lstStyle/>
        <a:p>
          <a:r>
            <a:rPr lang="en-US" sz="1900">
              <a:latin typeface="Aptos Display"/>
              <a:ea typeface="+mn-ea"/>
              <a:cs typeface="+mn-cs"/>
            </a:rPr>
            <a:t>Dividends</a:t>
          </a:r>
          <a:endParaRPr lang="en-US"/>
        </a:p>
      </dgm:t>
    </dgm:pt>
    <dgm:pt modelId="{80D2BB05-4CA1-4526-B70B-639011AD5611}" type="parTrans" cxnId="{2BCC3461-0F89-4119-811F-BCA4F3188066}">
      <dgm:prSet/>
      <dgm:spPr/>
      <dgm:t>
        <a:bodyPr/>
        <a:lstStyle/>
        <a:p>
          <a:endParaRPr lang="en-US"/>
        </a:p>
      </dgm:t>
    </dgm:pt>
    <dgm:pt modelId="{BBD5C4CC-5248-4FB9-ABC8-C17B3C9AE2DA}" type="sibTrans" cxnId="{2BCC3461-0F89-4119-811F-BCA4F3188066}">
      <dgm:prSet/>
      <dgm:spPr/>
      <dgm:t>
        <a:bodyPr/>
        <a:lstStyle/>
        <a:p>
          <a:endParaRPr lang="en-US"/>
        </a:p>
      </dgm:t>
    </dgm:pt>
    <dgm:pt modelId="{14A20CF1-F300-4164-ADF9-3149DBEF680E}">
      <dgm:prSet phldr="0"/>
      <dgm:spPr/>
      <dgm:t>
        <a:bodyPr/>
        <a:lstStyle/>
        <a:p>
          <a:pPr rtl="0"/>
          <a:r>
            <a:rPr lang="en-US" sz="1900">
              <a:latin typeface="Aptos Display" panose="02110004020202020204"/>
            </a:rPr>
            <a:t>Taxable Scholarships</a:t>
          </a:r>
        </a:p>
      </dgm:t>
    </dgm:pt>
    <dgm:pt modelId="{C9A323F7-87D1-42F5-9DCA-937D1D0D7F85}" type="parTrans" cxnId="{98501CA9-C4AB-431F-B56E-57C0583BE6FD}">
      <dgm:prSet/>
      <dgm:spPr/>
      <dgm:t>
        <a:bodyPr/>
        <a:lstStyle/>
        <a:p>
          <a:endParaRPr lang="en-US"/>
        </a:p>
      </dgm:t>
    </dgm:pt>
    <dgm:pt modelId="{09B84652-82E2-4E22-B075-355E012A5EEE}" type="sibTrans" cxnId="{98501CA9-C4AB-431F-B56E-57C0583BE6FD}">
      <dgm:prSet/>
      <dgm:spPr/>
      <dgm:t>
        <a:bodyPr/>
        <a:lstStyle/>
        <a:p>
          <a:endParaRPr lang="en-US"/>
        </a:p>
      </dgm:t>
    </dgm:pt>
    <dgm:pt modelId="{7CB34845-6F7F-4249-8470-45F7BE304EEC}">
      <dgm:prSet phldr="0"/>
      <dgm:spPr/>
      <dgm:t>
        <a:bodyPr/>
        <a:lstStyle/>
        <a:p>
          <a:pPr rtl="0"/>
          <a:r>
            <a:rPr lang="en-US" sz="1900"/>
            <a:t>Rental Income</a:t>
          </a:r>
          <a:endParaRPr lang="en-US" sz="1900">
            <a:latin typeface="Aptos Display" panose="02110004020202020204"/>
          </a:endParaRPr>
        </a:p>
      </dgm:t>
    </dgm:pt>
    <dgm:pt modelId="{F104156B-1C5F-4BCA-B5FE-F1F5B40C97C7}" type="parTrans" cxnId="{E8DCFEAE-BE46-4936-90BC-85FD63EA642B}">
      <dgm:prSet/>
      <dgm:spPr/>
      <dgm:t>
        <a:bodyPr/>
        <a:lstStyle/>
        <a:p>
          <a:endParaRPr lang="en-US"/>
        </a:p>
      </dgm:t>
    </dgm:pt>
    <dgm:pt modelId="{21540897-2984-4B46-AE15-891055A765B1}" type="sibTrans" cxnId="{E8DCFEAE-BE46-4936-90BC-85FD63EA642B}">
      <dgm:prSet/>
      <dgm:spPr/>
      <dgm:t>
        <a:bodyPr/>
        <a:lstStyle/>
        <a:p>
          <a:endParaRPr lang="en-US"/>
        </a:p>
      </dgm:t>
    </dgm:pt>
    <dgm:pt modelId="{BE058D77-522B-4A3C-8C69-DD6F89FCB045}">
      <dgm:prSet phldr="0"/>
      <dgm:spPr/>
      <dgm:t>
        <a:bodyPr/>
        <a:lstStyle/>
        <a:p>
          <a:pPr rtl="0"/>
          <a:r>
            <a:rPr lang="en-US" sz="1900"/>
            <a:t>Retirement Income / Pensions</a:t>
          </a:r>
          <a:endParaRPr lang="en-US" sz="1900">
            <a:latin typeface="Aptos Display" panose="02110004020202020204"/>
          </a:endParaRPr>
        </a:p>
      </dgm:t>
    </dgm:pt>
    <dgm:pt modelId="{CC872FCC-F65E-44DC-A51C-BDFCD26F6F61}" type="parTrans" cxnId="{2732ADF5-29FB-4C0A-94A5-BD956A680C97}">
      <dgm:prSet/>
      <dgm:spPr/>
      <dgm:t>
        <a:bodyPr/>
        <a:lstStyle/>
        <a:p>
          <a:endParaRPr lang="en-US"/>
        </a:p>
      </dgm:t>
    </dgm:pt>
    <dgm:pt modelId="{79C96C71-3A3B-4388-9616-D557AA9B9050}" type="sibTrans" cxnId="{2732ADF5-29FB-4C0A-94A5-BD956A680C97}">
      <dgm:prSet/>
      <dgm:spPr/>
      <dgm:t>
        <a:bodyPr/>
        <a:lstStyle/>
        <a:p>
          <a:endParaRPr lang="en-US"/>
        </a:p>
      </dgm:t>
    </dgm:pt>
    <dgm:pt modelId="{5CB64D39-0058-4E53-9288-C4AB764F035E}">
      <dgm:prSet phldr="0"/>
      <dgm:spPr/>
      <dgm:t>
        <a:bodyPr/>
        <a:lstStyle/>
        <a:p>
          <a:r>
            <a:rPr lang="en-US" sz="1900"/>
            <a:t>Social Security / SSDI Benefits)</a:t>
          </a:r>
        </a:p>
      </dgm:t>
    </dgm:pt>
    <dgm:pt modelId="{894C0C10-84AB-4E8C-8715-54992F7310D3}" type="parTrans" cxnId="{B45C838A-C9ED-4B8E-BCFC-AB5F95F2D161}">
      <dgm:prSet/>
      <dgm:spPr/>
      <dgm:t>
        <a:bodyPr/>
        <a:lstStyle/>
        <a:p>
          <a:endParaRPr lang="en-US"/>
        </a:p>
      </dgm:t>
    </dgm:pt>
    <dgm:pt modelId="{03956A7C-D46E-46A5-8478-F5ADB1C77BD1}" type="sibTrans" cxnId="{B45C838A-C9ED-4B8E-BCFC-AB5F95F2D161}">
      <dgm:prSet/>
      <dgm:spPr/>
      <dgm:t>
        <a:bodyPr/>
        <a:lstStyle/>
        <a:p>
          <a:endParaRPr lang="en-US"/>
        </a:p>
      </dgm:t>
    </dgm:pt>
    <dgm:pt modelId="{D0529EEB-B89F-4333-9E74-0878F98F6576}" type="pres">
      <dgm:prSet presAssocID="{431C0F29-2768-466F-9269-5B3A5C24E1D7}" presName="diagram" presStyleCnt="0">
        <dgm:presLayoutVars>
          <dgm:dir/>
          <dgm:resizeHandles val="exact"/>
        </dgm:presLayoutVars>
      </dgm:prSet>
      <dgm:spPr/>
    </dgm:pt>
    <dgm:pt modelId="{75C80606-DCF9-4CE7-8053-89A63C31EAD1}" type="pres">
      <dgm:prSet presAssocID="{608E569B-F5AA-4761-A136-1A2EA43AA094}" presName="node" presStyleLbl="node1" presStyleIdx="0" presStyleCnt="7">
        <dgm:presLayoutVars>
          <dgm:bulletEnabled val="1"/>
        </dgm:presLayoutVars>
      </dgm:prSet>
      <dgm:spPr/>
    </dgm:pt>
    <dgm:pt modelId="{8048E2FA-0A00-4766-BA9A-45F353E3B18C}" type="pres">
      <dgm:prSet presAssocID="{781052A6-6A9D-4336-A8C0-2EE6FEF830E9}" presName="sibTrans" presStyleCnt="0"/>
      <dgm:spPr/>
    </dgm:pt>
    <dgm:pt modelId="{51473CDF-A258-4BDB-926C-901CFB583A1E}" type="pres">
      <dgm:prSet presAssocID="{BFEEC6BE-08AA-4E25-BF31-57C38C038042}" presName="node" presStyleLbl="node1" presStyleIdx="1" presStyleCnt="7">
        <dgm:presLayoutVars>
          <dgm:bulletEnabled val="1"/>
        </dgm:presLayoutVars>
      </dgm:prSet>
      <dgm:spPr/>
    </dgm:pt>
    <dgm:pt modelId="{525B2934-0385-4801-BAA8-154E8A84CE49}" type="pres">
      <dgm:prSet presAssocID="{BBD5C4CC-5248-4FB9-ABC8-C17B3C9AE2DA}" presName="sibTrans" presStyleCnt="0"/>
      <dgm:spPr/>
    </dgm:pt>
    <dgm:pt modelId="{174CE45B-6A5D-41A0-81EB-25B7C19E2E10}" type="pres">
      <dgm:prSet presAssocID="{9DB41CC4-BAE8-45A0-B8AF-EFBDCBBE575D}" presName="node" presStyleLbl="node1" presStyleIdx="2" presStyleCnt="7">
        <dgm:presLayoutVars>
          <dgm:bulletEnabled val="1"/>
        </dgm:presLayoutVars>
      </dgm:prSet>
      <dgm:spPr/>
    </dgm:pt>
    <dgm:pt modelId="{1BF16E77-9DF4-43F2-BE34-34F61A685A60}" type="pres">
      <dgm:prSet presAssocID="{89004684-3C7F-4D65-AE90-350B0494D998}" presName="sibTrans" presStyleCnt="0"/>
      <dgm:spPr/>
    </dgm:pt>
    <dgm:pt modelId="{2D81FA06-ABD5-4CC9-A9FF-29AD1C04241D}" type="pres">
      <dgm:prSet presAssocID="{7CB34845-6F7F-4249-8470-45F7BE304EEC}" presName="node" presStyleLbl="node1" presStyleIdx="3" presStyleCnt="7">
        <dgm:presLayoutVars>
          <dgm:bulletEnabled val="1"/>
        </dgm:presLayoutVars>
      </dgm:prSet>
      <dgm:spPr/>
    </dgm:pt>
    <dgm:pt modelId="{749B644A-54FB-4361-96D9-7F1E9DA82E69}" type="pres">
      <dgm:prSet presAssocID="{21540897-2984-4B46-AE15-891055A765B1}" presName="sibTrans" presStyleCnt="0"/>
      <dgm:spPr/>
    </dgm:pt>
    <dgm:pt modelId="{716FDD44-30FF-44B7-B67F-220A13EFAC51}" type="pres">
      <dgm:prSet presAssocID="{14A20CF1-F300-4164-ADF9-3149DBEF680E}" presName="node" presStyleLbl="node1" presStyleIdx="4" presStyleCnt="7">
        <dgm:presLayoutVars>
          <dgm:bulletEnabled val="1"/>
        </dgm:presLayoutVars>
      </dgm:prSet>
      <dgm:spPr/>
    </dgm:pt>
    <dgm:pt modelId="{4A11FC10-3E49-45F2-8BC7-07D3A99BA257}" type="pres">
      <dgm:prSet presAssocID="{09B84652-82E2-4E22-B075-355E012A5EEE}" presName="sibTrans" presStyleCnt="0"/>
      <dgm:spPr/>
    </dgm:pt>
    <dgm:pt modelId="{081AE77D-E842-4EAB-A099-89B642CD4DB9}" type="pres">
      <dgm:prSet presAssocID="{BE058D77-522B-4A3C-8C69-DD6F89FCB045}" presName="node" presStyleLbl="node1" presStyleIdx="5" presStyleCnt="7">
        <dgm:presLayoutVars>
          <dgm:bulletEnabled val="1"/>
        </dgm:presLayoutVars>
      </dgm:prSet>
      <dgm:spPr/>
    </dgm:pt>
    <dgm:pt modelId="{59B44420-0766-4948-923A-C664E4FF3907}" type="pres">
      <dgm:prSet presAssocID="{79C96C71-3A3B-4388-9616-D557AA9B9050}" presName="sibTrans" presStyleCnt="0"/>
      <dgm:spPr/>
    </dgm:pt>
    <dgm:pt modelId="{7FFC0C9D-09FB-4B23-843E-2F274FE00C3F}" type="pres">
      <dgm:prSet presAssocID="{5CB64D39-0058-4E53-9288-C4AB764F035E}" presName="node" presStyleLbl="node1" presStyleIdx="6" presStyleCnt="7">
        <dgm:presLayoutVars>
          <dgm:bulletEnabled val="1"/>
        </dgm:presLayoutVars>
      </dgm:prSet>
      <dgm:spPr/>
    </dgm:pt>
  </dgm:ptLst>
  <dgm:cxnLst>
    <dgm:cxn modelId="{9E8E4E0E-0F45-42B3-8849-C286A2E63FAC}" srcId="{431C0F29-2768-466F-9269-5B3A5C24E1D7}" destId="{608E569B-F5AA-4761-A136-1A2EA43AA094}" srcOrd="0" destOrd="0" parTransId="{E56C77AD-6F86-4735-8E75-7A59FFE026A9}" sibTransId="{781052A6-6A9D-4336-A8C0-2EE6FEF830E9}"/>
    <dgm:cxn modelId="{EB38391F-81A9-4378-B49F-EBBF22103BE2}" type="presOf" srcId="{608E569B-F5AA-4761-A136-1A2EA43AA094}" destId="{75C80606-DCF9-4CE7-8053-89A63C31EAD1}" srcOrd="0" destOrd="0" presId="urn:microsoft.com/office/officeart/2005/8/layout/default"/>
    <dgm:cxn modelId="{D4D8FD5E-73CF-4B2B-8605-268DCBE34D88}" type="presOf" srcId="{14A20CF1-F300-4164-ADF9-3149DBEF680E}" destId="{716FDD44-30FF-44B7-B67F-220A13EFAC51}" srcOrd="0" destOrd="0" presId="urn:microsoft.com/office/officeart/2005/8/layout/default"/>
    <dgm:cxn modelId="{2BCC3461-0F89-4119-811F-BCA4F3188066}" srcId="{431C0F29-2768-466F-9269-5B3A5C24E1D7}" destId="{BFEEC6BE-08AA-4E25-BF31-57C38C038042}" srcOrd="1" destOrd="0" parTransId="{80D2BB05-4CA1-4526-B70B-639011AD5611}" sibTransId="{BBD5C4CC-5248-4FB9-ABC8-C17B3C9AE2DA}"/>
    <dgm:cxn modelId="{7A288574-38CD-42A1-A05A-76008B57F61E}" srcId="{431C0F29-2768-466F-9269-5B3A5C24E1D7}" destId="{9DB41CC4-BAE8-45A0-B8AF-EFBDCBBE575D}" srcOrd="2" destOrd="0" parTransId="{E61A0C27-1A72-4952-B777-91C06A30CA39}" sibTransId="{89004684-3C7F-4D65-AE90-350B0494D998}"/>
    <dgm:cxn modelId="{B45C838A-C9ED-4B8E-BCFC-AB5F95F2D161}" srcId="{431C0F29-2768-466F-9269-5B3A5C24E1D7}" destId="{5CB64D39-0058-4E53-9288-C4AB764F035E}" srcOrd="6" destOrd="0" parTransId="{894C0C10-84AB-4E8C-8715-54992F7310D3}" sibTransId="{03956A7C-D46E-46A5-8478-F5ADB1C77BD1}"/>
    <dgm:cxn modelId="{D66F3497-DEAF-4B1B-B1AD-C5FB1B21FADF}" type="presOf" srcId="{7CB34845-6F7F-4249-8470-45F7BE304EEC}" destId="{2D81FA06-ABD5-4CC9-A9FF-29AD1C04241D}" srcOrd="0" destOrd="0" presId="urn:microsoft.com/office/officeart/2005/8/layout/default"/>
    <dgm:cxn modelId="{5D336FA3-5354-4808-96A6-9602321F900A}" type="presOf" srcId="{431C0F29-2768-466F-9269-5B3A5C24E1D7}" destId="{D0529EEB-B89F-4333-9E74-0878F98F6576}" srcOrd="0" destOrd="0" presId="urn:microsoft.com/office/officeart/2005/8/layout/default"/>
    <dgm:cxn modelId="{9F12A7A5-BC56-4CE6-AF4E-58856C38D7C1}" type="presOf" srcId="{BFEEC6BE-08AA-4E25-BF31-57C38C038042}" destId="{51473CDF-A258-4BDB-926C-901CFB583A1E}" srcOrd="0" destOrd="0" presId="urn:microsoft.com/office/officeart/2005/8/layout/default"/>
    <dgm:cxn modelId="{98501CA9-C4AB-431F-B56E-57C0583BE6FD}" srcId="{431C0F29-2768-466F-9269-5B3A5C24E1D7}" destId="{14A20CF1-F300-4164-ADF9-3149DBEF680E}" srcOrd="4" destOrd="0" parTransId="{C9A323F7-87D1-42F5-9DCA-937D1D0D7F85}" sibTransId="{09B84652-82E2-4E22-B075-355E012A5EEE}"/>
    <dgm:cxn modelId="{E8DCFEAE-BE46-4936-90BC-85FD63EA642B}" srcId="{431C0F29-2768-466F-9269-5B3A5C24E1D7}" destId="{7CB34845-6F7F-4249-8470-45F7BE304EEC}" srcOrd="3" destOrd="0" parTransId="{F104156B-1C5F-4BCA-B5FE-F1F5B40C97C7}" sibTransId="{21540897-2984-4B46-AE15-891055A765B1}"/>
    <dgm:cxn modelId="{65EE6DC6-7220-4DBB-83D1-175F291044A0}" type="presOf" srcId="{BE058D77-522B-4A3C-8C69-DD6F89FCB045}" destId="{081AE77D-E842-4EAB-A099-89B642CD4DB9}" srcOrd="0" destOrd="0" presId="urn:microsoft.com/office/officeart/2005/8/layout/default"/>
    <dgm:cxn modelId="{A45EC8F4-095C-4292-B529-4D7BFAEFB8DC}" type="presOf" srcId="{9DB41CC4-BAE8-45A0-B8AF-EFBDCBBE575D}" destId="{174CE45B-6A5D-41A0-81EB-25B7C19E2E10}" srcOrd="0" destOrd="0" presId="urn:microsoft.com/office/officeart/2005/8/layout/default"/>
    <dgm:cxn modelId="{2732ADF5-29FB-4C0A-94A5-BD956A680C97}" srcId="{431C0F29-2768-466F-9269-5B3A5C24E1D7}" destId="{BE058D77-522B-4A3C-8C69-DD6F89FCB045}" srcOrd="5" destOrd="0" parTransId="{CC872FCC-F65E-44DC-A51C-BDFCD26F6F61}" sibTransId="{79C96C71-3A3B-4388-9616-D557AA9B9050}"/>
    <dgm:cxn modelId="{DA5790F7-6CD0-4419-B5CC-5552655B614B}" type="presOf" srcId="{5CB64D39-0058-4E53-9288-C4AB764F035E}" destId="{7FFC0C9D-09FB-4B23-843E-2F274FE00C3F}" srcOrd="0" destOrd="0" presId="urn:microsoft.com/office/officeart/2005/8/layout/default"/>
    <dgm:cxn modelId="{3265EB00-BABB-4B1A-83FF-4B602C23A583}" type="presParOf" srcId="{D0529EEB-B89F-4333-9E74-0878F98F6576}" destId="{75C80606-DCF9-4CE7-8053-89A63C31EAD1}" srcOrd="0" destOrd="0" presId="urn:microsoft.com/office/officeart/2005/8/layout/default"/>
    <dgm:cxn modelId="{82C39017-54E3-40D9-B9AF-9E548C8EF89C}" type="presParOf" srcId="{D0529EEB-B89F-4333-9E74-0878F98F6576}" destId="{8048E2FA-0A00-4766-BA9A-45F353E3B18C}" srcOrd="1" destOrd="0" presId="urn:microsoft.com/office/officeart/2005/8/layout/default"/>
    <dgm:cxn modelId="{E1C60EC5-CEA7-4EA0-86C9-BCB737D7557F}" type="presParOf" srcId="{D0529EEB-B89F-4333-9E74-0878F98F6576}" destId="{51473CDF-A258-4BDB-926C-901CFB583A1E}" srcOrd="2" destOrd="0" presId="urn:microsoft.com/office/officeart/2005/8/layout/default"/>
    <dgm:cxn modelId="{B69C55C7-3368-4E1A-AF3C-412BA3E2613D}" type="presParOf" srcId="{D0529EEB-B89F-4333-9E74-0878F98F6576}" destId="{525B2934-0385-4801-BAA8-154E8A84CE49}" srcOrd="3" destOrd="0" presId="urn:microsoft.com/office/officeart/2005/8/layout/default"/>
    <dgm:cxn modelId="{590A3B4F-4540-4CAF-828C-B1BBAF4B3F42}" type="presParOf" srcId="{D0529EEB-B89F-4333-9E74-0878F98F6576}" destId="{174CE45B-6A5D-41A0-81EB-25B7C19E2E10}" srcOrd="4" destOrd="0" presId="urn:microsoft.com/office/officeart/2005/8/layout/default"/>
    <dgm:cxn modelId="{8706324D-D267-452E-9166-5276F771CE51}" type="presParOf" srcId="{D0529EEB-B89F-4333-9E74-0878F98F6576}" destId="{1BF16E77-9DF4-43F2-BE34-34F61A685A60}" srcOrd="5" destOrd="0" presId="urn:microsoft.com/office/officeart/2005/8/layout/default"/>
    <dgm:cxn modelId="{A19AE7AA-4162-411A-8FA9-F4909C78CDD5}" type="presParOf" srcId="{D0529EEB-B89F-4333-9E74-0878F98F6576}" destId="{2D81FA06-ABD5-4CC9-A9FF-29AD1C04241D}" srcOrd="6" destOrd="0" presId="urn:microsoft.com/office/officeart/2005/8/layout/default"/>
    <dgm:cxn modelId="{83552D1E-9A8C-430C-80B2-03AE9A2C5896}" type="presParOf" srcId="{D0529EEB-B89F-4333-9E74-0878F98F6576}" destId="{749B644A-54FB-4361-96D9-7F1E9DA82E69}" srcOrd="7" destOrd="0" presId="urn:microsoft.com/office/officeart/2005/8/layout/default"/>
    <dgm:cxn modelId="{58ABADEC-C66C-4821-930B-E3641FFE5D69}" type="presParOf" srcId="{D0529EEB-B89F-4333-9E74-0878F98F6576}" destId="{716FDD44-30FF-44B7-B67F-220A13EFAC51}" srcOrd="8" destOrd="0" presId="urn:microsoft.com/office/officeart/2005/8/layout/default"/>
    <dgm:cxn modelId="{C5FFDCF0-DC97-4719-9B28-19CA2077A10A}" type="presParOf" srcId="{D0529EEB-B89F-4333-9E74-0878F98F6576}" destId="{4A11FC10-3E49-45F2-8BC7-07D3A99BA257}" srcOrd="9" destOrd="0" presId="urn:microsoft.com/office/officeart/2005/8/layout/default"/>
    <dgm:cxn modelId="{5CCADE97-17C8-4270-B67A-9338940F3B7A}" type="presParOf" srcId="{D0529EEB-B89F-4333-9E74-0878F98F6576}" destId="{081AE77D-E842-4EAB-A099-89B642CD4DB9}" srcOrd="10" destOrd="0" presId="urn:microsoft.com/office/officeart/2005/8/layout/default"/>
    <dgm:cxn modelId="{7DB7A5B4-A165-4856-BD45-DBD5CB7587D2}" type="presParOf" srcId="{D0529EEB-B89F-4333-9E74-0878F98F6576}" destId="{59B44420-0766-4948-923A-C664E4FF3907}" srcOrd="11" destOrd="0" presId="urn:microsoft.com/office/officeart/2005/8/layout/default"/>
    <dgm:cxn modelId="{87D89BB3-7848-45F2-9DFF-7E4EBE40061C}" type="presParOf" srcId="{D0529EEB-B89F-4333-9E74-0878F98F6576}" destId="{7FFC0C9D-09FB-4B23-843E-2F274FE00C3F}" srcOrd="12"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0D194D1-ED0E-46EC-B03F-4470C6E90F11}" type="doc">
      <dgm:prSet loTypeId="urn:microsoft.com/office/officeart/2005/8/layout/hierarchy2" loCatId="hierarchy" qsTypeId="urn:microsoft.com/office/officeart/2005/8/quickstyle/simple1" qsCatId="simple" csTypeId="urn:microsoft.com/office/officeart/2005/8/colors/accent3_2" csCatId="accent3" phldr="1"/>
      <dgm:spPr/>
      <dgm:t>
        <a:bodyPr/>
        <a:lstStyle/>
        <a:p>
          <a:endParaRPr lang="en-US"/>
        </a:p>
      </dgm:t>
    </dgm:pt>
    <dgm:pt modelId="{1E789654-8248-4E8D-A641-F8E9A867EBAB}">
      <dgm:prSet phldrT="[Text]" phldr="0"/>
      <dgm:spPr/>
      <dgm:t>
        <a:bodyPr/>
        <a:lstStyle/>
        <a:p>
          <a:pPr algn="ctr" rtl="0">
            <a:lnSpc>
              <a:spcPct val="90000"/>
            </a:lnSpc>
          </a:pPr>
          <a:r>
            <a:rPr lang="en-US" sz="2100">
              <a:solidFill>
                <a:srgbClr val="FFFFFF"/>
              </a:solidFill>
              <a:latin typeface="Aptos"/>
              <a:ea typeface="+mn-ea"/>
              <a:cs typeface="+mn-cs"/>
            </a:rPr>
            <a:t> FICA Tax 15.3% (7.65% Employee)</a:t>
          </a:r>
          <a:endParaRPr lang="en-US" sz="2100">
            <a:latin typeface="Aptos"/>
            <a:ea typeface="+mn-ea"/>
            <a:cs typeface="+mn-cs"/>
          </a:endParaRPr>
        </a:p>
      </dgm:t>
    </dgm:pt>
    <dgm:pt modelId="{EA2A4473-6457-4726-856A-712410DFEBE8}" type="parTrans" cxnId="{B6321949-A608-40EB-A4A5-670413C5A0C0}">
      <dgm:prSet/>
      <dgm:spPr/>
      <dgm:t>
        <a:bodyPr/>
        <a:lstStyle/>
        <a:p>
          <a:endParaRPr lang="en-US"/>
        </a:p>
      </dgm:t>
    </dgm:pt>
    <dgm:pt modelId="{94B228EB-6B4B-4A0B-9251-C49531305F25}" type="sibTrans" cxnId="{B6321949-A608-40EB-A4A5-670413C5A0C0}">
      <dgm:prSet/>
      <dgm:spPr/>
      <dgm:t>
        <a:bodyPr/>
        <a:lstStyle/>
        <a:p>
          <a:endParaRPr lang="en-US"/>
        </a:p>
      </dgm:t>
    </dgm:pt>
    <dgm:pt modelId="{51503B46-B204-4632-86D5-936A14548DB4}">
      <dgm:prSet phldr="0"/>
      <dgm:spPr/>
      <dgm:t>
        <a:bodyPr/>
        <a:lstStyle/>
        <a:p>
          <a:pPr algn="ctr" rtl="0">
            <a:lnSpc>
              <a:spcPct val="90000"/>
            </a:lnSpc>
          </a:pPr>
          <a:r>
            <a:rPr lang="en-US" sz="2100">
              <a:solidFill>
                <a:srgbClr val="FFFFFF"/>
              </a:solidFill>
              <a:latin typeface="Aptos"/>
              <a:ea typeface="+mn-ea"/>
              <a:cs typeface="+mn-cs"/>
            </a:rPr>
            <a:t>Social Security 12.4%</a:t>
          </a:r>
        </a:p>
      </dgm:t>
    </dgm:pt>
    <dgm:pt modelId="{CC305DF8-8C2A-41D2-96F8-E8BAE794E268}" type="parTrans" cxnId="{7AE54F20-9394-4481-9B83-D3FBC14CD960}">
      <dgm:prSet/>
      <dgm:spPr/>
      <dgm:t>
        <a:bodyPr/>
        <a:lstStyle/>
        <a:p>
          <a:endParaRPr lang="en-US"/>
        </a:p>
      </dgm:t>
    </dgm:pt>
    <dgm:pt modelId="{A6A70AB8-4A5D-4CBF-A190-45352ED25EE1}" type="sibTrans" cxnId="{7AE54F20-9394-4481-9B83-D3FBC14CD960}">
      <dgm:prSet/>
      <dgm:spPr/>
      <dgm:t>
        <a:bodyPr/>
        <a:lstStyle/>
        <a:p>
          <a:endParaRPr lang="en-US"/>
        </a:p>
      </dgm:t>
    </dgm:pt>
    <dgm:pt modelId="{B14B21E2-57F1-48EF-ABC6-B271725286A5}">
      <dgm:prSet phldr="0"/>
      <dgm:spPr/>
      <dgm:t>
        <a:bodyPr/>
        <a:lstStyle/>
        <a:p>
          <a:pPr algn="ctr" rtl="0">
            <a:lnSpc>
              <a:spcPct val="90000"/>
            </a:lnSpc>
          </a:pPr>
          <a:r>
            <a:rPr lang="en-US" sz="2100">
              <a:solidFill>
                <a:srgbClr val="FFFFFF"/>
              </a:solidFill>
              <a:latin typeface="Aptos"/>
              <a:ea typeface="+mn-ea"/>
              <a:cs typeface="+mn-cs"/>
            </a:rPr>
            <a:t>Medicare 2.9%</a:t>
          </a:r>
        </a:p>
      </dgm:t>
    </dgm:pt>
    <dgm:pt modelId="{05073189-05E3-4AE4-9F3B-08EB5F4EE114}" type="parTrans" cxnId="{9EF3A890-BB82-425C-9E38-B444D6B63271}">
      <dgm:prSet/>
      <dgm:spPr/>
      <dgm:t>
        <a:bodyPr/>
        <a:lstStyle/>
        <a:p>
          <a:endParaRPr lang="en-US"/>
        </a:p>
      </dgm:t>
    </dgm:pt>
    <dgm:pt modelId="{F612B19F-FBBA-4944-A581-2A8A08FAE238}" type="sibTrans" cxnId="{9EF3A890-BB82-425C-9E38-B444D6B63271}">
      <dgm:prSet/>
      <dgm:spPr/>
      <dgm:t>
        <a:bodyPr/>
        <a:lstStyle/>
        <a:p>
          <a:endParaRPr lang="en-US"/>
        </a:p>
      </dgm:t>
    </dgm:pt>
    <dgm:pt modelId="{3EDD5718-1230-42A0-BC3C-D38CE631ADF6}">
      <dgm:prSet phldr="0"/>
      <dgm:spPr/>
      <dgm:t>
        <a:bodyPr/>
        <a:lstStyle/>
        <a:p>
          <a:pPr algn="ctr" rtl="0">
            <a:lnSpc>
              <a:spcPct val="90000"/>
            </a:lnSpc>
          </a:pPr>
          <a:r>
            <a:rPr lang="en-US" sz="2100" b="0" u="none">
              <a:solidFill>
                <a:srgbClr val="FFFFFF"/>
              </a:solidFill>
              <a:latin typeface="Aptos"/>
              <a:ea typeface="+mn-ea"/>
              <a:cs typeface="+mn-cs"/>
            </a:rPr>
            <a:t>Employee 6.2%</a:t>
          </a:r>
        </a:p>
      </dgm:t>
    </dgm:pt>
    <dgm:pt modelId="{A05F70B8-CBF2-44A9-9DAF-07DF2DA32E1A}" type="parTrans" cxnId="{2CB33B22-DEAE-44A4-8C5B-4129E21531BC}">
      <dgm:prSet/>
      <dgm:spPr/>
      <dgm:t>
        <a:bodyPr/>
        <a:lstStyle/>
        <a:p>
          <a:endParaRPr lang="en-US"/>
        </a:p>
      </dgm:t>
    </dgm:pt>
    <dgm:pt modelId="{8CD6535E-9C0A-44A7-8719-4872CB232400}" type="sibTrans" cxnId="{2CB33B22-DEAE-44A4-8C5B-4129E21531BC}">
      <dgm:prSet/>
      <dgm:spPr/>
      <dgm:t>
        <a:bodyPr/>
        <a:lstStyle/>
        <a:p>
          <a:endParaRPr lang="en-US"/>
        </a:p>
      </dgm:t>
    </dgm:pt>
    <dgm:pt modelId="{290B9730-2CFB-4D6A-91A5-D345492244FC}">
      <dgm:prSet phldr="0"/>
      <dgm:spPr/>
      <dgm:t>
        <a:bodyPr/>
        <a:lstStyle/>
        <a:p>
          <a:pPr algn="ctr" rtl="0">
            <a:lnSpc>
              <a:spcPct val="90000"/>
            </a:lnSpc>
          </a:pPr>
          <a:r>
            <a:rPr lang="en-US" sz="2100">
              <a:solidFill>
                <a:srgbClr val="FFFFFF"/>
              </a:solidFill>
              <a:latin typeface="Aptos"/>
              <a:ea typeface="+mn-ea"/>
              <a:cs typeface="+mn-cs"/>
            </a:rPr>
            <a:t>Employer 6.2%</a:t>
          </a:r>
        </a:p>
      </dgm:t>
    </dgm:pt>
    <dgm:pt modelId="{2EA3076A-F180-4E85-847A-BE975CB74353}" type="parTrans" cxnId="{D9969B2F-CEEB-44F6-BDD5-E1195C76ABD5}">
      <dgm:prSet/>
      <dgm:spPr/>
      <dgm:t>
        <a:bodyPr/>
        <a:lstStyle/>
        <a:p>
          <a:endParaRPr lang="en-US"/>
        </a:p>
      </dgm:t>
    </dgm:pt>
    <dgm:pt modelId="{1F1C5C2D-458B-4CFD-855A-12DE10F9F780}" type="sibTrans" cxnId="{D9969B2F-CEEB-44F6-BDD5-E1195C76ABD5}">
      <dgm:prSet/>
      <dgm:spPr/>
      <dgm:t>
        <a:bodyPr/>
        <a:lstStyle/>
        <a:p>
          <a:endParaRPr lang="en-US"/>
        </a:p>
      </dgm:t>
    </dgm:pt>
    <dgm:pt modelId="{B76E6E25-BE64-4F84-BBC4-5DB245488EC0}">
      <dgm:prSet phldr="0"/>
      <dgm:spPr/>
      <dgm:t>
        <a:bodyPr/>
        <a:lstStyle/>
        <a:p>
          <a:pPr algn="ctr" rtl="0">
            <a:lnSpc>
              <a:spcPct val="90000"/>
            </a:lnSpc>
          </a:pPr>
          <a:r>
            <a:rPr lang="en-US" sz="2100">
              <a:solidFill>
                <a:srgbClr val="FFFFFF"/>
              </a:solidFill>
              <a:latin typeface="Aptos"/>
              <a:ea typeface="+mn-ea"/>
              <a:cs typeface="+mn-cs"/>
            </a:rPr>
            <a:t>Employee 1.45%</a:t>
          </a:r>
        </a:p>
      </dgm:t>
    </dgm:pt>
    <dgm:pt modelId="{130F3529-F815-4B5B-B72C-EC147342A3BD}" type="parTrans" cxnId="{902B0FBB-46B1-4E57-A92A-3D726F95214F}">
      <dgm:prSet/>
      <dgm:spPr/>
      <dgm:t>
        <a:bodyPr/>
        <a:lstStyle/>
        <a:p>
          <a:endParaRPr lang="en-US"/>
        </a:p>
      </dgm:t>
    </dgm:pt>
    <dgm:pt modelId="{CAF0FDD7-23AB-403B-B7CE-4AFC18795270}" type="sibTrans" cxnId="{902B0FBB-46B1-4E57-A92A-3D726F95214F}">
      <dgm:prSet/>
      <dgm:spPr/>
      <dgm:t>
        <a:bodyPr/>
        <a:lstStyle/>
        <a:p>
          <a:endParaRPr lang="en-US"/>
        </a:p>
      </dgm:t>
    </dgm:pt>
    <dgm:pt modelId="{4D6A2601-17A9-48AF-AB63-73782C24C1CD}">
      <dgm:prSet phldr="0"/>
      <dgm:spPr/>
      <dgm:t>
        <a:bodyPr/>
        <a:lstStyle/>
        <a:p>
          <a:pPr algn="ctr" rtl="0">
            <a:lnSpc>
              <a:spcPct val="90000"/>
            </a:lnSpc>
          </a:pPr>
          <a:r>
            <a:rPr lang="en-US" sz="2100">
              <a:solidFill>
                <a:srgbClr val="FFFFFF"/>
              </a:solidFill>
              <a:latin typeface="Aptos"/>
              <a:ea typeface="+mn-ea"/>
              <a:cs typeface="+mn-cs"/>
            </a:rPr>
            <a:t>Employer 1.45%</a:t>
          </a:r>
        </a:p>
      </dgm:t>
    </dgm:pt>
    <dgm:pt modelId="{F7966E12-BE48-4A41-AB62-4FC18589A8A4}" type="parTrans" cxnId="{0422A3CA-9677-45E2-9263-89E78A16F7F5}">
      <dgm:prSet/>
      <dgm:spPr/>
      <dgm:t>
        <a:bodyPr/>
        <a:lstStyle/>
        <a:p>
          <a:endParaRPr lang="en-US"/>
        </a:p>
      </dgm:t>
    </dgm:pt>
    <dgm:pt modelId="{9AC0FCCA-759E-44A7-B216-E682D10147CE}" type="sibTrans" cxnId="{0422A3CA-9677-45E2-9263-89E78A16F7F5}">
      <dgm:prSet/>
      <dgm:spPr/>
      <dgm:t>
        <a:bodyPr/>
        <a:lstStyle/>
        <a:p>
          <a:endParaRPr lang="en-US"/>
        </a:p>
      </dgm:t>
    </dgm:pt>
    <dgm:pt modelId="{7AE3904A-F543-4B7C-9F5A-26609DEE03AB}" type="pres">
      <dgm:prSet presAssocID="{70D194D1-ED0E-46EC-B03F-4470C6E90F11}" presName="diagram" presStyleCnt="0">
        <dgm:presLayoutVars>
          <dgm:chPref val="1"/>
          <dgm:dir/>
          <dgm:animOne val="branch"/>
          <dgm:animLvl val="lvl"/>
          <dgm:resizeHandles val="exact"/>
        </dgm:presLayoutVars>
      </dgm:prSet>
      <dgm:spPr/>
    </dgm:pt>
    <dgm:pt modelId="{76939D25-EDB6-4B0A-9CAC-AC7E2CDB8F84}" type="pres">
      <dgm:prSet presAssocID="{1E789654-8248-4E8D-A641-F8E9A867EBAB}" presName="root1" presStyleCnt="0"/>
      <dgm:spPr/>
    </dgm:pt>
    <dgm:pt modelId="{D0F95218-FD6A-473B-A356-FEA1A5A0A489}" type="pres">
      <dgm:prSet presAssocID="{1E789654-8248-4E8D-A641-F8E9A867EBAB}" presName="LevelOneTextNode" presStyleLbl="node0" presStyleIdx="0" presStyleCnt="1">
        <dgm:presLayoutVars>
          <dgm:chPref val="3"/>
        </dgm:presLayoutVars>
      </dgm:prSet>
      <dgm:spPr/>
    </dgm:pt>
    <dgm:pt modelId="{580AD9EA-A262-4354-870D-955762098AF3}" type="pres">
      <dgm:prSet presAssocID="{1E789654-8248-4E8D-A641-F8E9A867EBAB}" presName="level2hierChild" presStyleCnt="0"/>
      <dgm:spPr/>
    </dgm:pt>
    <dgm:pt modelId="{3969AF45-CEEA-43EB-90B2-F316CDC3C4DC}" type="pres">
      <dgm:prSet presAssocID="{CC305DF8-8C2A-41D2-96F8-E8BAE794E268}" presName="conn2-1" presStyleLbl="parChTrans1D2" presStyleIdx="0" presStyleCnt="2"/>
      <dgm:spPr/>
    </dgm:pt>
    <dgm:pt modelId="{0EC947D9-5E03-47A7-B162-36FD5BF6FBCA}" type="pres">
      <dgm:prSet presAssocID="{CC305DF8-8C2A-41D2-96F8-E8BAE794E268}" presName="connTx" presStyleLbl="parChTrans1D2" presStyleIdx="0" presStyleCnt="2"/>
      <dgm:spPr/>
    </dgm:pt>
    <dgm:pt modelId="{657624B7-9AC7-4309-A1D3-D25F7A053044}" type="pres">
      <dgm:prSet presAssocID="{51503B46-B204-4632-86D5-936A14548DB4}" presName="root2" presStyleCnt="0"/>
      <dgm:spPr/>
    </dgm:pt>
    <dgm:pt modelId="{AB112811-A6C4-40CD-82EF-F4C50D11CBE7}" type="pres">
      <dgm:prSet presAssocID="{51503B46-B204-4632-86D5-936A14548DB4}" presName="LevelTwoTextNode" presStyleLbl="node2" presStyleIdx="0" presStyleCnt="2">
        <dgm:presLayoutVars>
          <dgm:chPref val="3"/>
        </dgm:presLayoutVars>
      </dgm:prSet>
      <dgm:spPr/>
    </dgm:pt>
    <dgm:pt modelId="{4C8CFC1D-1C31-45A3-B043-536DBCEAC84D}" type="pres">
      <dgm:prSet presAssocID="{51503B46-B204-4632-86D5-936A14548DB4}" presName="level3hierChild" presStyleCnt="0"/>
      <dgm:spPr/>
    </dgm:pt>
    <dgm:pt modelId="{865990C8-B12A-4DA9-9E80-C1DB15980068}" type="pres">
      <dgm:prSet presAssocID="{A05F70B8-CBF2-44A9-9DAF-07DF2DA32E1A}" presName="conn2-1" presStyleLbl="parChTrans1D3" presStyleIdx="0" presStyleCnt="4"/>
      <dgm:spPr/>
    </dgm:pt>
    <dgm:pt modelId="{B5A3F68F-75CD-474C-9A7A-0348C02BE795}" type="pres">
      <dgm:prSet presAssocID="{A05F70B8-CBF2-44A9-9DAF-07DF2DA32E1A}" presName="connTx" presStyleLbl="parChTrans1D3" presStyleIdx="0" presStyleCnt="4"/>
      <dgm:spPr/>
    </dgm:pt>
    <dgm:pt modelId="{32C8D3F6-C090-457B-A1D2-8A9AB5CDC215}" type="pres">
      <dgm:prSet presAssocID="{3EDD5718-1230-42A0-BC3C-D38CE631ADF6}" presName="root2" presStyleCnt="0"/>
      <dgm:spPr/>
    </dgm:pt>
    <dgm:pt modelId="{9237A93D-8026-4F8E-8612-F85C26D43792}" type="pres">
      <dgm:prSet presAssocID="{3EDD5718-1230-42A0-BC3C-D38CE631ADF6}" presName="LevelTwoTextNode" presStyleLbl="node3" presStyleIdx="0" presStyleCnt="4">
        <dgm:presLayoutVars>
          <dgm:chPref val="3"/>
        </dgm:presLayoutVars>
      </dgm:prSet>
      <dgm:spPr/>
    </dgm:pt>
    <dgm:pt modelId="{CED234A7-A18E-4604-832A-EF929DF0717F}" type="pres">
      <dgm:prSet presAssocID="{3EDD5718-1230-42A0-BC3C-D38CE631ADF6}" presName="level3hierChild" presStyleCnt="0"/>
      <dgm:spPr/>
    </dgm:pt>
    <dgm:pt modelId="{1712E6AD-7570-4D85-99D9-6AC244841E62}" type="pres">
      <dgm:prSet presAssocID="{2EA3076A-F180-4E85-847A-BE975CB74353}" presName="conn2-1" presStyleLbl="parChTrans1D3" presStyleIdx="1" presStyleCnt="4"/>
      <dgm:spPr/>
    </dgm:pt>
    <dgm:pt modelId="{40FCE799-7AEF-4099-B856-09A0EDC9A6CB}" type="pres">
      <dgm:prSet presAssocID="{2EA3076A-F180-4E85-847A-BE975CB74353}" presName="connTx" presStyleLbl="parChTrans1D3" presStyleIdx="1" presStyleCnt="4"/>
      <dgm:spPr/>
    </dgm:pt>
    <dgm:pt modelId="{225912D8-FC0B-4257-891E-FE857A50965C}" type="pres">
      <dgm:prSet presAssocID="{290B9730-2CFB-4D6A-91A5-D345492244FC}" presName="root2" presStyleCnt="0"/>
      <dgm:spPr/>
    </dgm:pt>
    <dgm:pt modelId="{D9877CCA-FC93-484F-9BCE-7E3685FAF645}" type="pres">
      <dgm:prSet presAssocID="{290B9730-2CFB-4D6A-91A5-D345492244FC}" presName="LevelTwoTextNode" presStyleLbl="node3" presStyleIdx="1" presStyleCnt="4">
        <dgm:presLayoutVars>
          <dgm:chPref val="3"/>
        </dgm:presLayoutVars>
      </dgm:prSet>
      <dgm:spPr/>
    </dgm:pt>
    <dgm:pt modelId="{C01A3A9E-68D7-492F-9DB1-31453334E5CD}" type="pres">
      <dgm:prSet presAssocID="{290B9730-2CFB-4D6A-91A5-D345492244FC}" presName="level3hierChild" presStyleCnt="0"/>
      <dgm:spPr/>
    </dgm:pt>
    <dgm:pt modelId="{16BC1237-743B-4C39-9C90-C08EBC1FF328}" type="pres">
      <dgm:prSet presAssocID="{05073189-05E3-4AE4-9F3B-08EB5F4EE114}" presName="conn2-1" presStyleLbl="parChTrans1D2" presStyleIdx="1" presStyleCnt="2"/>
      <dgm:spPr/>
    </dgm:pt>
    <dgm:pt modelId="{A9326515-042C-434B-A92E-E9C5A262C03E}" type="pres">
      <dgm:prSet presAssocID="{05073189-05E3-4AE4-9F3B-08EB5F4EE114}" presName="connTx" presStyleLbl="parChTrans1D2" presStyleIdx="1" presStyleCnt="2"/>
      <dgm:spPr/>
    </dgm:pt>
    <dgm:pt modelId="{E9E79E22-0C76-4D9F-A071-24E473731F6A}" type="pres">
      <dgm:prSet presAssocID="{B14B21E2-57F1-48EF-ABC6-B271725286A5}" presName="root2" presStyleCnt="0"/>
      <dgm:spPr/>
    </dgm:pt>
    <dgm:pt modelId="{F8E0412E-4F64-4B63-9580-39085A660BCA}" type="pres">
      <dgm:prSet presAssocID="{B14B21E2-57F1-48EF-ABC6-B271725286A5}" presName="LevelTwoTextNode" presStyleLbl="node2" presStyleIdx="1" presStyleCnt="2">
        <dgm:presLayoutVars>
          <dgm:chPref val="3"/>
        </dgm:presLayoutVars>
      </dgm:prSet>
      <dgm:spPr/>
    </dgm:pt>
    <dgm:pt modelId="{C919143F-0350-4027-A0AA-7BA06F8D946F}" type="pres">
      <dgm:prSet presAssocID="{B14B21E2-57F1-48EF-ABC6-B271725286A5}" presName="level3hierChild" presStyleCnt="0"/>
      <dgm:spPr/>
    </dgm:pt>
    <dgm:pt modelId="{9DC200DE-FF67-4225-8A35-636FD4B603C6}" type="pres">
      <dgm:prSet presAssocID="{130F3529-F815-4B5B-B72C-EC147342A3BD}" presName="conn2-1" presStyleLbl="parChTrans1D3" presStyleIdx="2" presStyleCnt="4"/>
      <dgm:spPr/>
    </dgm:pt>
    <dgm:pt modelId="{D20988EE-A182-4B76-9366-E9C4D142C200}" type="pres">
      <dgm:prSet presAssocID="{130F3529-F815-4B5B-B72C-EC147342A3BD}" presName="connTx" presStyleLbl="parChTrans1D3" presStyleIdx="2" presStyleCnt="4"/>
      <dgm:spPr/>
    </dgm:pt>
    <dgm:pt modelId="{041F144F-6B1F-4BD2-B932-90712A2823F7}" type="pres">
      <dgm:prSet presAssocID="{B76E6E25-BE64-4F84-BBC4-5DB245488EC0}" presName="root2" presStyleCnt="0"/>
      <dgm:spPr/>
    </dgm:pt>
    <dgm:pt modelId="{20AECB36-E907-42E4-9069-648883A845DA}" type="pres">
      <dgm:prSet presAssocID="{B76E6E25-BE64-4F84-BBC4-5DB245488EC0}" presName="LevelTwoTextNode" presStyleLbl="node3" presStyleIdx="2" presStyleCnt="4">
        <dgm:presLayoutVars>
          <dgm:chPref val="3"/>
        </dgm:presLayoutVars>
      </dgm:prSet>
      <dgm:spPr/>
    </dgm:pt>
    <dgm:pt modelId="{695A66F8-892F-4AF1-8978-830B138AC612}" type="pres">
      <dgm:prSet presAssocID="{B76E6E25-BE64-4F84-BBC4-5DB245488EC0}" presName="level3hierChild" presStyleCnt="0"/>
      <dgm:spPr/>
    </dgm:pt>
    <dgm:pt modelId="{EBDB7C71-C184-45F2-A38C-6C9FC4535ED5}" type="pres">
      <dgm:prSet presAssocID="{F7966E12-BE48-4A41-AB62-4FC18589A8A4}" presName="conn2-1" presStyleLbl="parChTrans1D3" presStyleIdx="3" presStyleCnt="4"/>
      <dgm:spPr/>
    </dgm:pt>
    <dgm:pt modelId="{6462307A-524C-4440-8467-CF62F1D5F98A}" type="pres">
      <dgm:prSet presAssocID="{F7966E12-BE48-4A41-AB62-4FC18589A8A4}" presName="connTx" presStyleLbl="parChTrans1D3" presStyleIdx="3" presStyleCnt="4"/>
      <dgm:spPr/>
    </dgm:pt>
    <dgm:pt modelId="{80DBE005-7AF2-4352-BF2F-3156647D1AE4}" type="pres">
      <dgm:prSet presAssocID="{4D6A2601-17A9-48AF-AB63-73782C24C1CD}" presName="root2" presStyleCnt="0"/>
      <dgm:spPr/>
    </dgm:pt>
    <dgm:pt modelId="{672FBA35-4FE8-48C0-923F-FF4AAD9C93BD}" type="pres">
      <dgm:prSet presAssocID="{4D6A2601-17A9-48AF-AB63-73782C24C1CD}" presName="LevelTwoTextNode" presStyleLbl="node3" presStyleIdx="3" presStyleCnt="4">
        <dgm:presLayoutVars>
          <dgm:chPref val="3"/>
        </dgm:presLayoutVars>
      </dgm:prSet>
      <dgm:spPr/>
    </dgm:pt>
    <dgm:pt modelId="{89F72F84-2A52-4B36-81FB-E7BD4C1266A7}" type="pres">
      <dgm:prSet presAssocID="{4D6A2601-17A9-48AF-AB63-73782C24C1CD}" presName="level3hierChild" presStyleCnt="0"/>
      <dgm:spPr/>
    </dgm:pt>
  </dgm:ptLst>
  <dgm:cxnLst>
    <dgm:cxn modelId="{FE46FF03-1239-4D8D-A3D1-E1004CEBB1E6}" type="presOf" srcId="{4D6A2601-17A9-48AF-AB63-73782C24C1CD}" destId="{672FBA35-4FE8-48C0-923F-FF4AAD9C93BD}" srcOrd="0" destOrd="0" presId="urn:microsoft.com/office/officeart/2005/8/layout/hierarchy2"/>
    <dgm:cxn modelId="{7AE54F20-9394-4481-9B83-D3FBC14CD960}" srcId="{1E789654-8248-4E8D-A641-F8E9A867EBAB}" destId="{51503B46-B204-4632-86D5-936A14548DB4}" srcOrd="0" destOrd="0" parTransId="{CC305DF8-8C2A-41D2-96F8-E8BAE794E268}" sibTransId="{A6A70AB8-4A5D-4CBF-A190-45352ED25EE1}"/>
    <dgm:cxn modelId="{A6C6F520-ED16-4E70-B3A0-2FBCFCDA8761}" type="presOf" srcId="{B76E6E25-BE64-4F84-BBC4-5DB245488EC0}" destId="{20AECB36-E907-42E4-9069-648883A845DA}" srcOrd="0" destOrd="0" presId="urn:microsoft.com/office/officeart/2005/8/layout/hierarchy2"/>
    <dgm:cxn modelId="{2CB33B22-DEAE-44A4-8C5B-4129E21531BC}" srcId="{51503B46-B204-4632-86D5-936A14548DB4}" destId="{3EDD5718-1230-42A0-BC3C-D38CE631ADF6}" srcOrd="0" destOrd="0" parTransId="{A05F70B8-CBF2-44A9-9DAF-07DF2DA32E1A}" sibTransId="{8CD6535E-9C0A-44A7-8719-4872CB232400}"/>
    <dgm:cxn modelId="{DC30D02A-303B-4312-A0E6-98B42C3624C5}" type="presOf" srcId="{F7966E12-BE48-4A41-AB62-4FC18589A8A4}" destId="{EBDB7C71-C184-45F2-A38C-6C9FC4535ED5}" srcOrd="0" destOrd="0" presId="urn:microsoft.com/office/officeart/2005/8/layout/hierarchy2"/>
    <dgm:cxn modelId="{D9969B2F-CEEB-44F6-BDD5-E1195C76ABD5}" srcId="{51503B46-B204-4632-86D5-936A14548DB4}" destId="{290B9730-2CFB-4D6A-91A5-D345492244FC}" srcOrd="1" destOrd="0" parTransId="{2EA3076A-F180-4E85-847A-BE975CB74353}" sibTransId="{1F1C5C2D-458B-4CFD-855A-12DE10F9F780}"/>
    <dgm:cxn modelId="{EBADD440-55B5-4B59-A3C7-FA0A27979134}" type="presOf" srcId="{CC305DF8-8C2A-41D2-96F8-E8BAE794E268}" destId="{3969AF45-CEEA-43EB-90B2-F316CDC3C4DC}" srcOrd="0" destOrd="0" presId="urn:microsoft.com/office/officeart/2005/8/layout/hierarchy2"/>
    <dgm:cxn modelId="{23135160-D02D-4D7F-B9E3-48920EEFF9F8}" type="presOf" srcId="{2EA3076A-F180-4E85-847A-BE975CB74353}" destId="{1712E6AD-7570-4D85-99D9-6AC244841E62}" srcOrd="0" destOrd="0" presId="urn:microsoft.com/office/officeart/2005/8/layout/hierarchy2"/>
    <dgm:cxn modelId="{9694BC42-234A-415F-AA5B-F8E08948A516}" type="presOf" srcId="{CC305DF8-8C2A-41D2-96F8-E8BAE794E268}" destId="{0EC947D9-5E03-47A7-B162-36FD5BF6FBCA}" srcOrd="1" destOrd="0" presId="urn:microsoft.com/office/officeart/2005/8/layout/hierarchy2"/>
    <dgm:cxn modelId="{E2FEDF42-B69E-4007-B563-D66A311E3D0A}" type="presOf" srcId="{130F3529-F815-4B5B-B72C-EC147342A3BD}" destId="{D20988EE-A182-4B76-9366-E9C4D142C200}" srcOrd="1" destOrd="0" presId="urn:microsoft.com/office/officeart/2005/8/layout/hierarchy2"/>
    <dgm:cxn modelId="{B6321949-A608-40EB-A4A5-670413C5A0C0}" srcId="{70D194D1-ED0E-46EC-B03F-4470C6E90F11}" destId="{1E789654-8248-4E8D-A641-F8E9A867EBAB}" srcOrd="0" destOrd="0" parTransId="{EA2A4473-6457-4726-856A-712410DFEBE8}" sibTransId="{94B228EB-6B4B-4A0B-9251-C49531305F25}"/>
    <dgm:cxn modelId="{B163A549-4A62-45A7-B19B-FB42A6033AF1}" type="presOf" srcId="{51503B46-B204-4632-86D5-936A14548DB4}" destId="{AB112811-A6C4-40CD-82EF-F4C50D11CBE7}" srcOrd="0" destOrd="0" presId="urn:microsoft.com/office/officeart/2005/8/layout/hierarchy2"/>
    <dgm:cxn modelId="{26EF874F-1F38-4E2C-90D2-48766521D25F}" type="presOf" srcId="{F7966E12-BE48-4A41-AB62-4FC18589A8A4}" destId="{6462307A-524C-4440-8467-CF62F1D5F98A}" srcOrd="1" destOrd="0" presId="urn:microsoft.com/office/officeart/2005/8/layout/hierarchy2"/>
    <dgm:cxn modelId="{91E99B58-37C9-4C86-A9D1-4AFC9479A474}" type="presOf" srcId="{70D194D1-ED0E-46EC-B03F-4470C6E90F11}" destId="{7AE3904A-F543-4B7C-9F5A-26609DEE03AB}" srcOrd="0" destOrd="0" presId="urn:microsoft.com/office/officeart/2005/8/layout/hierarchy2"/>
    <dgm:cxn modelId="{E76B047E-ED47-4F07-A63E-E8BDF3C1B796}" type="presOf" srcId="{A05F70B8-CBF2-44A9-9DAF-07DF2DA32E1A}" destId="{B5A3F68F-75CD-474C-9A7A-0348C02BE795}" srcOrd="1" destOrd="0" presId="urn:microsoft.com/office/officeart/2005/8/layout/hierarchy2"/>
    <dgm:cxn modelId="{50E5CB7E-9787-499A-B565-59198F0A13EE}" type="presOf" srcId="{1E789654-8248-4E8D-A641-F8E9A867EBAB}" destId="{D0F95218-FD6A-473B-A356-FEA1A5A0A489}" srcOrd="0" destOrd="0" presId="urn:microsoft.com/office/officeart/2005/8/layout/hierarchy2"/>
    <dgm:cxn modelId="{9EF3A890-BB82-425C-9E38-B444D6B63271}" srcId="{1E789654-8248-4E8D-A641-F8E9A867EBAB}" destId="{B14B21E2-57F1-48EF-ABC6-B271725286A5}" srcOrd="1" destOrd="0" parTransId="{05073189-05E3-4AE4-9F3B-08EB5F4EE114}" sibTransId="{F612B19F-FBBA-4944-A581-2A8A08FAE238}"/>
    <dgm:cxn modelId="{902B0FBB-46B1-4E57-A92A-3D726F95214F}" srcId="{B14B21E2-57F1-48EF-ABC6-B271725286A5}" destId="{B76E6E25-BE64-4F84-BBC4-5DB245488EC0}" srcOrd="0" destOrd="0" parTransId="{130F3529-F815-4B5B-B72C-EC147342A3BD}" sibTransId="{CAF0FDD7-23AB-403B-B7CE-4AFC18795270}"/>
    <dgm:cxn modelId="{B06934C2-EE06-427A-8D11-77957141CF47}" type="presOf" srcId="{05073189-05E3-4AE4-9F3B-08EB5F4EE114}" destId="{16BC1237-743B-4C39-9C90-C08EBC1FF328}" srcOrd="0" destOrd="0" presId="urn:microsoft.com/office/officeart/2005/8/layout/hierarchy2"/>
    <dgm:cxn modelId="{D00A61C8-94D5-4C56-9376-8805E05A5EAE}" type="presOf" srcId="{2EA3076A-F180-4E85-847A-BE975CB74353}" destId="{40FCE799-7AEF-4099-B856-09A0EDC9A6CB}" srcOrd="1" destOrd="0" presId="urn:microsoft.com/office/officeart/2005/8/layout/hierarchy2"/>
    <dgm:cxn modelId="{0422A3CA-9677-45E2-9263-89E78A16F7F5}" srcId="{B14B21E2-57F1-48EF-ABC6-B271725286A5}" destId="{4D6A2601-17A9-48AF-AB63-73782C24C1CD}" srcOrd="1" destOrd="0" parTransId="{F7966E12-BE48-4A41-AB62-4FC18589A8A4}" sibTransId="{9AC0FCCA-759E-44A7-B216-E682D10147CE}"/>
    <dgm:cxn modelId="{CE15C3D2-B8C3-4163-B78B-700AA1AB042E}" type="presOf" srcId="{3EDD5718-1230-42A0-BC3C-D38CE631ADF6}" destId="{9237A93D-8026-4F8E-8612-F85C26D43792}" srcOrd="0" destOrd="0" presId="urn:microsoft.com/office/officeart/2005/8/layout/hierarchy2"/>
    <dgm:cxn modelId="{650445D4-03D4-4CA6-B041-6F52BDA29D7E}" type="presOf" srcId="{B14B21E2-57F1-48EF-ABC6-B271725286A5}" destId="{F8E0412E-4F64-4B63-9580-39085A660BCA}" srcOrd="0" destOrd="0" presId="urn:microsoft.com/office/officeart/2005/8/layout/hierarchy2"/>
    <dgm:cxn modelId="{D8E6FAE0-333B-491D-A9A6-F293FBC5B250}" type="presOf" srcId="{A05F70B8-CBF2-44A9-9DAF-07DF2DA32E1A}" destId="{865990C8-B12A-4DA9-9E80-C1DB15980068}" srcOrd="0" destOrd="0" presId="urn:microsoft.com/office/officeart/2005/8/layout/hierarchy2"/>
    <dgm:cxn modelId="{408A99E1-1FE6-45EC-B298-606016729B99}" type="presOf" srcId="{290B9730-2CFB-4D6A-91A5-D345492244FC}" destId="{D9877CCA-FC93-484F-9BCE-7E3685FAF645}" srcOrd="0" destOrd="0" presId="urn:microsoft.com/office/officeart/2005/8/layout/hierarchy2"/>
    <dgm:cxn modelId="{746B68E9-EABA-40AF-B829-C70BB67B637B}" type="presOf" srcId="{130F3529-F815-4B5B-B72C-EC147342A3BD}" destId="{9DC200DE-FF67-4225-8A35-636FD4B603C6}" srcOrd="0" destOrd="0" presId="urn:microsoft.com/office/officeart/2005/8/layout/hierarchy2"/>
    <dgm:cxn modelId="{A861E5FC-2067-4C5F-A858-FD4E85F64209}" type="presOf" srcId="{05073189-05E3-4AE4-9F3B-08EB5F4EE114}" destId="{A9326515-042C-434B-A92E-E9C5A262C03E}" srcOrd="1" destOrd="0" presId="urn:microsoft.com/office/officeart/2005/8/layout/hierarchy2"/>
    <dgm:cxn modelId="{3061D13F-4E17-41AD-A7F4-820D516603B6}" type="presParOf" srcId="{7AE3904A-F543-4B7C-9F5A-26609DEE03AB}" destId="{76939D25-EDB6-4B0A-9CAC-AC7E2CDB8F84}" srcOrd="0" destOrd="0" presId="urn:microsoft.com/office/officeart/2005/8/layout/hierarchy2"/>
    <dgm:cxn modelId="{7888BE7F-C292-478B-B04E-10798A026DA0}" type="presParOf" srcId="{76939D25-EDB6-4B0A-9CAC-AC7E2CDB8F84}" destId="{D0F95218-FD6A-473B-A356-FEA1A5A0A489}" srcOrd="0" destOrd="0" presId="urn:microsoft.com/office/officeart/2005/8/layout/hierarchy2"/>
    <dgm:cxn modelId="{C26A903C-B7DE-471F-8A04-75D9929D76E0}" type="presParOf" srcId="{76939D25-EDB6-4B0A-9CAC-AC7E2CDB8F84}" destId="{580AD9EA-A262-4354-870D-955762098AF3}" srcOrd="1" destOrd="0" presId="urn:microsoft.com/office/officeart/2005/8/layout/hierarchy2"/>
    <dgm:cxn modelId="{A3315CAD-C77E-4AE4-916D-6FD6B63C93AC}" type="presParOf" srcId="{580AD9EA-A262-4354-870D-955762098AF3}" destId="{3969AF45-CEEA-43EB-90B2-F316CDC3C4DC}" srcOrd="0" destOrd="0" presId="urn:microsoft.com/office/officeart/2005/8/layout/hierarchy2"/>
    <dgm:cxn modelId="{22465F99-055C-4CD6-A73A-83AC4AF04CDA}" type="presParOf" srcId="{3969AF45-CEEA-43EB-90B2-F316CDC3C4DC}" destId="{0EC947D9-5E03-47A7-B162-36FD5BF6FBCA}" srcOrd="0" destOrd="0" presId="urn:microsoft.com/office/officeart/2005/8/layout/hierarchy2"/>
    <dgm:cxn modelId="{9FB25D99-0E46-4463-9CFD-3663630F05D6}" type="presParOf" srcId="{580AD9EA-A262-4354-870D-955762098AF3}" destId="{657624B7-9AC7-4309-A1D3-D25F7A053044}" srcOrd="1" destOrd="0" presId="urn:microsoft.com/office/officeart/2005/8/layout/hierarchy2"/>
    <dgm:cxn modelId="{1CBE9664-5123-4EAA-851E-36E3FF6AB05D}" type="presParOf" srcId="{657624B7-9AC7-4309-A1D3-D25F7A053044}" destId="{AB112811-A6C4-40CD-82EF-F4C50D11CBE7}" srcOrd="0" destOrd="0" presId="urn:microsoft.com/office/officeart/2005/8/layout/hierarchy2"/>
    <dgm:cxn modelId="{DA6E218A-19BD-49FC-B1C2-2496E98B86FF}" type="presParOf" srcId="{657624B7-9AC7-4309-A1D3-D25F7A053044}" destId="{4C8CFC1D-1C31-45A3-B043-536DBCEAC84D}" srcOrd="1" destOrd="0" presId="urn:microsoft.com/office/officeart/2005/8/layout/hierarchy2"/>
    <dgm:cxn modelId="{C5E4C7DA-588B-4EE4-8ED6-1DD06710B068}" type="presParOf" srcId="{4C8CFC1D-1C31-45A3-B043-536DBCEAC84D}" destId="{865990C8-B12A-4DA9-9E80-C1DB15980068}" srcOrd="0" destOrd="0" presId="urn:microsoft.com/office/officeart/2005/8/layout/hierarchy2"/>
    <dgm:cxn modelId="{C0B1752C-923B-466F-89B0-9D54FD6C7FD8}" type="presParOf" srcId="{865990C8-B12A-4DA9-9E80-C1DB15980068}" destId="{B5A3F68F-75CD-474C-9A7A-0348C02BE795}" srcOrd="0" destOrd="0" presId="urn:microsoft.com/office/officeart/2005/8/layout/hierarchy2"/>
    <dgm:cxn modelId="{E81AC884-49DE-4B3C-A033-FA5E6E8CC1CB}" type="presParOf" srcId="{4C8CFC1D-1C31-45A3-B043-536DBCEAC84D}" destId="{32C8D3F6-C090-457B-A1D2-8A9AB5CDC215}" srcOrd="1" destOrd="0" presId="urn:microsoft.com/office/officeart/2005/8/layout/hierarchy2"/>
    <dgm:cxn modelId="{C94C0F76-67DB-4F51-BD68-7696D63CCABD}" type="presParOf" srcId="{32C8D3F6-C090-457B-A1D2-8A9AB5CDC215}" destId="{9237A93D-8026-4F8E-8612-F85C26D43792}" srcOrd="0" destOrd="0" presId="urn:microsoft.com/office/officeart/2005/8/layout/hierarchy2"/>
    <dgm:cxn modelId="{B870909C-CBED-46F7-929D-1DC2E53E47D1}" type="presParOf" srcId="{32C8D3F6-C090-457B-A1D2-8A9AB5CDC215}" destId="{CED234A7-A18E-4604-832A-EF929DF0717F}" srcOrd="1" destOrd="0" presId="urn:microsoft.com/office/officeart/2005/8/layout/hierarchy2"/>
    <dgm:cxn modelId="{F7A9C183-5989-4F82-9B0C-0F59D3B390A1}" type="presParOf" srcId="{4C8CFC1D-1C31-45A3-B043-536DBCEAC84D}" destId="{1712E6AD-7570-4D85-99D9-6AC244841E62}" srcOrd="2" destOrd="0" presId="urn:microsoft.com/office/officeart/2005/8/layout/hierarchy2"/>
    <dgm:cxn modelId="{F365FF41-8038-473C-8DAB-53112EA56AB4}" type="presParOf" srcId="{1712E6AD-7570-4D85-99D9-6AC244841E62}" destId="{40FCE799-7AEF-4099-B856-09A0EDC9A6CB}" srcOrd="0" destOrd="0" presId="urn:microsoft.com/office/officeart/2005/8/layout/hierarchy2"/>
    <dgm:cxn modelId="{E8A7CF57-5CC1-404A-8E3A-CB3B41263C17}" type="presParOf" srcId="{4C8CFC1D-1C31-45A3-B043-536DBCEAC84D}" destId="{225912D8-FC0B-4257-891E-FE857A50965C}" srcOrd="3" destOrd="0" presId="urn:microsoft.com/office/officeart/2005/8/layout/hierarchy2"/>
    <dgm:cxn modelId="{11715B50-A44B-4C3C-8CD0-D641B50E6A98}" type="presParOf" srcId="{225912D8-FC0B-4257-891E-FE857A50965C}" destId="{D9877CCA-FC93-484F-9BCE-7E3685FAF645}" srcOrd="0" destOrd="0" presId="urn:microsoft.com/office/officeart/2005/8/layout/hierarchy2"/>
    <dgm:cxn modelId="{4BC3F6CE-FF85-46CD-9E4F-E06114C456AD}" type="presParOf" srcId="{225912D8-FC0B-4257-891E-FE857A50965C}" destId="{C01A3A9E-68D7-492F-9DB1-31453334E5CD}" srcOrd="1" destOrd="0" presId="urn:microsoft.com/office/officeart/2005/8/layout/hierarchy2"/>
    <dgm:cxn modelId="{A147E65E-1376-4795-BD04-CF7BA70517BE}" type="presParOf" srcId="{580AD9EA-A262-4354-870D-955762098AF3}" destId="{16BC1237-743B-4C39-9C90-C08EBC1FF328}" srcOrd="2" destOrd="0" presId="urn:microsoft.com/office/officeart/2005/8/layout/hierarchy2"/>
    <dgm:cxn modelId="{D90A43E1-0737-41A5-A634-E5EA4569896D}" type="presParOf" srcId="{16BC1237-743B-4C39-9C90-C08EBC1FF328}" destId="{A9326515-042C-434B-A92E-E9C5A262C03E}" srcOrd="0" destOrd="0" presId="urn:microsoft.com/office/officeart/2005/8/layout/hierarchy2"/>
    <dgm:cxn modelId="{6B1889AB-2534-4257-9F23-17D2735F61E6}" type="presParOf" srcId="{580AD9EA-A262-4354-870D-955762098AF3}" destId="{E9E79E22-0C76-4D9F-A071-24E473731F6A}" srcOrd="3" destOrd="0" presId="urn:microsoft.com/office/officeart/2005/8/layout/hierarchy2"/>
    <dgm:cxn modelId="{43B054C6-0AC1-4C69-9364-8F27BB215828}" type="presParOf" srcId="{E9E79E22-0C76-4D9F-A071-24E473731F6A}" destId="{F8E0412E-4F64-4B63-9580-39085A660BCA}" srcOrd="0" destOrd="0" presId="urn:microsoft.com/office/officeart/2005/8/layout/hierarchy2"/>
    <dgm:cxn modelId="{B0AEC8C6-E190-42E2-8F9E-BD7138BFB0ED}" type="presParOf" srcId="{E9E79E22-0C76-4D9F-A071-24E473731F6A}" destId="{C919143F-0350-4027-A0AA-7BA06F8D946F}" srcOrd="1" destOrd="0" presId="urn:microsoft.com/office/officeart/2005/8/layout/hierarchy2"/>
    <dgm:cxn modelId="{D9F7A7B1-3815-4EAB-B1C9-FF219CFD1B88}" type="presParOf" srcId="{C919143F-0350-4027-A0AA-7BA06F8D946F}" destId="{9DC200DE-FF67-4225-8A35-636FD4B603C6}" srcOrd="0" destOrd="0" presId="urn:microsoft.com/office/officeart/2005/8/layout/hierarchy2"/>
    <dgm:cxn modelId="{7D9D1F20-0106-4795-9948-C894B7F9F254}" type="presParOf" srcId="{9DC200DE-FF67-4225-8A35-636FD4B603C6}" destId="{D20988EE-A182-4B76-9366-E9C4D142C200}" srcOrd="0" destOrd="0" presId="urn:microsoft.com/office/officeart/2005/8/layout/hierarchy2"/>
    <dgm:cxn modelId="{F9795CD4-0CAF-4009-A75A-267F3E9CBC90}" type="presParOf" srcId="{C919143F-0350-4027-A0AA-7BA06F8D946F}" destId="{041F144F-6B1F-4BD2-B932-90712A2823F7}" srcOrd="1" destOrd="0" presId="urn:microsoft.com/office/officeart/2005/8/layout/hierarchy2"/>
    <dgm:cxn modelId="{F7FE6588-C6D6-4524-BC85-CF57E0D28153}" type="presParOf" srcId="{041F144F-6B1F-4BD2-B932-90712A2823F7}" destId="{20AECB36-E907-42E4-9069-648883A845DA}" srcOrd="0" destOrd="0" presId="urn:microsoft.com/office/officeart/2005/8/layout/hierarchy2"/>
    <dgm:cxn modelId="{0AEEA710-4837-4F64-AFAA-52859C715E72}" type="presParOf" srcId="{041F144F-6B1F-4BD2-B932-90712A2823F7}" destId="{695A66F8-892F-4AF1-8978-830B138AC612}" srcOrd="1" destOrd="0" presId="urn:microsoft.com/office/officeart/2005/8/layout/hierarchy2"/>
    <dgm:cxn modelId="{C245412C-F030-4E11-A065-306759D444B0}" type="presParOf" srcId="{C919143F-0350-4027-A0AA-7BA06F8D946F}" destId="{EBDB7C71-C184-45F2-A38C-6C9FC4535ED5}" srcOrd="2" destOrd="0" presId="urn:microsoft.com/office/officeart/2005/8/layout/hierarchy2"/>
    <dgm:cxn modelId="{8A70DDC9-2637-40E7-B40A-5C6890A5C17D}" type="presParOf" srcId="{EBDB7C71-C184-45F2-A38C-6C9FC4535ED5}" destId="{6462307A-524C-4440-8467-CF62F1D5F98A}" srcOrd="0" destOrd="0" presId="urn:microsoft.com/office/officeart/2005/8/layout/hierarchy2"/>
    <dgm:cxn modelId="{45857CCB-8EB4-4188-9D3C-186D2135127F}" type="presParOf" srcId="{C919143F-0350-4027-A0AA-7BA06F8D946F}" destId="{80DBE005-7AF2-4352-BF2F-3156647D1AE4}" srcOrd="3" destOrd="0" presId="urn:microsoft.com/office/officeart/2005/8/layout/hierarchy2"/>
    <dgm:cxn modelId="{6938C365-DF3B-413B-9D1B-ED596527E72A}" type="presParOf" srcId="{80DBE005-7AF2-4352-BF2F-3156647D1AE4}" destId="{672FBA35-4FE8-48C0-923F-FF4AAD9C93BD}" srcOrd="0" destOrd="0" presId="urn:microsoft.com/office/officeart/2005/8/layout/hierarchy2"/>
    <dgm:cxn modelId="{4C0C8707-853A-4854-9FB4-143677922BA7}" type="presParOf" srcId="{80DBE005-7AF2-4352-BF2F-3156647D1AE4}" destId="{89F72F84-2A52-4B36-81FB-E7BD4C1266A7}"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1AABC24-FF95-46F2-8011-C612A54F2E99}" type="doc">
      <dgm:prSet loTypeId="urn:microsoft.com/office/officeart/2005/8/layout/hierarchy2" loCatId="hierarchy" qsTypeId="urn:microsoft.com/office/officeart/2005/8/quickstyle/simple1" qsCatId="simple" csTypeId="urn:microsoft.com/office/officeart/2005/8/colors/accent3_2" csCatId="accent3" phldr="1"/>
      <dgm:spPr/>
      <dgm:t>
        <a:bodyPr/>
        <a:lstStyle/>
        <a:p>
          <a:endParaRPr lang="en-US"/>
        </a:p>
      </dgm:t>
    </dgm:pt>
    <dgm:pt modelId="{F59ACAB3-89ED-4DA5-B101-F1D44C52C253}">
      <dgm:prSet phldr="0"/>
      <dgm:spPr/>
      <dgm:t>
        <a:bodyPr/>
        <a:lstStyle/>
        <a:p>
          <a:pPr algn="ctr" rtl="0">
            <a:lnSpc>
              <a:spcPct val="90000"/>
            </a:lnSpc>
          </a:pPr>
          <a:r>
            <a:rPr lang="en-US" sz="2500">
              <a:solidFill>
                <a:srgbClr val="FFFFFF"/>
              </a:solidFill>
              <a:latin typeface="Calibri"/>
              <a:ea typeface="Calibri"/>
              <a:cs typeface="Calibri"/>
            </a:rPr>
            <a:t>Adjustments</a:t>
          </a:r>
        </a:p>
      </dgm:t>
    </dgm:pt>
    <dgm:pt modelId="{FDCFBC28-DA90-4024-B3E8-E7B0BB5C840E}" type="parTrans" cxnId="{DA84F992-2347-4309-8E18-6AD7C445A1E1}">
      <dgm:prSet/>
      <dgm:spPr/>
    </dgm:pt>
    <dgm:pt modelId="{B5CBB479-585D-453C-B233-C4240673E7FC}" type="sibTrans" cxnId="{DA84F992-2347-4309-8E18-6AD7C445A1E1}">
      <dgm:prSet/>
      <dgm:spPr/>
    </dgm:pt>
    <dgm:pt modelId="{37B6AEEB-300F-40FE-853A-8586D14F4598}">
      <dgm:prSet phldr="0"/>
      <dgm:spPr/>
      <dgm:t>
        <a:bodyPr/>
        <a:lstStyle/>
        <a:p>
          <a:pPr algn="ctr">
            <a:lnSpc>
              <a:spcPct val="90000"/>
            </a:lnSpc>
          </a:pPr>
          <a:r>
            <a:rPr lang="en-US" sz="2500">
              <a:solidFill>
                <a:srgbClr val="FFFFFF"/>
              </a:solidFill>
              <a:latin typeface="Calibri"/>
              <a:ea typeface="Calibri"/>
              <a:cs typeface="Calibri"/>
            </a:rPr>
            <a:t>Standard Deduction</a:t>
          </a:r>
          <a:endParaRPr lang="en-US" sz="2500">
            <a:solidFill>
              <a:srgbClr val="FFFFFF"/>
            </a:solidFill>
            <a:latin typeface="Aptos" panose="02110004020202020204"/>
            <a:ea typeface="+mn-ea"/>
            <a:cs typeface="+mn-cs"/>
          </a:endParaRPr>
        </a:p>
      </dgm:t>
    </dgm:pt>
    <dgm:pt modelId="{FDE98008-37C4-46A8-A5C1-004BCFAA7314}" type="parTrans" cxnId="{556089CD-8F2A-4E12-AAC0-24F82D798D01}">
      <dgm:prSet/>
      <dgm:spPr/>
      <dgm:t>
        <a:bodyPr/>
        <a:lstStyle/>
        <a:p>
          <a:endParaRPr lang="en-US"/>
        </a:p>
      </dgm:t>
    </dgm:pt>
    <dgm:pt modelId="{92297820-D8C4-43C2-9C3B-33D76098E696}" type="sibTrans" cxnId="{556089CD-8F2A-4E12-AAC0-24F82D798D01}">
      <dgm:prSet/>
      <dgm:spPr/>
    </dgm:pt>
    <dgm:pt modelId="{E8141D70-36AA-4FBC-BE07-8B17F123307A}">
      <dgm:prSet phldr="0"/>
      <dgm:spPr/>
      <dgm:t>
        <a:bodyPr/>
        <a:lstStyle/>
        <a:p>
          <a:pPr algn="ctr" rtl="0">
            <a:lnSpc>
              <a:spcPct val="90000"/>
            </a:lnSpc>
          </a:pPr>
          <a:r>
            <a:rPr lang="en-US" sz="2500">
              <a:solidFill>
                <a:srgbClr val="FFFFFF"/>
              </a:solidFill>
              <a:latin typeface="Calibri"/>
              <a:ea typeface="Calibri"/>
              <a:cs typeface="Calibri"/>
            </a:rPr>
            <a:t>Itemized Deduction</a:t>
          </a:r>
        </a:p>
      </dgm:t>
    </dgm:pt>
    <dgm:pt modelId="{BB1C9C43-C902-40A3-AD18-7EF37499487C}" type="parTrans" cxnId="{37C8A1E2-3B1B-4E09-9FD4-B245D8C50AD8}">
      <dgm:prSet/>
      <dgm:spPr/>
      <dgm:t>
        <a:bodyPr/>
        <a:lstStyle/>
        <a:p>
          <a:endParaRPr lang="en-US"/>
        </a:p>
      </dgm:t>
    </dgm:pt>
    <dgm:pt modelId="{7F424209-5166-4582-ADF8-E0FE886D7D00}" type="sibTrans" cxnId="{37C8A1E2-3B1B-4E09-9FD4-B245D8C50AD8}">
      <dgm:prSet/>
      <dgm:spPr/>
    </dgm:pt>
    <dgm:pt modelId="{C4435BA8-B88E-4461-AABD-274B72EA42BD}">
      <dgm:prSet phldr="0"/>
      <dgm:spPr/>
      <dgm:t>
        <a:bodyPr/>
        <a:lstStyle/>
        <a:p>
          <a:pPr algn="ctr" rtl="0">
            <a:lnSpc>
              <a:spcPct val="90000"/>
            </a:lnSpc>
          </a:pPr>
          <a:r>
            <a:rPr lang="en-US" sz="2500">
              <a:solidFill>
                <a:srgbClr val="FFFFFF"/>
              </a:solidFill>
              <a:latin typeface="Calibri"/>
              <a:ea typeface="Calibri"/>
              <a:cs typeface="Calibri"/>
            </a:rPr>
            <a:t>For AGI</a:t>
          </a:r>
        </a:p>
      </dgm:t>
    </dgm:pt>
    <dgm:pt modelId="{E4AF28E2-6954-4C78-B55B-A4F5D31A0D06}" type="parTrans" cxnId="{D7127BA8-4A8B-0A4C-8E5B-B93D3E2AF755}">
      <dgm:prSet/>
      <dgm:spPr/>
      <dgm:t>
        <a:bodyPr/>
        <a:lstStyle/>
        <a:p>
          <a:endParaRPr lang="en-US"/>
        </a:p>
      </dgm:t>
    </dgm:pt>
    <dgm:pt modelId="{ED529587-BCB2-4210-9E97-EEEAE78CBBFF}" type="sibTrans" cxnId="{D7127BA8-4A8B-0A4C-8E5B-B93D3E2AF755}">
      <dgm:prSet/>
      <dgm:spPr/>
    </dgm:pt>
    <dgm:pt modelId="{C9ACB192-1BB5-4FD1-89FD-F9ABA011E8AD}" type="pres">
      <dgm:prSet presAssocID="{81AABC24-FF95-46F2-8011-C612A54F2E99}" presName="diagram" presStyleCnt="0">
        <dgm:presLayoutVars>
          <dgm:chPref val="1"/>
          <dgm:dir/>
          <dgm:animOne val="branch"/>
          <dgm:animLvl val="lvl"/>
          <dgm:resizeHandles val="exact"/>
        </dgm:presLayoutVars>
      </dgm:prSet>
      <dgm:spPr/>
    </dgm:pt>
    <dgm:pt modelId="{E1988FB7-5009-43B0-BD49-B19A4871D9AB}" type="pres">
      <dgm:prSet presAssocID="{F59ACAB3-89ED-4DA5-B101-F1D44C52C253}" presName="root1" presStyleCnt="0"/>
      <dgm:spPr/>
    </dgm:pt>
    <dgm:pt modelId="{16B73A57-CB7F-4260-A3C2-EEBEF81141BE}" type="pres">
      <dgm:prSet presAssocID="{F59ACAB3-89ED-4DA5-B101-F1D44C52C253}" presName="LevelOneTextNode" presStyleLbl="node0" presStyleIdx="0" presStyleCnt="1">
        <dgm:presLayoutVars>
          <dgm:chPref val="3"/>
        </dgm:presLayoutVars>
      </dgm:prSet>
      <dgm:spPr/>
    </dgm:pt>
    <dgm:pt modelId="{ACC7C629-AEDF-4149-8F4E-DB6B0E392793}" type="pres">
      <dgm:prSet presAssocID="{F59ACAB3-89ED-4DA5-B101-F1D44C52C253}" presName="level2hierChild" presStyleCnt="0"/>
      <dgm:spPr/>
    </dgm:pt>
    <dgm:pt modelId="{D458923D-5E0F-455B-A1EC-56C08BFDC29F}" type="pres">
      <dgm:prSet presAssocID="{E4AF28E2-6954-4C78-B55B-A4F5D31A0D06}" presName="conn2-1" presStyleLbl="parChTrans1D2" presStyleIdx="0" presStyleCnt="3"/>
      <dgm:spPr/>
    </dgm:pt>
    <dgm:pt modelId="{9B35B4E2-D367-4C94-8E31-C691EE58AE99}" type="pres">
      <dgm:prSet presAssocID="{E4AF28E2-6954-4C78-B55B-A4F5D31A0D06}" presName="connTx" presStyleLbl="parChTrans1D2" presStyleIdx="0" presStyleCnt="3"/>
      <dgm:spPr/>
    </dgm:pt>
    <dgm:pt modelId="{AAE7637B-C1A8-40DA-9896-7895EA3BFAC9}" type="pres">
      <dgm:prSet presAssocID="{C4435BA8-B88E-4461-AABD-274B72EA42BD}" presName="root2" presStyleCnt="0"/>
      <dgm:spPr/>
    </dgm:pt>
    <dgm:pt modelId="{99EEA784-A34A-4E6C-A6C2-83917F366F49}" type="pres">
      <dgm:prSet presAssocID="{C4435BA8-B88E-4461-AABD-274B72EA42BD}" presName="LevelTwoTextNode" presStyleLbl="node2" presStyleIdx="0" presStyleCnt="3">
        <dgm:presLayoutVars>
          <dgm:chPref val="3"/>
        </dgm:presLayoutVars>
      </dgm:prSet>
      <dgm:spPr/>
    </dgm:pt>
    <dgm:pt modelId="{D48C4DAA-F186-4F8E-8D87-3907D32A44B7}" type="pres">
      <dgm:prSet presAssocID="{C4435BA8-B88E-4461-AABD-274B72EA42BD}" presName="level3hierChild" presStyleCnt="0"/>
      <dgm:spPr/>
    </dgm:pt>
    <dgm:pt modelId="{9B6D1609-BA68-4407-B16F-A18D00CE8A58}" type="pres">
      <dgm:prSet presAssocID="{FDE98008-37C4-46A8-A5C1-004BCFAA7314}" presName="conn2-1" presStyleLbl="parChTrans1D2" presStyleIdx="1" presStyleCnt="3"/>
      <dgm:spPr/>
    </dgm:pt>
    <dgm:pt modelId="{4C3F9D1B-D2ED-4904-82B4-AD3719AE4D9E}" type="pres">
      <dgm:prSet presAssocID="{FDE98008-37C4-46A8-A5C1-004BCFAA7314}" presName="connTx" presStyleLbl="parChTrans1D2" presStyleIdx="1" presStyleCnt="3"/>
      <dgm:spPr/>
    </dgm:pt>
    <dgm:pt modelId="{2A900AE4-6ABC-46CF-8248-08D088248FA4}" type="pres">
      <dgm:prSet presAssocID="{37B6AEEB-300F-40FE-853A-8586D14F4598}" presName="root2" presStyleCnt="0"/>
      <dgm:spPr/>
    </dgm:pt>
    <dgm:pt modelId="{70333853-8C3B-42FC-B605-DDF428414DF2}" type="pres">
      <dgm:prSet presAssocID="{37B6AEEB-300F-40FE-853A-8586D14F4598}" presName="LevelTwoTextNode" presStyleLbl="node2" presStyleIdx="1" presStyleCnt="3">
        <dgm:presLayoutVars>
          <dgm:chPref val="3"/>
        </dgm:presLayoutVars>
      </dgm:prSet>
      <dgm:spPr/>
    </dgm:pt>
    <dgm:pt modelId="{4FC5A4F8-F25F-4EE2-98EF-9A942D347FDA}" type="pres">
      <dgm:prSet presAssocID="{37B6AEEB-300F-40FE-853A-8586D14F4598}" presName="level3hierChild" presStyleCnt="0"/>
      <dgm:spPr/>
    </dgm:pt>
    <dgm:pt modelId="{F961A24E-A81B-4273-853B-B349581381C8}" type="pres">
      <dgm:prSet presAssocID="{BB1C9C43-C902-40A3-AD18-7EF37499487C}" presName="conn2-1" presStyleLbl="parChTrans1D2" presStyleIdx="2" presStyleCnt="3"/>
      <dgm:spPr/>
    </dgm:pt>
    <dgm:pt modelId="{38AAB5BB-683A-4FDD-A3D0-59845977BEB3}" type="pres">
      <dgm:prSet presAssocID="{BB1C9C43-C902-40A3-AD18-7EF37499487C}" presName="connTx" presStyleLbl="parChTrans1D2" presStyleIdx="2" presStyleCnt="3"/>
      <dgm:spPr/>
    </dgm:pt>
    <dgm:pt modelId="{294C13B0-E797-437B-B114-4D6575B35C9B}" type="pres">
      <dgm:prSet presAssocID="{E8141D70-36AA-4FBC-BE07-8B17F123307A}" presName="root2" presStyleCnt="0"/>
      <dgm:spPr/>
    </dgm:pt>
    <dgm:pt modelId="{402C3925-2100-4EC7-8A07-4FA644629BEB}" type="pres">
      <dgm:prSet presAssocID="{E8141D70-36AA-4FBC-BE07-8B17F123307A}" presName="LevelTwoTextNode" presStyleLbl="node2" presStyleIdx="2" presStyleCnt="3">
        <dgm:presLayoutVars>
          <dgm:chPref val="3"/>
        </dgm:presLayoutVars>
      </dgm:prSet>
      <dgm:spPr/>
    </dgm:pt>
    <dgm:pt modelId="{8FC7C34C-D55C-49EC-AD5F-16432EDD6EAC}" type="pres">
      <dgm:prSet presAssocID="{E8141D70-36AA-4FBC-BE07-8B17F123307A}" presName="level3hierChild" presStyleCnt="0"/>
      <dgm:spPr/>
    </dgm:pt>
  </dgm:ptLst>
  <dgm:cxnLst>
    <dgm:cxn modelId="{5599D310-A0A0-A74C-810F-5D0589CC8E96}" type="presOf" srcId="{C4435BA8-B88E-4461-AABD-274B72EA42BD}" destId="{99EEA784-A34A-4E6C-A6C2-83917F366F49}" srcOrd="0" destOrd="0" presId="urn:microsoft.com/office/officeart/2005/8/layout/hierarchy2"/>
    <dgm:cxn modelId="{5B4AB215-210A-4BB1-8934-ACF6654E3839}" type="presOf" srcId="{E8141D70-36AA-4FBC-BE07-8B17F123307A}" destId="{402C3925-2100-4EC7-8A07-4FA644629BEB}" srcOrd="0" destOrd="0" presId="urn:microsoft.com/office/officeart/2005/8/layout/hierarchy2"/>
    <dgm:cxn modelId="{2E595827-C526-483D-B336-24221D58AD4F}" type="presOf" srcId="{BB1C9C43-C902-40A3-AD18-7EF37499487C}" destId="{38AAB5BB-683A-4FDD-A3D0-59845977BEB3}" srcOrd="1" destOrd="0" presId="urn:microsoft.com/office/officeart/2005/8/layout/hierarchy2"/>
    <dgm:cxn modelId="{A2A1822E-DAA4-DB43-AC84-055353A2238A}" type="presOf" srcId="{E4AF28E2-6954-4C78-B55B-A4F5D31A0D06}" destId="{9B35B4E2-D367-4C94-8E31-C691EE58AE99}" srcOrd="1" destOrd="0" presId="urn:microsoft.com/office/officeart/2005/8/layout/hierarchy2"/>
    <dgm:cxn modelId="{F1EFFF67-307E-4F69-B387-38F866CF8974}" type="presOf" srcId="{37B6AEEB-300F-40FE-853A-8586D14F4598}" destId="{70333853-8C3B-42FC-B605-DDF428414DF2}" srcOrd="0" destOrd="0" presId="urn:microsoft.com/office/officeart/2005/8/layout/hierarchy2"/>
    <dgm:cxn modelId="{376B1B7C-D37B-4EB9-8E1B-EFE2E319AF75}" type="presOf" srcId="{81AABC24-FF95-46F2-8011-C612A54F2E99}" destId="{C9ACB192-1BB5-4FD1-89FD-F9ABA011E8AD}" srcOrd="0" destOrd="0" presId="urn:microsoft.com/office/officeart/2005/8/layout/hierarchy2"/>
    <dgm:cxn modelId="{DA84F992-2347-4309-8E18-6AD7C445A1E1}" srcId="{81AABC24-FF95-46F2-8011-C612A54F2E99}" destId="{F59ACAB3-89ED-4DA5-B101-F1D44C52C253}" srcOrd="0" destOrd="0" parTransId="{FDCFBC28-DA90-4024-B3E8-E7B0BB5C840E}" sibTransId="{B5CBB479-585D-453C-B233-C4240673E7FC}"/>
    <dgm:cxn modelId="{D7127BA8-4A8B-0A4C-8E5B-B93D3E2AF755}" srcId="{F59ACAB3-89ED-4DA5-B101-F1D44C52C253}" destId="{C4435BA8-B88E-4461-AABD-274B72EA42BD}" srcOrd="0" destOrd="0" parTransId="{E4AF28E2-6954-4C78-B55B-A4F5D31A0D06}" sibTransId="{ED529587-BCB2-4210-9E97-EEEAE78CBBFF}"/>
    <dgm:cxn modelId="{3A8D44C3-7280-4DBA-9538-F6B0C9188F70}" type="presOf" srcId="{FDE98008-37C4-46A8-A5C1-004BCFAA7314}" destId="{4C3F9D1B-D2ED-4904-82B4-AD3719AE4D9E}" srcOrd="1" destOrd="0" presId="urn:microsoft.com/office/officeart/2005/8/layout/hierarchy2"/>
    <dgm:cxn modelId="{88AD85C8-C4F7-4897-8C87-91ECE24BB483}" type="presOf" srcId="{FDE98008-37C4-46A8-A5C1-004BCFAA7314}" destId="{9B6D1609-BA68-4407-B16F-A18D00CE8A58}" srcOrd="0" destOrd="0" presId="urn:microsoft.com/office/officeart/2005/8/layout/hierarchy2"/>
    <dgm:cxn modelId="{556089CD-8F2A-4E12-AAC0-24F82D798D01}" srcId="{F59ACAB3-89ED-4DA5-B101-F1D44C52C253}" destId="{37B6AEEB-300F-40FE-853A-8586D14F4598}" srcOrd="1" destOrd="0" parTransId="{FDE98008-37C4-46A8-A5C1-004BCFAA7314}" sibTransId="{92297820-D8C4-43C2-9C3B-33D76098E696}"/>
    <dgm:cxn modelId="{37C8A1E2-3B1B-4E09-9FD4-B245D8C50AD8}" srcId="{F59ACAB3-89ED-4DA5-B101-F1D44C52C253}" destId="{E8141D70-36AA-4FBC-BE07-8B17F123307A}" srcOrd="2" destOrd="0" parTransId="{BB1C9C43-C902-40A3-AD18-7EF37499487C}" sibTransId="{7F424209-5166-4582-ADF8-E0FE886D7D00}"/>
    <dgm:cxn modelId="{DAE34DF6-6774-C242-A9AC-63BA96162BD3}" type="presOf" srcId="{E4AF28E2-6954-4C78-B55B-A4F5D31A0D06}" destId="{D458923D-5E0F-455B-A1EC-56C08BFDC29F}" srcOrd="0" destOrd="0" presId="urn:microsoft.com/office/officeart/2005/8/layout/hierarchy2"/>
    <dgm:cxn modelId="{BCE061F7-E2F5-4EE9-BC7B-B2B8051F6171}" type="presOf" srcId="{F59ACAB3-89ED-4DA5-B101-F1D44C52C253}" destId="{16B73A57-CB7F-4260-A3C2-EEBEF81141BE}" srcOrd="0" destOrd="0" presId="urn:microsoft.com/office/officeart/2005/8/layout/hierarchy2"/>
    <dgm:cxn modelId="{4C7073F9-1538-403E-B38C-30251D8C2FB1}" type="presOf" srcId="{BB1C9C43-C902-40A3-AD18-7EF37499487C}" destId="{F961A24E-A81B-4273-853B-B349581381C8}" srcOrd="0" destOrd="0" presId="urn:microsoft.com/office/officeart/2005/8/layout/hierarchy2"/>
    <dgm:cxn modelId="{06265113-7FEC-40FB-A0A5-6C479C34FC47}" type="presParOf" srcId="{C9ACB192-1BB5-4FD1-89FD-F9ABA011E8AD}" destId="{E1988FB7-5009-43B0-BD49-B19A4871D9AB}" srcOrd="0" destOrd="0" presId="urn:microsoft.com/office/officeart/2005/8/layout/hierarchy2"/>
    <dgm:cxn modelId="{ED824B0E-4AE3-4359-AF50-8996FE8D6C14}" type="presParOf" srcId="{E1988FB7-5009-43B0-BD49-B19A4871D9AB}" destId="{16B73A57-CB7F-4260-A3C2-EEBEF81141BE}" srcOrd="0" destOrd="0" presId="urn:microsoft.com/office/officeart/2005/8/layout/hierarchy2"/>
    <dgm:cxn modelId="{39927823-BFEB-4AF3-9455-B9A1D1E9ECF9}" type="presParOf" srcId="{E1988FB7-5009-43B0-BD49-B19A4871D9AB}" destId="{ACC7C629-AEDF-4149-8F4E-DB6B0E392793}" srcOrd="1" destOrd="0" presId="urn:microsoft.com/office/officeart/2005/8/layout/hierarchy2"/>
    <dgm:cxn modelId="{1A93088C-A8DF-7D46-AE84-273EB5A1EB74}" type="presParOf" srcId="{ACC7C629-AEDF-4149-8F4E-DB6B0E392793}" destId="{D458923D-5E0F-455B-A1EC-56C08BFDC29F}" srcOrd="0" destOrd="0" presId="urn:microsoft.com/office/officeart/2005/8/layout/hierarchy2"/>
    <dgm:cxn modelId="{1E093A59-BF36-6449-A58C-023C3208A195}" type="presParOf" srcId="{D458923D-5E0F-455B-A1EC-56C08BFDC29F}" destId="{9B35B4E2-D367-4C94-8E31-C691EE58AE99}" srcOrd="0" destOrd="0" presId="urn:microsoft.com/office/officeart/2005/8/layout/hierarchy2"/>
    <dgm:cxn modelId="{73D26585-DC0E-464C-BCAA-3B0B40809EA6}" type="presParOf" srcId="{ACC7C629-AEDF-4149-8F4E-DB6B0E392793}" destId="{AAE7637B-C1A8-40DA-9896-7895EA3BFAC9}" srcOrd="1" destOrd="0" presId="urn:microsoft.com/office/officeart/2005/8/layout/hierarchy2"/>
    <dgm:cxn modelId="{F6C74BAD-1A3B-8545-9A25-6985DD1A3099}" type="presParOf" srcId="{AAE7637B-C1A8-40DA-9896-7895EA3BFAC9}" destId="{99EEA784-A34A-4E6C-A6C2-83917F366F49}" srcOrd="0" destOrd="0" presId="urn:microsoft.com/office/officeart/2005/8/layout/hierarchy2"/>
    <dgm:cxn modelId="{B632ACFD-9114-044E-8C21-BB3DCA4531D7}" type="presParOf" srcId="{AAE7637B-C1A8-40DA-9896-7895EA3BFAC9}" destId="{D48C4DAA-F186-4F8E-8D87-3907D32A44B7}" srcOrd="1" destOrd="0" presId="urn:microsoft.com/office/officeart/2005/8/layout/hierarchy2"/>
    <dgm:cxn modelId="{F4F97421-166D-4094-82FB-8E185CC3A2E9}" type="presParOf" srcId="{ACC7C629-AEDF-4149-8F4E-DB6B0E392793}" destId="{9B6D1609-BA68-4407-B16F-A18D00CE8A58}" srcOrd="2" destOrd="0" presId="urn:microsoft.com/office/officeart/2005/8/layout/hierarchy2"/>
    <dgm:cxn modelId="{3BFBC23E-6237-4247-B879-1634E97C99D4}" type="presParOf" srcId="{9B6D1609-BA68-4407-B16F-A18D00CE8A58}" destId="{4C3F9D1B-D2ED-4904-82B4-AD3719AE4D9E}" srcOrd="0" destOrd="0" presId="urn:microsoft.com/office/officeart/2005/8/layout/hierarchy2"/>
    <dgm:cxn modelId="{1AA69976-6D6E-486A-ACF6-9A47BDB19F2E}" type="presParOf" srcId="{ACC7C629-AEDF-4149-8F4E-DB6B0E392793}" destId="{2A900AE4-6ABC-46CF-8248-08D088248FA4}" srcOrd="3" destOrd="0" presId="urn:microsoft.com/office/officeart/2005/8/layout/hierarchy2"/>
    <dgm:cxn modelId="{F2295D7D-BEC8-485F-B3CA-730974533DA2}" type="presParOf" srcId="{2A900AE4-6ABC-46CF-8248-08D088248FA4}" destId="{70333853-8C3B-42FC-B605-DDF428414DF2}" srcOrd="0" destOrd="0" presId="urn:microsoft.com/office/officeart/2005/8/layout/hierarchy2"/>
    <dgm:cxn modelId="{AFE69505-28D8-46D6-8F31-C5B1BEC8DD4E}" type="presParOf" srcId="{2A900AE4-6ABC-46CF-8248-08D088248FA4}" destId="{4FC5A4F8-F25F-4EE2-98EF-9A942D347FDA}" srcOrd="1" destOrd="0" presId="urn:microsoft.com/office/officeart/2005/8/layout/hierarchy2"/>
    <dgm:cxn modelId="{2E0B70A5-FF59-4545-A1F4-D948B91DCB43}" type="presParOf" srcId="{ACC7C629-AEDF-4149-8F4E-DB6B0E392793}" destId="{F961A24E-A81B-4273-853B-B349581381C8}" srcOrd="4" destOrd="0" presId="urn:microsoft.com/office/officeart/2005/8/layout/hierarchy2"/>
    <dgm:cxn modelId="{8D2D616C-61C1-4A30-A12D-9C975CFD900F}" type="presParOf" srcId="{F961A24E-A81B-4273-853B-B349581381C8}" destId="{38AAB5BB-683A-4FDD-A3D0-59845977BEB3}" srcOrd="0" destOrd="0" presId="urn:microsoft.com/office/officeart/2005/8/layout/hierarchy2"/>
    <dgm:cxn modelId="{29FB04B5-3230-489D-BB35-14B4A5D4E7E4}" type="presParOf" srcId="{ACC7C629-AEDF-4149-8F4E-DB6B0E392793}" destId="{294C13B0-E797-437B-B114-4D6575B35C9B}" srcOrd="5" destOrd="0" presId="urn:microsoft.com/office/officeart/2005/8/layout/hierarchy2"/>
    <dgm:cxn modelId="{E4D6D8D7-C4D1-4D83-B6F6-A7783D4810CE}" type="presParOf" srcId="{294C13B0-E797-437B-B114-4D6575B35C9B}" destId="{402C3925-2100-4EC7-8A07-4FA644629BEB}" srcOrd="0" destOrd="0" presId="urn:microsoft.com/office/officeart/2005/8/layout/hierarchy2"/>
    <dgm:cxn modelId="{C3F4DCFC-D7AA-43C6-AFF4-230589931B10}" type="presParOf" srcId="{294C13B0-E797-437B-B114-4D6575B35C9B}" destId="{8FC7C34C-D55C-49EC-AD5F-16432EDD6EAC}"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31C0F29-2768-466F-9269-5B3A5C24E1D7}" type="doc">
      <dgm:prSet loTypeId="urn:microsoft.com/office/officeart/2005/8/layout/list1" loCatId="list" qsTypeId="urn:microsoft.com/office/officeart/2005/8/quickstyle/simple1" qsCatId="simple" csTypeId="urn:microsoft.com/office/officeart/2005/8/colors/accent3_2" csCatId="accent3" phldr="1"/>
      <dgm:spPr/>
      <dgm:t>
        <a:bodyPr/>
        <a:lstStyle/>
        <a:p>
          <a:endParaRPr lang="en-US"/>
        </a:p>
      </dgm:t>
    </dgm:pt>
    <dgm:pt modelId="{3C3B9390-37AE-4AC6-B066-43A3B5A57772}">
      <dgm:prSet phldr="0" custT="1"/>
      <dgm:spPr/>
      <dgm:t>
        <a:bodyPr/>
        <a:lstStyle/>
        <a:p>
          <a:pPr algn="l">
            <a:lnSpc>
              <a:spcPct val="100000"/>
            </a:lnSpc>
          </a:pPr>
          <a:r>
            <a:rPr lang="en-US" sz="1800">
              <a:solidFill>
                <a:srgbClr val="FFFFFF"/>
              </a:solidFill>
              <a:latin typeface="Calibri"/>
              <a:ea typeface="+mn-ea"/>
              <a:cs typeface="+mn-cs"/>
            </a:rPr>
            <a:t>Student loan interest deduction</a:t>
          </a:r>
        </a:p>
      </dgm:t>
    </dgm:pt>
    <dgm:pt modelId="{502E2011-0046-4CC8-8671-4C00EC59EDF2}" type="parTrans" cxnId="{902064DC-E13C-4536-838E-01317758822C}">
      <dgm:prSet/>
      <dgm:spPr/>
      <dgm:t>
        <a:bodyPr/>
        <a:lstStyle/>
        <a:p>
          <a:endParaRPr lang="en-US"/>
        </a:p>
      </dgm:t>
    </dgm:pt>
    <dgm:pt modelId="{59D6DB96-6B8E-47D7-9384-CD35E6FE678E}" type="sibTrans" cxnId="{902064DC-E13C-4536-838E-01317758822C}">
      <dgm:prSet/>
      <dgm:spPr/>
      <dgm:t>
        <a:bodyPr/>
        <a:lstStyle/>
        <a:p>
          <a:endParaRPr lang="en-US"/>
        </a:p>
      </dgm:t>
    </dgm:pt>
    <dgm:pt modelId="{282BCC42-F937-4127-B221-8892C01A6AE9}">
      <dgm:prSet phldr="0" custT="1"/>
      <dgm:spPr/>
      <dgm:t>
        <a:bodyPr/>
        <a:lstStyle/>
        <a:p>
          <a:pPr algn="l">
            <a:lnSpc>
              <a:spcPct val="100000"/>
            </a:lnSpc>
          </a:pPr>
          <a:r>
            <a:rPr lang="en-US" sz="1800">
              <a:solidFill>
                <a:srgbClr val="FFFFFF"/>
              </a:solidFill>
              <a:latin typeface="Aptos" panose="02110004020202020204"/>
              <a:ea typeface="+mn-ea"/>
              <a:cs typeface="+mn-cs"/>
            </a:rPr>
            <a:t>Traditional IRA contributions</a:t>
          </a:r>
          <a:endParaRPr lang="en-US" sz="1800"/>
        </a:p>
      </dgm:t>
    </dgm:pt>
    <dgm:pt modelId="{7A8BC804-0928-405E-972B-68559DA8C317}" type="parTrans" cxnId="{3DF6DA88-CB81-4B21-8866-D7C7D8A1C837}">
      <dgm:prSet/>
      <dgm:spPr/>
      <dgm:t>
        <a:bodyPr/>
        <a:lstStyle/>
        <a:p>
          <a:endParaRPr lang="en-US"/>
        </a:p>
      </dgm:t>
    </dgm:pt>
    <dgm:pt modelId="{8E08731B-4C41-40A1-9654-9F422418D9B5}" type="sibTrans" cxnId="{3DF6DA88-CB81-4B21-8866-D7C7D8A1C837}">
      <dgm:prSet/>
      <dgm:spPr/>
      <dgm:t>
        <a:bodyPr/>
        <a:lstStyle/>
        <a:p>
          <a:endParaRPr lang="en-US"/>
        </a:p>
      </dgm:t>
    </dgm:pt>
    <dgm:pt modelId="{DCF317D4-2FF2-4B02-B5C9-F39295048F05}">
      <dgm:prSet phldr="0" custT="1"/>
      <dgm:spPr/>
      <dgm:t>
        <a:bodyPr/>
        <a:lstStyle/>
        <a:p>
          <a:pPr algn="l">
            <a:lnSpc>
              <a:spcPct val="100000"/>
            </a:lnSpc>
          </a:pPr>
          <a:r>
            <a:rPr lang="en-US" sz="1800">
              <a:solidFill>
                <a:srgbClr val="FFFFFF"/>
              </a:solidFill>
              <a:latin typeface="Calibri"/>
              <a:ea typeface="Calibri"/>
              <a:cs typeface="Calibri"/>
            </a:rPr>
            <a:t>Educator expenses</a:t>
          </a:r>
        </a:p>
      </dgm:t>
    </dgm:pt>
    <dgm:pt modelId="{7599C9A7-7F9D-4A72-976B-612AB00994AD}" type="parTrans" cxnId="{1B84BE92-A010-4B44-B9C1-642F273A1ADF}">
      <dgm:prSet/>
      <dgm:spPr/>
      <dgm:t>
        <a:bodyPr/>
        <a:lstStyle/>
        <a:p>
          <a:endParaRPr lang="en-US"/>
        </a:p>
      </dgm:t>
    </dgm:pt>
    <dgm:pt modelId="{7F9F8B4E-CEC7-451F-B282-A67EB33CCEA2}" type="sibTrans" cxnId="{1B84BE92-A010-4B44-B9C1-642F273A1ADF}">
      <dgm:prSet/>
      <dgm:spPr/>
      <dgm:t>
        <a:bodyPr/>
        <a:lstStyle/>
        <a:p>
          <a:endParaRPr lang="en-US"/>
        </a:p>
      </dgm:t>
    </dgm:pt>
    <dgm:pt modelId="{E9C14C7D-565E-4177-A4B4-20A3D1611B89}">
      <dgm:prSet phldr="0" custT="1"/>
      <dgm:spPr/>
      <dgm:t>
        <a:bodyPr/>
        <a:lstStyle/>
        <a:p>
          <a:pPr algn="l" rtl="0">
            <a:lnSpc>
              <a:spcPct val="100000"/>
            </a:lnSpc>
          </a:pPr>
          <a:r>
            <a:rPr lang="en-US" sz="1800">
              <a:solidFill>
                <a:srgbClr val="FFFFFF"/>
              </a:solidFill>
              <a:latin typeface="Aptos"/>
              <a:ea typeface="+mn-ea"/>
              <a:cs typeface="+mn-cs"/>
            </a:rPr>
            <a:t>Half of self-employment tax</a:t>
          </a:r>
          <a:endParaRPr lang="en-US" sz="1800"/>
        </a:p>
      </dgm:t>
    </dgm:pt>
    <dgm:pt modelId="{2444B241-1F01-4B13-BA3A-D2518A7AED7D}" type="parTrans" cxnId="{E44CCAB2-AA6F-4831-B15B-F676B2144D72}">
      <dgm:prSet/>
      <dgm:spPr/>
      <dgm:t>
        <a:bodyPr/>
        <a:lstStyle/>
        <a:p>
          <a:endParaRPr lang="en-US"/>
        </a:p>
      </dgm:t>
    </dgm:pt>
    <dgm:pt modelId="{DFD7A49B-45F6-4361-BC94-6AB0315610C6}" type="sibTrans" cxnId="{E44CCAB2-AA6F-4831-B15B-F676B2144D72}">
      <dgm:prSet/>
      <dgm:spPr/>
      <dgm:t>
        <a:bodyPr/>
        <a:lstStyle/>
        <a:p>
          <a:endParaRPr lang="en-US"/>
        </a:p>
      </dgm:t>
    </dgm:pt>
    <dgm:pt modelId="{82FF5511-F316-451D-BD54-2A6B1E64B844}" type="pres">
      <dgm:prSet presAssocID="{431C0F29-2768-466F-9269-5B3A5C24E1D7}" presName="linear" presStyleCnt="0">
        <dgm:presLayoutVars>
          <dgm:dir/>
          <dgm:animLvl val="lvl"/>
          <dgm:resizeHandles val="exact"/>
        </dgm:presLayoutVars>
      </dgm:prSet>
      <dgm:spPr/>
    </dgm:pt>
    <dgm:pt modelId="{45D57B0E-7CC9-4FF2-88B2-DEB4C7789A95}" type="pres">
      <dgm:prSet presAssocID="{3C3B9390-37AE-4AC6-B066-43A3B5A57772}" presName="parentLin" presStyleCnt="0"/>
      <dgm:spPr/>
    </dgm:pt>
    <dgm:pt modelId="{4A08578D-BE7C-4D26-AE43-13FD34E6EB9B}" type="pres">
      <dgm:prSet presAssocID="{3C3B9390-37AE-4AC6-B066-43A3B5A57772}" presName="parentLeftMargin" presStyleLbl="node1" presStyleIdx="0" presStyleCnt="4"/>
      <dgm:spPr/>
    </dgm:pt>
    <dgm:pt modelId="{B68431F4-1D82-444E-9961-B4E33E8F58E8}" type="pres">
      <dgm:prSet presAssocID="{3C3B9390-37AE-4AC6-B066-43A3B5A57772}" presName="parentText" presStyleLbl="node1" presStyleIdx="0" presStyleCnt="4">
        <dgm:presLayoutVars>
          <dgm:chMax val="0"/>
          <dgm:bulletEnabled val="1"/>
        </dgm:presLayoutVars>
      </dgm:prSet>
      <dgm:spPr/>
    </dgm:pt>
    <dgm:pt modelId="{A28758DB-7788-4573-922B-B7AD238AAB19}" type="pres">
      <dgm:prSet presAssocID="{3C3B9390-37AE-4AC6-B066-43A3B5A57772}" presName="negativeSpace" presStyleCnt="0"/>
      <dgm:spPr/>
    </dgm:pt>
    <dgm:pt modelId="{5FB27375-7ED1-4FC5-BAED-3A7CDC0317BB}" type="pres">
      <dgm:prSet presAssocID="{3C3B9390-37AE-4AC6-B066-43A3B5A57772}" presName="childText" presStyleLbl="conFgAcc1" presStyleIdx="0" presStyleCnt="4">
        <dgm:presLayoutVars>
          <dgm:bulletEnabled val="1"/>
        </dgm:presLayoutVars>
      </dgm:prSet>
      <dgm:spPr/>
    </dgm:pt>
    <dgm:pt modelId="{0F4F45C5-B915-4194-9B4B-69D8EF5DDBDB}" type="pres">
      <dgm:prSet presAssocID="{59D6DB96-6B8E-47D7-9384-CD35E6FE678E}" presName="spaceBetweenRectangles" presStyleCnt="0"/>
      <dgm:spPr/>
    </dgm:pt>
    <dgm:pt modelId="{F8434D92-0FFA-4892-A453-56E9DC4777AB}" type="pres">
      <dgm:prSet presAssocID="{DCF317D4-2FF2-4B02-B5C9-F39295048F05}" presName="parentLin" presStyleCnt="0"/>
      <dgm:spPr/>
    </dgm:pt>
    <dgm:pt modelId="{4185D535-0BFA-4DD1-81C2-AC142D9A1859}" type="pres">
      <dgm:prSet presAssocID="{DCF317D4-2FF2-4B02-B5C9-F39295048F05}" presName="parentLeftMargin" presStyleLbl="node1" presStyleIdx="0" presStyleCnt="4"/>
      <dgm:spPr/>
    </dgm:pt>
    <dgm:pt modelId="{2B638F87-4B8A-44A9-B44E-2B2A9B4B62ED}" type="pres">
      <dgm:prSet presAssocID="{DCF317D4-2FF2-4B02-B5C9-F39295048F05}" presName="parentText" presStyleLbl="node1" presStyleIdx="1" presStyleCnt="4">
        <dgm:presLayoutVars>
          <dgm:chMax val="0"/>
          <dgm:bulletEnabled val="1"/>
        </dgm:presLayoutVars>
      </dgm:prSet>
      <dgm:spPr/>
    </dgm:pt>
    <dgm:pt modelId="{110D876A-EA3C-49EE-90A9-88DE30B4A8F3}" type="pres">
      <dgm:prSet presAssocID="{DCF317D4-2FF2-4B02-B5C9-F39295048F05}" presName="negativeSpace" presStyleCnt="0"/>
      <dgm:spPr/>
    </dgm:pt>
    <dgm:pt modelId="{1E41FC46-33D4-4A7A-9E71-ECEAD356246D}" type="pres">
      <dgm:prSet presAssocID="{DCF317D4-2FF2-4B02-B5C9-F39295048F05}" presName="childText" presStyleLbl="conFgAcc1" presStyleIdx="1" presStyleCnt="4">
        <dgm:presLayoutVars>
          <dgm:bulletEnabled val="1"/>
        </dgm:presLayoutVars>
      </dgm:prSet>
      <dgm:spPr/>
    </dgm:pt>
    <dgm:pt modelId="{BDB6CDC1-B0C6-41E0-83C0-76D49138F7BA}" type="pres">
      <dgm:prSet presAssocID="{7F9F8B4E-CEC7-451F-B282-A67EB33CCEA2}" presName="spaceBetweenRectangles" presStyleCnt="0"/>
      <dgm:spPr/>
    </dgm:pt>
    <dgm:pt modelId="{A04BE27E-1E0B-4A45-A292-DDD6CE7691EE}" type="pres">
      <dgm:prSet presAssocID="{282BCC42-F937-4127-B221-8892C01A6AE9}" presName="parentLin" presStyleCnt="0"/>
      <dgm:spPr/>
    </dgm:pt>
    <dgm:pt modelId="{348150A6-00A6-497E-B03E-65C27E0E54E4}" type="pres">
      <dgm:prSet presAssocID="{282BCC42-F937-4127-B221-8892C01A6AE9}" presName="parentLeftMargin" presStyleLbl="node1" presStyleIdx="1" presStyleCnt="4"/>
      <dgm:spPr/>
    </dgm:pt>
    <dgm:pt modelId="{FEACFBC5-3CD6-4AA3-99F4-054B96DCC6A7}" type="pres">
      <dgm:prSet presAssocID="{282BCC42-F937-4127-B221-8892C01A6AE9}" presName="parentText" presStyleLbl="node1" presStyleIdx="2" presStyleCnt="4">
        <dgm:presLayoutVars>
          <dgm:chMax val="0"/>
          <dgm:bulletEnabled val="1"/>
        </dgm:presLayoutVars>
      </dgm:prSet>
      <dgm:spPr/>
    </dgm:pt>
    <dgm:pt modelId="{A15568EA-7BBC-47AC-AD33-E22282CA4782}" type="pres">
      <dgm:prSet presAssocID="{282BCC42-F937-4127-B221-8892C01A6AE9}" presName="negativeSpace" presStyleCnt="0"/>
      <dgm:spPr/>
    </dgm:pt>
    <dgm:pt modelId="{7C44BA69-32D7-4CF3-8014-0195D9786909}" type="pres">
      <dgm:prSet presAssocID="{282BCC42-F937-4127-B221-8892C01A6AE9}" presName="childText" presStyleLbl="conFgAcc1" presStyleIdx="2" presStyleCnt="4">
        <dgm:presLayoutVars>
          <dgm:bulletEnabled val="1"/>
        </dgm:presLayoutVars>
      </dgm:prSet>
      <dgm:spPr/>
    </dgm:pt>
    <dgm:pt modelId="{A88A66AB-233F-4D12-B18F-77B82AA20A96}" type="pres">
      <dgm:prSet presAssocID="{8E08731B-4C41-40A1-9654-9F422418D9B5}" presName="spaceBetweenRectangles" presStyleCnt="0"/>
      <dgm:spPr/>
    </dgm:pt>
    <dgm:pt modelId="{EDB8D365-F7BA-4FD8-9FF1-BC91E06CF980}" type="pres">
      <dgm:prSet presAssocID="{E9C14C7D-565E-4177-A4B4-20A3D1611B89}" presName="parentLin" presStyleCnt="0"/>
      <dgm:spPr/>
    </dgm:pt>
    <dgm:pt modelId="{94694340-BFC8-4BAE-BBC1-71AB51664772}" type="pres">
      <dgm:prSet presAssocID="{E9C14C7D-565E-4177-A4B4-20A3D1611B89}" presName="parentLeftMargin" presStyleLbl="node1" presStyleIdx="2" presStyleCnt="4"/>
      <dgm:spPr/>
    </dgm:pt>
    <dgm:pt modelId="{A5AB4204-F6AC-49DA-B872-28E10DFC85A7}" type="pres">
      <dgm:prSet presAssocID="{E9C14C7D-565E-4177-A4B4-20A3D1611B89}" presName="parentText" presStyleLbl="node1" presStyleIdx="3" presStyleCnt="4">
        <dgm:presLayoutVars>
          <dgm:chMax val="0"/>
          <dgm:bulletEnabled val="1"/>
        </dgm:presLayoutVars>
      </dgm:prSet>
      <dgm:spPr/>
    </dgm:pt>
    <dgm:pt modelId="{9925C884-2FA6-44EA-A950-15C7583000A0}" type="pres">
      <dgm:prSet presAssocID="{E9C14C7D-565E-4177-A4B4-20A3D1611B89}" presName="negativeSpace" presStyleCnt="0"/>
      <dgm:spPr/>
    </dgm:pt>
    <dgm:pt modelId="{A6B9B831-78DF-4B97-974D-24552C5A925A}" type="pres">
      <dgm:prSet presAssocID="{E9C14C7D-565E-4177-A4B4-20A3D1611B89}" presName="childText" presStyleLbl="conFgAcc1" presStyleIdx="3" presStyleCnt="4">
        <dgm:presLayoutVars>
          <dgm:bulletEnabled val="1"/>
        </dgm:presLayoutVars>
      </dgm:prSet>
      <dgm:spPr/>
    </dgm:pt>
  </dgm:ptLst>
  <dgm:cxnLst>
    <dgm:cxn modelId="{11388F04-3468-45FB-8F21-90ADCD9F43DB}" type="presOf" srcId="{E9C14C7D-565E-4177-A4B4-20A3D1611B89}" destId="{A5AB4204-F6AC-49DA-B872-28E10DFC85A7}" srcOrd="1" destOrd="0" presId="urn:microsoft.com/office/officeart/2005/8/layout/list1"/>
    <dgm:cxn modelId="{B47C7A0C-7C52-4FFC-8ED4-EBE6B7D651EA}" type="presOf" srcId="{431C0F29-2768-466F-9269-5B3A5C24E1D7}" destId="{82FF5511-F316-451D-BD54-2A6B1E64B844}" srcOrd="0" destOrd="0" presId="urn:microsoft.com/office/officeart/2005/8/layout/list1"/>
    <dgm:cxn modelId="{6826F70C-D24C-4EC2-A98D-7CE091F2DB31}" type="presOf" srcId="{DCF317D4-2FF2-4B02-B5C9-F39295048F05}" destId="{2B638F87-4B8A-44A9-B44E-2B2A9B4B62ED}" srcOrd="1" destOrd="0" presId="urn:microsoft.com/office/officeart/2005/8/layout/list1"/>
    <dgm:cxn modelId="{D372D723-0EDD-4FE7-BEEA-82E3EC783E19}" type="presOf" srcId="{DCF317D4-2FF2-4B02-B5C9-F39295048F05}" destId="{4185D535-0BFA-4DD1-81C2-AC142D9A1859}" srcOrd="0" destOrd="0" presId="urn:microsoft.com/office/officeart/2005/8/layout/list1"/>
    <dgm:cxn modelId="{29B80144-880A-4D10-A80D-32A8E70D2FAA}" type="presOf" srcId="{3C3B9390-37AE-4AC6-B066-43A3B5A57772}" destId="{B68431F4-1D82-444E-9961-B4E33E8F58E8}" srcOrd="1" destOrd="0" presId="urn:microsoft.com/office/officeart/2005/8/layout/list1"/>
    <dgm:cxn modelId="{542C9C45-4B88-48D3-87D1-4346AD4D1259}" type="presOf" srcId="{282BCC42-F937-4127-B221-8892C01A6AE9}" destId="{FEACFBC5-3CD6-4AA3-99F4-054B96DCC6A7}" srcOrd="1" destOrd="0" presId="urn:microsoft.com/office/officeart/2005/8/layout/list1"/>
    <dgm:cxn modelId="{B3C33656-69A6-4317-B35F-AEA74D4F8A48}" type="presOf" srcId="{E9C14C7D-565E-4177-A4B4-20A3D1611B89}" destId="{94694340-BFC8-4BAE-BBC1-71AB51664772}" srcOrd="0" destOrd="0" presId="urn:microsoft.com/office/officeart/2005/8/layout/list1"/>
    <dgm:cxn modelId="{3DF6DA88-CB81-4B21-8866-D7C7D8A1C837}" srcId="{431C0F29-2768-466F-9269-5B3A5C24E1D7}" destId="{282BCC42-F937-4127-B221-8892C01A6AE9}" srcOrd="2" destOrd="0" parTransId="{7A8BC804-0928-405E-972B-68559DA8C317}" sibTransId="{8E08731B-4C41-40A1-9654-9F422418D9B5}"/>
    <dgm:cxn modelId="{1B84BE92-A010-4B44-B9C1-642F273A1ADF}" srcId="{431C0F29-2768-466F-9269-5B3A5C24E1D7}" destId="{DCF317D4-2FF2-4B02-B5C9-F39295048F05}" srcOrd="1" destOrd="0" parTransId="{7599C9A7-7F9D-4A72-976B-612AB00994AD}" sibTransId="{7F9F8B4E-CEC7-451F-B282-A67EB33CCEA2}"/>
    <dgm:cxn modelId="{E44CCAB2-AA6F-4831-B15B-F676B2144D72}" srcId="{431C0F29-2768-466F-9269-5B3A5C24E1D7}" destId="{E9C14C7D-565E-4177-A4B4-20A3D1611B89}" srcOrd="3" destOrd="0" parTransId="{2444B241-1F01-4B13-BA3A-D2518A7AED7D}" sibTransId="{DFD7A49B-45F6-4361-BC94-6AB0315610C6}"/>
    <dgm:cxn modelId="{A39480D9-4CA1-4E14-8F76-B26AF4438FD5}" type="presOf" srcId="{3C3B9390-37AE-4AC6-B066-43A3B5A57772}" destId="{4A08578D-BE7C-4D26-AE43-13FD34E6EB9B}" srcOrd="0" destOrd="0" presId="urn:microsoft.com/office/officeart/2005/8/layout/list1"/>
    <dgm:cxn modelId="{902064DC-E13C-4536-838E-01317758822C}" srcId="{431C0F29-2768-466F-9269-5B3A5C24E1D7}" destId="{3C3B9390-37AE-4AC6-B066-43A3B5A57772}" srcOrd="0" destOrd="0" parTransId="{502E2011-0046-4CC8-8671-4C00EC59EDF2}" sibTransId="{59D6DB96-6B8E-47D7-9384-CD35E6FE678E}"/>
    <dgm:cxn modelId="{D32ADAE7-DD73-44F9-8413-1D0A41CB1FAA}" type="presOf" srcId="{282BCC42-F937-4127-B221-8892C01A6AE9}" destId="{348150A6-00A6-497E-B03E-65C27E0E54E4}" srcOrd="0" destOrd="0" presId="urn:microsoft.com/office/officeart/2005/8/layout/list1"/>
    <dgm:cxn modelId="{A3ED7629-EA3C-4EA5-B1A8-5003A8DA8650}" type="presParOf" srcId="{82FF5511-F316-451D-BD54-2A6B1E64B844}" destId="{45D57B0E-7CC9-4FF2-88B2-DEB4C7789A95}" srcOrd="0" destOrd="0" presId="urn:microsoft.com/office/officeart/2005/8/layout/list1"/>
    <dgm:cxn modelId="{43421103-F72E-4BB1-A7CF-04C284C77A2E}" type="presParOf" srcId="{45D57B0E-7CC9-4FF2-88B2-DEB4C7789A95}" destId="{4A08578D-BE7C-4D26-AE43-13FD34E6EB9B}" srcOrd="0" destOrd="0" presId="urn:microsoft.com/office/officeart/2005/8/layout/list1"/>
    <dgm:cxn modelId="{9AA76651-FA20-4C30-964E-400002DE23A7}" type="presParOf" srcId="{45D57B0E-7CC9-4FF2-88B2-DEB4C7789A95}" destId="{B68431F4-1D82-444E-9961-B4E33E8F58E8}" srcOrd="1" destOrd="0" presId="urn:microsoft.com/office/officeart/2005/8/layout/list1"/>
    <dgm:cxn modelId="{E2331207-38F0-4909-A421-416026809F04}" type="presParOf" srcId="{82FF5511-F316-451D-BD54-2A6B1E64B844}" destId="{A28758DB-7788-4573-922B-B7AD238AAB19}" srcOrd="1" destOrd="0" presId="urn:microsoft.com/office/officeart/2005/8/layout/list1"/>
    <dgm:cxn modelId="{B2F0B8E5-4103-465F-8A8B-1425C45BF462}" type="presParOf" srcId="{82FF5511-F316-451D-BD54-2A6B1E64B844}" destId="{5FB27375-7ED1-4FC5-BAED-3A7CDC0317BB}" srcOrd="2" destOrd="0" presId="urn:microsoft.com/office/officeart/2005/8/layout/list1"/>
    <dgm:cxn modelId="{496A0933-E9E6-490F-A02A-25B374C2A352}" type="presParOf" srcId="{82FF5511-F316-451D-BD54-2A6B1E64B844}" destId="{0F4F45C5-B915-4194-9B4B-69D8EF5DDBDB}" srcOrd="3" destOrd="0" presId="urn:microsoft.com/office/officeart/2005/8/layout/list1"/>
    <dgm:cxn modelId="{B2EE1D78-8AE6-493C-A0EF-F1D4F9805D6B}" type="presParOf" srcId="{82FF5511-F316-451D-BD54-2A6B1E64B844}" destId="{F8434D92-0FFA-4892-A453-56E9DC4777AB}" srcOrd="4" destOrd="0" presId="urn:microsoft.com/office/officeart/2005/8/layout/list1"/>
    <dgm:cxn modelId="{B30527CC-F1BA-47F6-B12C-0CEFF56A1FB2}" type="presParOf" srcId="{F8434D92-0FFA-4892-A453-56E9DC4777AB}" destId="{4185D535-0BFA-4DD1-81C2-AC142D9A1859}" srcOrd="0" destOrd="0" presId="urn:microsoft.com/office/officeart/2005/8/layout/list1"/>
    <dgm:cxn modelId="{61344B9A-B343-47A4-A3E9-5B9F9F6D5E4C}" type="presParOf" srcId="{F8434D92-0FFA-4892-A453-56E9DC4777AB}" destId="{2B638F87-4B8A-44A9-B44E-2B2A9B4B62ED}" srcOrd="1" destOrd="0" presId="urn:microsoft.com/office/officeart/2005/8/layout/list1"/>
    <dgm:cxn modelId="{626CCB13-0D4A-47E2-9746-316315E5EB7C}" type="presParOf" srcId="{82FF5511-F316-451D-BD54-2A6B1E64B844}" destId="{110D876A-EA3C-49EE-90A9-88DE30B4A8F3}" srcOrd="5" destOrd="0" presId="urn:microsoft.com/office/officeart/2005/8/layout/list1"/>
    <dgm:cxn modelId="{1A32F82A-5932-4F61-9302-25A16A019426}" type="presParOf" srcId="{82FF5511-F316-451D-BD54-2A6B1E64B844}" destId="{1E41FC46-33D4-4A7A-9E71-ECEAD356246D}" srcOrd="6" destOrd="0" presId="urn:microsoft.com/office/officeart/2005/8/layout/list1"/>
    <dgm:cxn modelId="{E7A10D23-E87B-44E4-925E-B503FAD0AE53}" type="presParOf" srcId="{82FF5511-F316-451D-BD54-2A6B1E64B844}" destId="{BDB6CDC1-B0C6-41E0-83C0-76D49138F7BA}" srcOrd="7" destOrd="0" presId="urn:microsoft.com/office/officeart/2005/8/layout/list1"/>
    <dgm:cxn modelId="{C1833496-52A7-448C-9A3E-B4D26F3AAB26}" type="presParOf" srcId="{82FF5511-F316-451D-BD54-2A6B1E64B844}" destId="{A04BE27E-1E0B-4A45-A292-DDD6CE7691EE}" srcOrd="8" destOrd="0" presId="urn:microsoft.com/office/officeart/2005/8/layout/list1"/>
    <dgm:cxn modelId="{4D54A661-97A8-4752-AF60-D480D41EEFAC}" type="presParOf" srcId="{A04BE27E-1E0B-4A45-A292-DDD6CE7691EE}" destId="{348150A6-00A6-497E-B03E-65C27E0E54E4}" srcOrd="0" destOrd="0" presId="urn:microsoft.com/office/officeart/2005/8/layout/list1"/>
    <dgm:cxn modelId="{7545D5A4-5688-4D8E-ADD1-2AA297B9CE59}" type="presParOf" srcId="{A04BE27E-1E0B-4A45-A292-DDD6CE7691EE}" destId="{FEACFBC5-3CD6-4AA3-99F4-054B96DCC6A7}" srcOrd="1" destOrd="0" presId="urn:microsoft.com/office/officeart/2005/8/layout/list1"/>
    <dgm:cxn modelId="{CC01A972-2579-449A-A325-DA3577E87218}" type="presParOf" srcId="{82FF5511-F316-451D-BD54-2A6B1E64B844}" destId="{A15568EA-7BBC-47AC-AD33-E22282CA4782}" srcOrd="9" destOrd="0" presId="urn:microsoft.com/office/officeart/2005/8/layout/list1"/>
    <dgm:cxn modelId="{5F8D4ED9-765E-49C7-8C54-B32F135637D2}" type="presParOf" srcId="{82FF5511-F316-451D-BD54-2A6B1E64B844}" destId="{7C44BA69-32D7-4CF3-8014-0195D9786909}" srcOrd="10" destOrd="0" presId="urn:microsoft.com/office/officeart/2005/8/layout/list1"/>
    <dgm:cxn modelId="{9838F8E3-DDAE-4CC4-8D3B-410402D92CEA}" type="presParOf" srcId="{82FF5511-F316-451D-BD54-2A6B1E64B844}" destId="{A88A66AB-233F-4D12-B18F-77B82AA20A96}" srcOrd="11" destOrd="0" presId="urn:microsoft.com/office/officeart/2005/8/layout/list1"/>
    <dgm:cxn modelId="{B11E82FE-1315-4111-ACFD-8F7AEE99AC2C}" type="presParOf" srcId="{82FF5511-F316-451D-BD54-2A6B1E64B844}" destId="{EDB8D365-F7BA-4FD8-9FF1-BC91E06CF980}" srcOrd="12" destOrd="0" presId="urn:microsoft.com/office/officeart/2005/8/layout/list1"/>
    <dgm:cxn modelId="{8D2DE044-0E94-4942-94F7-0E18FCA0A9C8}" type="presParOf" srcId="{EDB8D365-F7BA-4FD8-9FF1-BC91E06CF980}" destId="{94694340-BFC8-4BAE-BBC1-71AB51664772}" srcOrd="0" destOrd="0" presId="urn:microsoft.com/office/officeart/2005/8/layout/list1"/>
    <dgm:cxn modelId="{EF1147D0-25D6-41DA-9016-4B3EB743F165}" type="presParOf" srcId="{EDB8D365-F7BA-4FD8-9FF1-BC91E06CF980}" destId="{A5AB4204-F6AC-49DA-B872-28E10DFC85A7}" srcOrd="1" destOrd="0" presId="urn:microsoft.com/office/officeart/2005/8/layout/list1"/>
    <dgm:cxn modelId="{7B790090-AF95-41F1-BDC1-88F25D5D8990}" type="presParOf" srcId="{82FF5511-F316-451D-BD54-2A6B1E64B844}" destId="{9925C884-2FA6-44EA-A950-15C7583000A0}" srcOrd="13" destOrd="0" presId="urn:microsoft.com/office/officeart/2005/8/layout/list1"/>
    <dgm:cxn modelId="{DD55A86F-0FCB-412C-81BA-F03774B05565}" type="presParOf" srcId="{82FF5511-F316-451D-BD54-2A6B1E64B844}" destId="{A6B9B831-78DF-4B97-974D-24552C5A925A}"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2BE2E1C-59F3-C94C-8C51-C454761737BE}" type="doc">
      <dgm:prSet loTypeId="urn:microsoft.com/office/officeart/2005/8/layout/hList1" loCatId="" qsTypeId="urn:microsoft.com/office/officeart/2005/8/quickstyle/simple1" qsCatId="simple" csTypeId="urn:microsoft.com/office/officeart/2005/8/colors/accent3_2" csCatId="accent3" phldr="1"/>
      <dgm:spPr/>
      <dgm:t>
        <a:bodyPr/>
        <a:lstStyle/>
        <a:p>
          <a:endParaRPr lang="en-US"/>
        </a:p>
      </dgm:t>
    </dgm:pt>
    <dgm:pt modelId="{357D14ED-7843-C742-98A8-C1E93A476B6D}">
      <dgm:prSet phldrT="[Text]"/>
      <dgm:spPr/>
      <dgm:t>
        <a:bodyPr/>
        <a:lstStyle/>
        <a:p>
          <a:r>
            <a:rPr lang="en-US" dirty="0"/>
            <a:t>Roth IRA</a:t>
          </a:r>
        </a:p>
      </dgm:t>
    </dgm:pt>
    <dgm:pt modelId="{5677A386-95CD-F043-A75F-8B99EE97059A}" type="parTrans" cxnId="{16D2CF89-C1FC-564C-9004-C8554AE9CF4E}">
      <dgm:prSet/>
      <dgm:spPr/>
      <dgm:t>
        <a:bodyPr/>
        <a:lstStyle/>
        <a:p>
          <a:endParaRPr lang="en-US"/>
        </a:p>
      </dgm:t>
    </dgm:pt>
    <dgm:pt modelId="{1A4C618F-7B03-B141-BF6C-BC38AE2ED8A3}" type="sibTrans" cxnId="{16D2CF89-C1FC-564C-9004-C8554AE9CF4E}">
      <dgm:prSet/>
      <dgm:spPr/>
      <dgm:t>
        <a:bodyPr/>
        <a:lstStyle/>
        <a:p>
          <a:endParaRPr lang="en-US"/>
        </a:p>
      </dgm:t>
    </dgm:pt>
    <dgm:pt modelId="{98A3E3E9-D212-924C-912D-35B256E63220}">
      <dgm:prSet phldrT="[Text]"/>
      <dgm:spPr/>
      <dgm:t>
        <a:bodyPr/>
        <a:lstStyle/>
        <a:p>
          <a:r>
            <a:rPr lang="en-US" dirty="0"/>
            <a:t>Traditional IRA</a:t>
          </a:r>
        </a:p>
      </dgm:t>
    </dgm:pt>
    <dgm:pt modelId="{E622D8F0-DE62-5345-A4C7-4A4D53D11640}" type="parTrans" cxnId="{75518240-2ACC-1D4C-B9B7-5697F99F78E5}">
      <dgm:prSet/>
      <dgm:spPr/>
      <dgm:t>
        <a:bodyPr/>
        <a:lstStyle/>
        <a:p>
          <a:endParaRPr lang="en-US"/>
        </a:p>
      </dgm:t>
    </dgm:pt>
    <dgm:pt modelId="{BD270F61-B602-2F42-AD92-9C38FAD1D8FF}" type="sibTrans" cxnId="{75518240-2ACC-1D4C-B9B7-5697F99F78E5}">
      <dgm:prSet/>
      <dgm:spPr/>
      <dgm:t>
        <a:bodyPr/>
        <a:lstStyle/>
        <a:p>
          <a:endParaRPr lang="en-US"/>
        </a:p>
      </dgm:t>
    </dgm:pt>
    <dgm:pt modelId="{3193825E-DAA4-4545-8FE9-722EDD166919}">
      <dgm:prSet/>
      <dgm:spPr/>
      <dgm:t>
        <a:bodyPr/>
        <a:lstStyle/>
        <a:p>
          <a:r>
            <a:rPr lang="en-US" dirty="0"/>
            <a:t>Taxpayer contributes funds </a:t>
          </a:r>
          <a:r>
            <a:rPr lang="en-US" b="1" dirty="0"/>
            <a:t>before taxes </a:t>
          </a:r>
          <a:r>
            <a:rPr lang="en-US" dirty="0"/>
            <a:t>and pays the taxes when they withdrawal funds (take distributions) from the account</a:t>
          </a:r>
        </a:p>
      </dgm:t>
    </dgm:pt>
    <dgm:pt modelId="{2B3FC017-A61B-094F-8840-0032A852DDA4}" type="parTrans" cxnId="{5A017B8D-E448-1B4C-AEE5-0A26C92F7922}">
      <dgm:prSet/>
      <dgm:spPr/>
      <dgm:t>
        <a:bodyPr/>
        <a:lstStyle/>
        <a:p>
          <a:endParaRPr lang="en-US"/>
        </a:p>
      </dgm:t>
    </dgm:pt>
    <dgm:pt modelId="{FDAC63F5-6FBC-2F44-988D-5AB68F34AD2F}" type="sibTrans" cxnId="{5A017B8D-E448-1B4C-AEE5-0A26C92F7922}">
      <dgm:prSet/>
      <dgm:spPr/>
      <dgm:t>
        <a:bodyPr/>
        <a:lstStyle/>
        <a:p>
          <a:endParaRPr lang="en-US"/>
        </a:p>
      </dgm:t>
    </dgm:pt>
    <dgm:pt modelId="{E32C77C6-9B70-3B41-BE4B-A3329D1B2994}">
      <dgm:prSet/>
      <dgm:spPr/>
      <dgm:t>
        <a:bodyPr/>
        <a:lstStyle/>
        <a:p>
          <a:r>
            <a:rPr lang="en-US" dirty="0"/>
            <a:t>Taxpayer contributes funds </a:t>
          </a:r>
          <a:r>
            <a:rPr lang="en-US" b="1" dirty="0"/>
            <a:t>after taxes </a:t>
          </a:r>
          <a:r>
            <a:rPr lang="en-US" dirty="0"/>
            <a:t>but future withdrawals are tax-free</a:t>
          </a:r>
        </a:p>
      </dgm:t>
    </dgm:pt>
    <dgm:pt modelId="{2CFCC1CE-5718-3D4C-9B39-D96DBF9B2790}" type="parTrans" cxnId="{7227AED2-E9EA-A342-94F0-0F999C205A7E}">
      <dgm:prSet/>
      <dgm:spPr/>
      <dgm:t>
        <a:bodyPr/>
        <a:lstStyle/>
        <a:p>
          <a:endParaRPr lang="en-US"/>
        </a:p>
      </dgm:t>
    </dgm:pt>
    <dgm:pt modelId="{449F9B54-099B-5B4F-85B5-25F6E060AC60}" type="sibTrans" cxnId="{7227AED2-E9EA-A342-94F0-0F999C205A7E}">
      <dgm:prSet/>
      <dgm:spPr/>
      <dgm:t>
        <a:bodyPr/>
        <a:lstStyle/>
        <a:p>
          <a:endParaRPr lang="en-US"/>
        </a:p>
      </dgm:t>
    </dgm:pt>
    <dgm:pt modelId="{58024545-0123-C14C-8EB2-A47817880F20}">
      <dgm:prSet/>
      <dgm:spPr/>
      <dgm:t>
        <a:bodyPr/>
        <a:lstStyle/>
        <a:p>
          <a:r>
            <a:rPr lang="en-US" b="1" dirty="0"/>
            <a:t>Contributions are NOT tax deductible</a:t>
          </a:r>
        </a:p>
      </dgm:t>
    </dgm:pt>
    <dgm:pt modelId="{44B18912-BB93-514E-A126-7576523F6669}" type="parTrans" cxnId="{802C76F7-44EC-2041-A540-1AA95D23AE12}">
      <dgm:prSet/>
      <dgm:spPr/>
      <dgm:t>
        <a:bodyPr/>
        <a:lstStyle/>
        <a:p>
          <a:endParaRPr lang="en-US"/>
        </a:p>
      </dgm:t>
    </dgm:pt>
    <dgm:pt modelId="{2EBD3992-725C-1947-A82A-E5E925AB7361}" type="sibTrans" cxnId="{802C76F7-44EC-2041-A540-1AA95D23AE12}">
      <dgm:prSet/>
      <dgm:spPr/>
      <dgm:t>
        <a:bodyPr/>
        <a:lstStyle/>
        <a:p>
          <a:endParaRPr lang="en-US"/>
        </a:p>
      </dgm:t>
    </dgm:pt>
    <dgm:pt modelId="{C0C03F19-C05F-3A4A-A5AA-B90673424832}" type="pres">
      <dgm:prSet presAssocID="{D2BE2E1C-59F3-C94C-8C51-C454761737BE}" presName="Name0" presStyleCnt="0">
        <dgm:presLayoutVars>
          <dgm:dir/>
          <dgm:animLvl val="lvl"/>
          <dgm:resizeHandles val="exact"/>
        </dgm:presLayoutVars>
      </dgm:prSet>
      <dgm:spPr/>
    </dgm:pt>
    <dgm:pt modelId="{07609C36-CD29-9A4F-85F7-C192B513503D}" type="pres">
      <dgm:prSet presAssocID="{98A3E3E9-D212-924C-912D-35B256E63220}" presName="composite" presStyleCnt="0"/>
      <dgm:spPr/>
    </dgm:pt>
    <dgm:pt modelId="{96616636-7F6C-D949-836D-D7CB38BDAF4A}" type="pres">
      <dgm:prSet presAssocID="{98A3E3E9-D212-924C-912D-35B256E63220}" presName="parTx" presStyleLbl="alignNode1" presStyleIdx="0" presStyleCnt="2">
        <dgm:presLayoutVars>
          <dgm:chMax val="0"/>
          <dgm:chPref val="0"/>
          <dgm:bulletEnabled val="1"/>
        </dgm:presLayoutVars>
      </dgm:prSet>
      <dgm:spPr/>
    </dgm:pt>
    <dgm:pt modelId="{E801149E-EB51-8A4E-AA55-F0B4F926B758}" type="pres">
      <dgm:prSet presAssocID="{98A3E3E9-D212-924C-912D-35B256E63220}" presName="desTx" presStyleLbl="alignAccFollowNode1" presStyleIdx="0" presStyleCnt="2">
        <dgm:presLayoutVars>
          <dgm:bulletEnabled val="1"/>
        </dgm:presLayoutVars>
      </dgm:prSet>
      <dgm:spPr/>
    </dgm:pt>
    <dgm:pt modelId="{863C34A7-3EB8-C941-9E32-2F3DF2FD644C}" type="pres">
      <dgm:prSet presAssocID="{BD270F61-B602-2F42-AD92-9C38FAD1D8FF}" presName="space" presStyleCnt="0"/>
      <dgm:spPr/>
    </dgm:pt>
    <dgm:pt modelId="{B9312473-D5A0-AE4A-A83C-2CBBD6ACF759}" type="pres">
      <dgm:prSet presAssocID="{357D14ED-7843-C742-98A8-C1E93A476B6D}" presName="composite" presStyleCnt="0"/>
      <dgm:spPr/>
    </dgm:pt>
    <dgm:pt modelId="{72357562-E8A9-A843-B717-D1CE2257A217}" type="pres">
      <dgm:prSet presAssocID="{357D14ED-7843-C742-98A8-C1E93A476B6D}" presName="parTx" presStyleLbl="alignNode1" presStyleIdx="1" presStyleCnt="2">
        <dgm:presLayoutVars>
          <dgm:chMax val="0"/>
          <dgm:chPref val="0"/>
          <dgm:bulletEnabled val="1"/>
        </dgm:presLayoutVars>
      </dgm:prSet>
      <dgm:spPr/>
    </dgm:pt>
    <dgm:pt modelId="{0E51B502-0FEF-DC4A-BB2A-518C6A35AE44}" type="pres">
      <dgm:prSet presAssocID="{357D14ED-7843-C742-98A8-C1E93A476B6D}" presName="desTx" presStyleLbl="alignAccFollowNode1" presStyleIdx="1" presStyleCnt="2">
        <dgm:presLayoutVars>
          <dgm:bulletEnabled val="1"/>
        </dgm:presLayoutVars>
      </dgm:prSet>
      <dgm:spPr/>
    </dgm:pt>
  </dgm:ptLst>
  <dgm:cxnLst>
    <dgm:cxn modelId="{489FA12D-C622-E445-8774-D278388B7301}" type="presOf" srcId="{98A3E3E9-D212-924C-912D-35B256E63220}" destId="{96616636-7F6C-D949-836D-D7CB38BDAF4A}" srcOrd="0" destOrd="0" presId="urn:microsoft.com/office/officeart/2005/8/layout/hList1"/>
    <dgm:cxn modelId="{DC0A7340-CAFA-924E-AAFF-A3353CDCEFDE}" type="presOf" srcId="{D2BE2E1C-59F3-C94C-8C51-C454761737BE}" destId="{C0C03F19-C05F-3A4A-A5AA-B90673424832}" srcOrd="0" destOrd="0" presId="urn:microsoft.com/office/officeart/2005/8/layout/hList1"/>
    <dgm:cxn modelId="{75518240-2ACC-1D4C-B9B7-5697F99F78E5}" srcId="{D2BE2E1C-59F3-C94C-8C51-C454761737BE}" destId="{98A3E3E9-D212-924C-912D-35B256E63220}" srcOrd="0" destOrd="0" parTransId="{E622D8F0-DE62-5345-A4C7-4A4D53D11640}" sibTransId="{BD270F61-B602-2F42-AD92-9C38FAD1D8FF}"/>
    <dgm:cxn modelId="{16D2CF89-C1FC-564C-9004-C8554AE9CF4E}" srcId="{D2BE2E1C-59F3-C94C-8C51-C454761737BE}" destId="{357D14ED-7843-C742-98A8-C1E93A476B6D}" srcOrd="1" destOrd="0" parTransId="{5677A386-95CD-F043-A75F-8B99EE97059A}" sibTransId="{1A4C618F-7B03-B141-BF6C-BC38AE2ED8A3}"/>
    <dgm:cxn modelId="{5A017B8D-E448-1B4C-AEE5-0A26C92F7922}" srcId="{98A3E3E9-D212-924C-912D-35B256E63220}" destId="{3193825E-DAA4-4545-8FE9-722EDD166919}" srcOrd="0" destOrd="0" parTransId="{2B3FC017-A61B-094F-8840-0032A852DDA4}" sibTransId="{FDAC63F5-6FBC-2F44-988D-5AB68F34AD2F}"/>
    <dgm:cxn modelId="{9705D5A9-40EA-BF46-9DB0-EDD60566237B}" type="presOf" srcId="{58024545-0123-C14C-8EB2-A47817880F20}" destId="{0E51B502-0FEF-DC4A-BB2A-518C6A35AE44}" srcOrd="0" destOrd="1" presId="urn:microsoft.com/office/officeart/2005/8/layout/hList1"/>
    <dgm:cxn modelId="{9A8106B4-2150-634E-A66A-A54E0B023247}" type="presOf" srcId="{3193825E-DAA4-4545-8FE9-722EDD166919}" destId="{E801149E-EB51-8A4E-AA55-F0B4F926B758}" srcOrd="0" destOrd="0" presId="urn:microsoft.com/office/officeart/2005/8/layout/hList1"/>
    <dgm:cxn modelId="{4057DBC7-B6F1-4E4F-AB3D-9F5427E824A0}" type="presOf" srcId="{E32C77C6-9B70-3B41-BE4B-A3329D1B2994}" destId="{0E51B502-0FEF-DC4A-BB2A-518C6A35AE44}" srcOrd="0" destOrd="0" presId="urn:microsoft.com/office/officeart/2005/8/layout/hList1"/>
    <dgm:cxn modelId="{7227AED2-E9EA-A342-94F0-0F999C205A7E}" srcId="{357D14ED-7843-C742-98A8-C1E93A476B6D}" destId="{E32C77C6-9B70-3B41-BE4B-A3329D1B2994}" srcOrd="0" destOrd="0" parTransId="{2CFCC1CE-5718-3D4C-9B39-D96DBF9B2790}" sibTransId="{449F9B54-099B-5B4F-85B5-25F6E060AC60}"/>
    <dgm:cxn modelId="{E36613DE-6F06-E94E-86CD-F14E6D10FFCD}" type="presOf" srcId="{357D14ED-7843-C742-98A8-C1E93A476B6D}" destId="{72357562-E8A9-A843-B717-D1CE2257A217}" srcOrd="0" destOrd="0" presId="urn:microsoft.com/office/officeart/2005/8/layout/hList1"/>
    <dgm:cxn modelId="{802C76F7-44EC-2041-A540-1AA95D23AE12}" srcId="{357D14ED-7843-C742-98A8-C1E93A476B6D}" destId="{58024545-0123-C14C-8EB2-A47817880F20}" srcOrd="1" destOrd="0" parTransId="{44B18912-BB93-514E-A126-7576523F6669}" sibTransId="{2EBD3992-725C-1947-A82A-E5E925AB7361}"/>
    <dgm:cxn modelId="{527959AE-D621-B84D-B0C1-FA5BAD2B5DD7}" type="presParOf" srcId="{C0C03F19-C05F-3A4A-A5AA-B90673424832}" destId="{07609C36-CD29-9A4F-85F7-C192B513503D}" srcOrd="0" destOrd="0" presId="urn:microsoft.com/office/officeart/2005/8/layout/hList1"/>
    <dgm:cxn modelId="{9FD59B1F-6CF9-EE48-B47C-4705E945B5E0}" type="presParOf" srcId="{07609C36-CD29-9A4F-85F7-C192B513503D}" destId="{96616636-7F6C-D949-836D-D7CB38BDAF4A}" srcOrd="0" destOrd="0" presId="urn:microsoft.com/office/officeart/2005/8/layout/hList1"/>
    <dgm:cxn modelId="{60A870A0-F8AA-054A-A94A-1D0C07ED5728}" type="presParOf" srcId="{07609C36-CD29-9A4F-85F7-C192B513503D}" destId="{E801149E-EB51-8A4E-AA55-F0B4F926B758}" srcOrd="1" destOrd="0" presId="urn:microsoft.com/office/officeart/2005/8/layout/hList1"/>
    <dgm:cxn modelId="{937CE7CC-109B-A14B-B7FC-E1C70F9D7C53}" type="presParOf" srcId="{C0C03F19-C05F-3A4A-A5AA-B90673424832}" destId="{863C34A7-3EB8-C941-9E32-2F3DF2FD644C}" srcOrd="1" destOrd="0" presId="urn:microsoft.com/office/officeart/2005/8/layout/hList1"/>
    <dgm:cxn modelId="{E6BEB7A4-23F3-9749-8CD3-FB91F8A70C3F}" type="presParOf" srcId="{C0C03F19-C05F-3A4A-A5AA-B90673424832}" destId="{B9312473-D5A0-AE4A-A83C-2CBBD6ACF759}" srcOrd="2" destOrd="0" presId="urn:microsoft.com/office/officeart/2005/8/layout/hList1"/>
    <dgm:cxn modelId="{E8180C76-0DD6-BD44-9C7F-71A7D3C3AB6E}" type="presParOf" srcId="{B9312473-D5A0-AE4A-A83C-2CBBD6ACF759}" destId="{72357562-E8A9-A843-B717-D1CE2257A217}" srcOrd="0" destOrd="0" presId="urn:microsoft.com/office/officeart/2005/8/layout/hList1"/>
    <dgm:cxn modelId="{67E764FE-C0D2-CA41-933D-9FF8E129AF15}" type="presParOf" srcId="{B9312473-D5A0-AE4A-A83C-2CBBD6ACF759}" destId="{0E51B502-0FEF-DC4A-BB2A-518C6A35AE4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31C0F29-2768-466F-9269-5B3A5C24E1D7}" type="doc">
      <dgm:prSet loTypeId="urn:microsoft.com/office/officeart/2005/8/layout/list1" loCatId="list" qsTypeId="urn:microsoft.com/office/officeart/2005/8/quickstyle/simple1" qsCatId="simple" csTypeId="urn:microsoft.com/office/officeart/2005/8/colors/accent3_2" csCatId="accent3" phldr="1"/>
      <dgm:spPr/>
      <dgm:t>
        <a:bodyPr/>
        <a:lstStyle/>
        <a:p>
          <a:endParaRPr lang="en-US"/>
        </a:p>
      </dgm:t>
    </dgm:pt>
    <dgm:pt modelId="{3C3B9390-37AE-4AC6-B066-43A3B5A57772}">
      <dgm:prSet phldr="0" custT="1"/>
      <dgm:spPr/>
      <dgm:t>
        <a:bodyPr/>
        <a:lstStyle/>
        <a:p>
          <a:pPr algn="l">
            <a:lnSpc>
              <a:spcPct val="100000"/>
            </a:lnSpc>
          </a:pPr>
          <a:r>
            <a:rPr lang="en-US" sz="1400" b="0">
              <a:solidFill>
                <a:srgbClr val="FFFFFF"/>
              </a:solidFill>
              <a:latin typeface="Calibri"/>
              <a:ea typeface="+mn-ea"/>
              <a:cs typeface="+mn-cs"/>
            </a:rPr>
            <a:t>Medical and Expense Deduction</a:t>
          </a:r>
        </a:p>
      </dgm:t>
    </dgm:pt>
    <dgm:pt modelId="{502E2011-0046-4CC8-8671-4C00EC59EDF2}" type="parTrans" cxnId="{902064DC-E13C-4536-838E-01317758822C}">
      <dgm:prSet/>
      <dgm:spPr/>
      <dgm:t>
        <a:bodyPr/>
        <a:lstStyle/>
        <a:p>
          <a:endParaRPr lang="en-US"/>
        </a:p>
      </dgm:t>
    </dgm:pt>
    <dgm:pt modelId="{59D6DB96-6B8E-47D7-9384-CD35E6FE678E}" type="sibTrans" cxnId="{902064DC-E13C-4536-838E-01317758822C}">
      <dgm:prSet/>
      <dgm:spPr/>
      <dgm:t>
        <a:bodyPr/>
        <a:lstStyle/>
        <a:p>
          <a:endParaRPr lang="en-US"/>
        </a:p>
      </dgm:t>
    </dgm:pt>
    <dgm:pt modelId="{282BCC42-F937-4127-B221-8892C01A6AE9}">
      <dgm:prSet phldr="0"/>
      <dgm:spPr/>
      <dgm:t>
        <a:bodyPr/>
        <a:lstStyle/>
        <a:p>
          <a:pPr algn="l">
            <a:lnSpc>
              <a:spcPct val="100000"/>
            </a:lnSpc>
          </a:pPr>
          <a:r>
            <a:rPr lang="en-US" sz="1400" b="0">
              <a:solidFill>
                <a:srgbClr val="FFFFFF"/>
              </a:solidFill>
              <a:latin typeface="Aptos" panose="02110004020202020204"/>
              <a:ea typeface="+mn-ea"/>
              <a:cs typeface="+mn-cs"/>
            </a:rPr>
            <a:t>Property Taxes</a:t>
          </a:r>
          <a:endParaRPr lang="en-US" sz="1400" b="0"/>
        </a:p>
      </dgm:t>
    </dgm:pt>
    <dgm:pt modelId="{7A8BC804-0928-405E-972B-68559DA8C317}" type="parTrans" cxnId="{3DF6DA88-CB81-4B21-8866-D7C7D8A1C837}">
      <dgm:prSet/>
      <dgm:spPr/>
      <dgm:t>
        <a:bodyPr/>
        <a:lstStyle/>
        <a:p>
          <a:endParaRPr lang="en-US"/>
        </a:p>
      </dgm:t>
    </dgm:pt>
    <dgm:pt modelId="{8E08731B-4C41-40A1-9654-9F422418D9B5}" type="sibTrans" cxnId="{3DF6DA88-CB81-4B21-8866-D7C7D8A1C837}">
      <dgm:prSet/>
      <dgm:spPr/>
      <dgm:t>
        <a:bodyPr/>
        <a:lstStyle/>
        <a:p>
          <a:endParaRPr lang="en-US"/>
        </a:p>
      </dgm:t>
    </dgm:pt>
    <dgm:pt modelId="{DCF317D4-2FF2-4B02-B5C9-F39295048F05}">
      <dgm:prSet phldr="0"/>
      <dgm:spPr/>
      <dgm:t>
        <a:bodyPr/>
        <a:lstStyle/>
        <a:p>
          <a:pPr algn="l">
            <a:lnSpc>
              <a:spcPct val="100000"/>
            </a:lnSpc>
          </a:pPr>
          <a:r>
            <a:rPr lang="en-US" sz="1400" b="0">
              <a:solidFill>
                <a:srgbClr val="FFFFFF"/>
              </a:solidFill>
              <a:latin typeface="Calibri"/>
              <a:ea typeface="Calibri"/>
              <a:cs typeface="Calibri"/>
            </a:rPr>
            <a:t>SALT Deduction</a:t>
          </a:r>
        </a:p>
      </dgm:t>
    </dgm:pt>
    <dgm:pt modelId="{7599C9A7-7F9D-4A72-976B-612AB00994AD}" type="parTrans" cxnId="{1B84BE92-A010-4B44-B9C1-642F273A1ADF}">
      <dgm:prSet/>
      <dgm:spPr/>
      <dgm:t>
        <a:bodyPr/>
        <a:lstStyle/>
        <a:p>
          <a:endParaRPr lang="en-US"/>
        </a:p>
      </dgm:t>
    </dgm:pt>
    <dgm:pt modelId="{7F9F8B4E-CEC7-451F-B282-A67EB33CCEA2}" type="sibTrans" cxnId="{1B84BE92-A010-4B44-B9C1-642F273A1ADF}">
      <dgm:prSet/>
      <dgm:spPr/>
      <dgm:t>
        <a:bodyPr/>
        <a:lstStyle/>
        <a:p>
          <a:endParaRPr lang="en-US"/>
        </a:p>
      </dgm:t>
    </dgm:pt>
    <dgm:pt modelId="{10BD58A4-390F-40CD-81AB-96C258E229A2}">
      <dgm:prSet phldr="0"/>
      <dgm:spPr/>
      <dgm:t>
        <a:bodyPr/>
        <a:lstStyle/>
        <a:p>
          <a:pPr algn="l" rtl="0">
            <a:lnSpc>
              <a:spcPct val="100000"/>
            </a:lnSpc>
          </a:pPr>
          <a:r>
            <a:rPr lang="en-US" sz="1400" b="0">
              <a:latin typeface="Aptos" panose="02110004020202020204"/>
              <a:ea typeface="+mn-ea"/>
              <a:cs typeface="+mn-cs"/>
            </a:rPr>
            <a:t>Mortgage Interest Deduction</a:t>
          </a:r>
        </a:p>
      </dgm:t>
    </dgm:pt>
    <dgm:pt modelId="{BFC79A49-A778-4F7C-8E2B-7992CF4BA511}" type="parTrans" cxnId="{B15AF74F-54E0-4D85-8F17-B2F4D4BFC9B1}">
      <dgm:prSet/>
      <dgm:spPr/>
      <dgm:t>
        <a:bodyPr/>
        <a:lstStyle/>
        <a:p>
          <a:endParaRPr lang="en-US"/>
        </a:p>
      </dgm:t>
    </dgm:pt>
    <dgm:pt modelId="{103C8F93-27F1-479D-8307-6E532BDD2498}" type="sibTrans" cxnId="{B15AF74F-54E0-4D85-8F17-B2F4D4BFC9B1}">
      <dgm:prSet/>
      <dgm:spPr/>
      <dgm:t>
        <a:bodyPr/>
        <a:lstStyle/>
        <a:p>
          <a:endParaRPr lang="en-US"/>
        </a:p>
      </dgm:t>
    </dgm:pt>
    <dgm:pt modelId="{0A30712A-DFF9-4EEA-801B-EBF3659A20D2}">
      <dgm:prSet phldr="0"/>
      <dgm:spPr/>
      <dgm:t>
        <a:bodyPr/>
        <a:lstStyle/>
        <a:p>
          <a:pPr algn="l" rtl="0">
            <a:lnSpc>
              <a:spcPct val="100000"/>
            </a:lnSpc>
          </a:pPr>
          <a:r>
            <a:rPr lang="en-US" sz="1400" b="0">
              <a:solidFill>
                <a:schemeClr val="bg1"/>
              </a:solidFill>
              <a:latin typeface="Source Sans Pro"/>
              <a:ea typeface="Source Sans Pro"/>
              <a:cs typeface="+mn-cs"/>
            </a:rPr>
            <a:t>Charitable Donations</a:t>
          </a:r>
        </a:p>
      </dgm:t>
    </dgm:pt>
    <dgm:pt modelId="{4160A1FC-E01B-4179-9FE2-B90FB323869F}" type="parTrans" cxnId="{EDF3DA8A-7F36-40BA-866D-80422AC51E80}">
      <dgm:prSet/>
      <dgm:spPr/>
      <dgm:t>
        <a:bodyPr/>
        <a:lstStyle/>
        <a:p>
          <a:endParaRPr lang="en-US"/>
        </a:p>
      </dgm:t>
    </dgm:pt>
    <dgm:pt modelId="{353014A3-4D80-4929-9D1D-6AA715081CAB}" type="sibTrans" cxnId="{EDF3DA8A-7F36-40BA-866D-80422AC51E80}">
      <dgm:prSet/>
      <dgm:spPr/>
      <dgm:t>
        <a:bodyPr/>
        <a:lstStyle/>
        <a:p>
          <a:endParaRPr lang="en-US"/>
        </a:p>
      </dgm:t>
    </dgm:pt>
    <dgm:pt modelId="{1AE7F3F8-AE68-4545-B5F3-EE49BEE3FA34}">
      <dgm:prSet phldr="0"/>
      <dgm:spPr/>
      <dgm:t>
        <a:bodyPr/>
        <a:lstStyle/>
        <a:p>
          <a:pPr algn="l" rtl="0">
            <a:lnSpc>
              <a:spcPct val="100000"/>
            </a:lnSpc>
          </a:pPr>
          <a:r>
            <a:rPr lang="en-US" sz="1400" b="0">
              <a:solidFill>
                <a:schemeClr val="bg1"/>
              </a:solidFill>
              <a:latin typeface="Source Sans Pro"/>
              <a:ea typeface="Source Sans Pro"/>
              <a:cs typeface="+mn-cs"/>
            </a:rPr>
            <a:t>Casualty Loss</a:t>
          </a:r>
        </a:p>
      </dgm:t>
    </dgm:pt>
    <dgm:pt modelId="{25AE3073-E29D-4A04-8CDF-27186F871586}" type="parTrans" cxnId="{80DC86AF-4932-488C-8F72-1C95A9D2E6CC}">
      <dgm:prSet/>
      <dgm:spPr/>
      <dgm:t>
        <a:bodyPr/>
        <a:lstStyle/>
        <a:p>
          <a:endParaRPr lang="en-US"/>
        </a:p>
      </dgm:t>
    </dgm:pt>
    <dgm:pt modelId="{2EEC32D3-A1BB-4F84-90FF-22AA3690D344}" type="sibTrans" cxnId="{80DC86AF-4932-488C-8F72-1C95A9D2E6CC}">
      <dgm:prSet/>
      <dgm:spPr/>
      <dgm:t>
        <a:bodyPr/>
        <a:lstStyle/>
        <a:p>
          <a:endParaRPr lang="en-US"/>
        </a:p>
      </dgm:t>
    </dgm:pt>
    <dgm:pt modelId="{82FF5511-F316-451D-BD54-2A6B1E64B844}" type="pres">
      <dgm:prSet presAssocID="{431C0F29-2768-466F-9269-5B3A5C24E1D7}" presName="linear" presStyleCnt="0">
        <dgm:presLayoutVars>
          <dgm:dir/>
          <dgm:animLvl val="lvl"/>
          <dgm:resizeHandles val="exact"/>
        </dgm:presLayoutVars>
      </dgm:prSet>
      <dgm:spPr/>
    </dgm:pt>
    <dgm:pt modelId="{45D57B0E-7CC9-4FF2-88B2-DEB4C7789A95}" type="pres">
      <dgm:prSet presAssocID="{3C3B9390-37AE-4AC6-B066-43A3B5A57772}" presName="parentLin" presStyleCnt="0"/>
      <dgm:spPr/>
    </dgm:pt>
    <dgm:pt modelId="{4A08578D-BE7C-4D26-AE43-13FD34E6EB9B}" type="pres">
      <dgm:prSet presAssocID="{3C3B9390-37AE-4AC6-B066-43A3B5A57772}" presName="parentLeftMargin" presStyleLbl="node1" presStyleIdx="0" presStyleCnt="6"/>
      <dgm:spPr/>
    </dgm:pt>
    <dgm:pt modelId="{B68431F4-1D82-444E-9961-B4E33E8F58E8}" type="pres">
      <dgm:prSet presAssocID="{3C3B9390-37AE-4AC6-B066-43A3B5A57772}" presName="parentText" presStyleLbl="node1" presStyleIdx="0" presStyleCnt="6">
        <dgm:presLayoutVars>
          <dgm:chMax val="0"/>
          <dgm:bulletEnabled val="1"/>
        </dgm:presLayoutVars>
      </dgm:prSet>
      <dgm:spPr/>
    </dgm:pt>
    <dgm:pt modelId="{A28758DB-7788-4573-922B-B7AD238AAB19}" type="pres">
      <dgm:prSet presAssocID="{3C3B9390-37AE-4AC6-B066-43A3B5A57772}" presName="negativeSpace" presStyleCnt="0"/>
      <dgm:spPr/>
    </dgm:pt>
    <dgm:pt modelId="{5FB27375-7ED1-4FC5-BAED-3A7CDC0317BB}" type="pres">
      <dgm:prSet presAssocID="{3C3B9390-37AE-4AC6-B066-43A3B5A57772}" presName="childText" presStyleLbl="conFgAcc1" presStyleIdx="0" presStyleCnt="6">
        <dgm:presLayoutVars>
          <dgm:bulletEnabled val="1"/>
        </dgm:presLayoutVars>
      </dgm:prSet>
      <dgm:spPr/>
    </dgm:pt>
    <dgm:pt modelId="{0F4F45C5-B915-4194-9B4B-69D8EF5DDBDB}" type="pres">
      <dgm:prSet presAssocID="{59D6DB96-6B8E-47D7-9384-CD35E6FE678E}" presName="spaceBetweenRectangles" presStyleCnt="0"/>
      <dgm:spPr/>
    </dgm:pt>
    <dgm:pt modelId="{F8434D92-0FFA-4892-A453-56E9DC4777AB}" type="pres">
      <dgm:prSet presAssocID="{DCF317D4-2FF2-4B02-B5C9-F39295048F05}" presName="parentLin" presStyleCnt="0"/>
      <dgm:spPr/>
    </dgm:pt>
    <dgm:pt modelId="{4185D535-0BFA-4DD1-81C2-AC142D9A1859}" type="pres">
      <dgm:prSet presAssocID="{DCF317D4-2FF2-4B02-B5C9-F39295048F05}" presName="parentLeftMargin" presStyleLbl="node1" presStyleIdx="0" presStyleCnt="6"/>
      <dgm:spPr/>
    </dgm:pt>
    <dgm:pt modelId="{2B638F87-4B8A-44A9-B44E-2B2A9B4B62ED}" type="pres">
      <dgm:prSet presAssocID="{DCF317D4-2FF2-4B02-B5C9-F39295048F05}" presName="parentText" presStyleLbl="node1" presStyleIdx="1" presStyleCnt="6">
        <dgm:presLayoutVars>
          <dgm:chMax val="0"/>
          <dgm:bulletEnabled val="1"/>
        </dgm:presLayoutVars>
      </dgm:prSet>
      <dgm:spPr/>
    </dgm:pt>
    <dgm:pt modelId="{110D876A-EA3C-49EE-90A9-88DE30B4A8F3}" type="pres">
      <dgm:prSet presAssocID="{DCF317D4-2FF2-4B02-B5C9-F39295048F05}" presName="negativeSpace" presStyleCnt="0"/>
      <dgm:spPr/>
    </dgm:pt>
    <dgm:pt modelId="{1E41FC46-33D4-4A7A-9E71-ECEAD356246D}" type="pres">
      <dgm:prSet presAssocID="{DCF317D4-2FF2-4B02-B5C9-F39295048F05}" presName="childText" presStyleLbl="conFgAcc1" presStyleIdx="1" presStyleCnt="6">
        <dgm:presLayoutVars>
          <dgm:bulletEnabled val="1"/>
        </dgm:presLayoutVars>
      </dgm:prSet>
      <dgm:spPr/>
    </dgm:pt>
    <dgm:pt modelId="{BDB6CDC1-B0C6-41E0-83C0-76D49138F7BA}" type="pres">
      <dgm:prSet presAssocID="{7F9F8B4E-CEC7-451F-B282-A67EB33CCEA2}" presName="spaceBetweenRectangles" presStyleCnt="0"/>
      <dgm:spPr/>
    </dgm:pt>
    <dgm:pt modelId="{D1B2E82E-60D8-4A55-B312-D70D196D0929}" type="pres">
      <dgm:prSet presAssocID="{10BD58A4-390F-40CD-81AB-96C258E229A2}" presName="parentLin" presStyleCnt="0"/>
      <dgm:spPr/>
    </dgm:pt>
    <dgm:pt modelId="{5FB75188-5442-4616-87C9-1141A041CCF3}" type="pres">
      <dgm:prSet presAssocID="{10BD58A4-390F-40CD-81AB-96C258E229A2}" presName="parentLeftMargin" presStyleLbl="node1" presStyleIdx="1" presStyleCnt="6"/>
      <dgm:spPr/>
    </dgm:pt>
    <dgm:pt modelId="{0DAFE605-9CF0-47D9-935D-3B031FA1D0FE}" type="pres">
      <dgm:prSet presAssocID="{10BD58A4-390F-40CD-81AB-96C258E229A2}" presName="parentText" presStyleLbl="node1" presStyleIdx="2" presStyleCnt="6">
        <dgm:presLayoutVars>
          <dgm:chMax val="0"/>
          <dgm:bulletEnabled val="1"/>
        </dgm:presLayoutVars>
      </dgm:prSet>
      <dgm:spPr/>
    </dgm:pt>
    <dgm:pt modelId="{64B3661D-9686-4247-81C2-F638385ABDA0}" type="pres">
      <dgm:prSet presAssocID="{10BD58A4-390F-40CD-81AB-96C258E229A2}" presName="negativeSpace" presStyleCnt="0"/>
      <dgm:spPr/>
    </dgm:pt>
    <dgm:pt modelId="{A338F802-3A8A-4458-9EB3-B54520313208}" type="pres">
      <dgm:prSet presAssocID="{10BD58A4-390F-40CD-81AB-96C258E229A2}" presName="childText" presStyleLbl="conFgAcc1" presStyleIdx="2" presStyleCnt="6">
        <dgm:presLayoutVars>
          <dgm:bulletEnabled val="1"/>
        </dgm:presLayoutVars>
      </dgm:prSet>
      <dgm:spPr/>
    </dgm:pt>
    <dgm:pt modelId="{4544FBA2-3129-410B-91DD-71EFB9F7DDFA}" type="pres">
      <dgm:prSet presAssocID="{103C8F93-27F1-479D-8307-6E532BDD2498}" presName="spaceBetweenRectangles" presStyleCnt="0"/>
      <dgm:spPr/>
    </dgm:pt>
    <dgm:pt modelId="{602529A7-4640-4524-93CE-71E97F49E493}" type="pres">
      <dgm:prSet presAssocID="{0A30712A-DFF9-4EEA-801B-EBF3659A20D2}" presName="parentLin" presStyleCnt="0"/>
      <dgm:spPr/>
    </dgm:pt>
    <dgm:pt modelId="{C1C57F61-0AA2-451F-B073-CB751465F143}" type="pres">
      <dgm:prSet presAssocID="{0A30712A-DFF9-4EEA-801B-EBF3659A20D2}" presName="parentLeftMargin" presStyleLbl="node1" presStyleIdx="2" presStyleCnt="6"/>
      <dgm:spPr/>
    </dgm:pt>
    <dgm:pt modelId="{429FBCE8-87DC-4080-82F0-45E7BE1E8D59}" type="pres">
      <dgm:prSet presAssocID="{0A30712A-DFF9-4EEA-801B-EBF3659A20D2}" presName="parentText" presStyleLbl="node1" presStyleIdx="3" presStyleCnt="6">
        <dgm:presLayoutVars>
          <dgm:chMax val="0"/>
          <dgm:bulletEnabled val="1"/>
        </dgm:presLayoutVars>
      </dgm:prSet>
      <dgm:spPr/>
    </dgm:pt>
    <dgm:pt modelId="{3A0591E2-5CF3-41C0-BC9A-EA0E85E99294}" type="pres">
      <dgm:prSet presAssocID="{0A30712A-DFF9-4EEA-801B-EBF3659A20D2}" presName="negativeSpace" presStyleCnt="0"/>
      <dgm:spPr/>
    </dgm:pt>
    <dgm:pt modelId="{3F046AB0-BA9D-4A1A-A6B3-25495721A70F}" type="pres">
      <dgm:prSet presAssocID="{0A30712A-DFF9-4EEA-801B-EBF3659A20D2}" presName="childText" presStyleLbl="conFgAcc1" presStyleIdx="3" presStyleCnt="6">
        <dgm:presLayoutVars>
          <dgm:bulletEnabled val="1"/>
        </dgm:presLayoutVars>
      </dgm:prSet>
      <dgm:spPr/>
    </dgm:pt>
    <dgm:pt modelId="{39713F17-6EE4-4E01-8D78-7085BCB7CF8C}" type="pres">
      <dgm:prSet presAssocID="{353014A3-4D80-4929-9D1D-6AA715081CAB}" presName="spaceBetweenRectangles" presStyleCnt="0"/>
      <dgm:spPr/>
    </dgm:pt>
    <dgm:pt modelId="{92C111FC-ACED-4F7F-BE0E-7B5ABDC1E2A4}" type="pres">
      <dgm:prSet presAssocID="{1AE7F3F8-AE68-4545-B5F3-EE49BEE3FA34}" presName="parentLin" presStyleCnt="0"/>
      <dgm:spPr/>
    </dgm:pt>
    <dgm:pt modelId="{B55FF68A-E76F-4B10-9869-B2A1144BFD3E}" type="pres">
      <dgm:prSet presAssocID="{1AE7F3F8-AE68-4545-B5F3-EE49BEE3FA34}" presName="parentLeftMargin" presStyleLbl="node1" presStyleIdx="3" presStyleCnt="6"/>
      <dgm:spPr/>
    </dgm:pt>
    <dgm:pt modelId="{F8A71829-35AA-416B-A3DE-BFCEA69C7B43}" type="pres">
      <dgm:prSet presAssocID="{1AE7F3F8-AE68-4545-B5F3-EE49BEE3FA34}" presName="parentText" presStyleLbl="node1" presStyleIdx="4" presStyleCnt="6">
        <dgm:presLayoutVars>
          <dgm:chMax val="0"/>
          <dgm:bulletEnabled val="1"/>
        </dgm:presLayoutVars>
      </dgm:prSet>
      <dgm:spPr/>
    </dgm:pt>
    <dgm:pt modelId="{FF814388-21F9-4E26-AD0C-BC9043C2A0F0}" type="pres">
      <dgm:prSet presAssocID="{1AE7F3F8-AE68-4545-B5F3-EE49BEE3FA34}" presName="negativeSpace" presStyleCnt="0"/>
      <dgm:spPr/>
    </dgm:pt>
    <dgm:pt modelId="{24BCCDE8-EBC0-40E5-AD61-52CFF8F536C8}" type="pres">
      <dgm:prSet presAssocID="{1AE7F3F8-AE68-4545-B5F3-EE49BEE3FA34}" presName="childText" presStyleLbl="conFgAcc1" presStyleIdx="4" presStyleCnt="6">
        <dgm:presLayoutVars>
          <dgm:bulletEnabled val="1"/>
        </dgm:presLayoutVars>
      </dgm:prSet>
      <dgm:spPr/>
    </dgm:pt>
    <dgm:pt modelId="{82343ED2-58E5-45A8-B0E1-FD3B2AD25804}" type="pres">
      <dgm:prSet presAssocID="{2EEC32D3-A1BB-4F84-90FF-22AA3690D344}" presName="spaceBetweenRectangles" presStyleCnt="0"/>
      <dgm:spPr/>
    </dgm:pt>
    <dgm:pt modelId="{A04BE27E-1E0B-4A45-A292-DDD6CE7691EE}" type="pres">
      <dgm:prSet presAssocID="{282BCC42-F937-4127-B221-8892C01A6AE9}" presName="parentLin" presStyleCnt="0"/>
      <dgm:spPr/>
    </dgm:pt>
    <dgm:pt modelId="{348150A6-00A6-497E-B03E-65C27E0E54E4}" type="pres">
      <dgm:prSet presAssocID="{282BCC42-F937-4127-B221-8892C01A6AE9}" presName="parentLeftMargin" presStyleLbl="node1" presStyleIdx="4" presStyleCnt="6"/>
      <dgm:spPr/>
    </dgm:pt>
    <dgm:pt modelId="{FEACFBC5-3CD6-4AA3-99F4-054B96DCC6A7}" type="pres">
      <dgm:prSet presAssocID="{282BCC42-F937-4127-B221-8892C01A6AE9}" presName="parentText" presStyleLbl="node1" presStyleIdx="5" presStyleCnt="6">
        <dgm:presLayoutVars>
          <dgm:chMax val="0"/>
          <dgm:bulletEnabled val="1"/>
        </dgm:presLayoutVars>
      </dgm:prSet>
      <dgm:spPr/>
    </dgm:pt>
    <dgm:pt modelId="{A15568EA-7BBC-47AC-AD33-E22282CA4782}" type="pres">
      <dgm:prSet presAssocID="{282BCC42-F937-4127-B221-8892C01A6AE9}" presName="negativeSpace" presStyleCnt="0"/>
      <dgm:spPr/>
    </dgm:pt>
    <dgm:pt modelId="{7C44BA69-32D7-4CF3-8014-0195D9786909}" type="pres">
      <dgm:prSet presAssocID="{282BCC42-F937-4127-B221-8892C01A6AE9}" presName="childText" presStyleLbl="conFgAcc1" presStyleIdx="5" presStyleCnt="6">
        <dgm:presLayoutVars>
          <dgm:bulletEnabled val="1"/>
        </dgm:presLayoutVars>
      </dgm:prSet>
      <dgm:spPr/>
    </dgm:pt>
  </dgm:ptLst>
  <dgm:cxnLst>
    <dgm:cxn modelId="{B47C7A0C-7C52-4FFC-8ED4-EBE6B7D651EA}" type="presOf" srcId="{431C0F29-2768-466F-9269-5B3A5C24E1D7}" destId="{82FF5511-F316-451D-BD54-2A6B1E64B844}" srcOrd="0" destOrd="0" presId="urn:microsoft.com/office/officeart/2005/8/layout/list1"/>
    <dgm:cxn modelId="{6826F70C-D24C-4EC2-A98D-7CE091F2DB31}" type="presOf" srcId="{DCF317D4-2FF2-4B02-B5C9-F39295048F05}" destId="{2B638F87-4B8A-44A9-B44E-2B2A9B4B62ED}" srcOrd="1" destOrd="0" presId="urn:microsoft.com/office/officeart/2005/8/layout/list1"/>
    <dgm:cxn modelId="{11718716-A03A-4B94-A8EA-A0D0EA92F3EC}" type="presOf" srcId="{1AE7F3F8-AE68-4545-B5F3-EE49BEE3FA34}" destId="{B55FF68A-E76F-4B10-9869-B2A1144BFD3E}" srcOrd="0" destOrd="0" presId="urn:microsoft.com/office/officeart/2005/8/layout/list1"/>
    <dgm:cxn modelId="{5F59CD20-F547-4A49-AE1D-2F3DB75A141E}" type="presOf" srcId="{10BD58A4-390F-40CD-81AB-96C258E229A2}" destId="{0DAFE605-9CF0-47D9-935D-3B031FA1D0FE}" srcOrd="1" destOrd="0" presId="urn:microsoft.com/office/officeart/2005/8/layout/list1"/>
    <dgm:cxn modelId="{D372D723-0EDD-4FE7-BEEA-82E3EC783E19}" type="presOf" srcId="{DCF317D4-2FF2-4B02-B5C9-F39295048F05}" destId="{4185D535-0BFA-4DD1-81C2-AC142D9A1859}" srcOrd="0" destOrd="0" presId="urn:microsoft.com/office/officeart/2005/8/layout/list1"/>
    <dgm:cxn modelId="{51264135-6D81-4E73-91DE-A5FCE6FE4DB2}" type="presOf" srcId="{0A30712A-DFF9-4EEA-801B-EBF3659A20D2}" destId="{C1C57F61-0AA2-451F-B073-CB751465F143}" srcOrd="0" destOrd="0" presId="urn:microsoft.com/office/officeart/2005/8/layout/list1"/>
    <dgm:cxn modelId="{C6634339-1E0F-45C3-8814-B9B247D3FAEF}" type="presOf" srcId="{0A30712A-DFF9-4EEA-801B-EBF3659A20D2}" destId="{429FBCE8-87DC-4080-82F0-45E7BE1E8D59}" srcOrd="1" destOrd="0" presId="urn:microsoft.com/office/officeart/2005/8/layout/list1"/>
    <dgm:cxn modelId="{29B80144-880A-4D10-A80D-32A8E70D2FAA}" type="presOf" srcId="{3C3B9390-37AE-4AC6-B066-43A3B5A57772}" destId="{B68431F4-1D82-444E-9961-B4E33E8F58E8}" srcOrd="1" destOrd="0" presId="urn:microsoft.com/office/officeart/2005/8/layout/list1"/>
    <dgm:cxn modelId="{542C9C45-4B88-48D3-87D1-4346AD4D1259}" type="presOf" srcId="{282BCC42-F937-4127-B221-8892C01A6AE9}" destId="{FEACFBC5-3CD6-4AA3-99F4-054B96DCC6A7}" srcOrd="1" destOrd="0" presId="urn:microsoft.com/office/officeart/2005/8/layout/list1"/>
    <dgm:cxn modelId="{B15AF74F-54E0-4D85-8F17-B2F4D4BFC9B1}" srcId="{431C0F29-2768-466F-9269-5B3A5C24E1D7}" destId="{10BD58A4-390F-40CD-81AB-96C258E229A2}" srcOrd="2" destOrd="0" parTransId="{BFC79A49-A778-4F7C-8E2B-7992CF4BA511}" sibTransId="{103C8F93-27F1-479D-8307-6E532BDD2498}"/>
    <dgm:cxn modelId="{3DF6DA88-CB81-4B21-8866-D7C7D8A1C837}" srcId="{431C0F29-2768-466F-9269-5B3A5C24E1D7}" destId="{282BCC42-F937-4127-B221-8892C01A6AE9}" srcOrd="5" destOrd="0" parTransId="{7A8BC804-0928-405E-972B-68559DA8C317}" sibTransId="{8E08731B-4C41-40A1-9654-9F422418D9B5}"/>
    <dgm:cxn modelId="{EDF3DA8A-7F36-40BA-866D-80422AC51E80}" srcId="{431C0F29-2768-466F-9269-5B3A5C24E1D7}" destId="{0A30712A-DFF9-4EEA-801B-EBF3659A20D2}" srcOrd="3" destOrd="0" parTransId="{4160A1FC-E01B-4179-9FE2-B90FB323869F}" sibTransId="{353014A3-4D80-4929-9D1D-6AA715081CAB}"/>
    <dgm:cxn modelId="{5ECB4F8B-E4BE-43D8-8CDF-718E2AA1C939}" type="presOf" srcId="{1AE7F3F8-AE68-4545-B5F3-EE49BEE3FA34}" destId="{F8A71829-35AA-416B-A3DE-BFCEA69C7B43}" srcOrd="1" destOrd="0" presId="urn:microsoft.com/office/officeart/2005/8/layout/list1"/>
    <dgm:cxn modelId="{1B84BE92-A010-4B44-B9C1-642F273A1ADF}" srcId="{431C0F29-2768-466F-9269-5B3A5C24E1D7}" destId="{DCF317D4-2FF2-4B02-B5C9-F39295048F05}" srcOrd="1" destOrd="0" parTransId="{7599C9A7-7F9D-4A72-976B-612AB00994AD}" sibTransId="{7F9F8B4E-CEC7-451F-B282-A67EB33CCEA2}"/>
    <dgm:cxn modelId="{80DC86AF-4932-488C-8F72-1C95A9D2E6CC}" srcId="{431C0F29-2768-466F-9269-5B3A5C24E1D7}" destId="{1AE7F3F8-AE68-4545-B5F3-EE49BEE3FA34}" srcOrd="4" destOrd="0" parTransId="{25AE3073-E29D-4A04-8CDF-27186F871586}" sibTransId="{2EEC32D3-A1BB-4F84-90FF-22AA3690D344}"/>
    <dgm:cxn modelId="{A39480D9-4CA1-4E14-8F76-B26AF4438FD5}" type="presOf" srcId="{3C3B9390-37AE-4AC6-B066-43A3B5A57772}" destId="{4A08578D-BE7C-4D26-AE43-13FD34E6EB9B}" srcOrd="0" destOrd="0" presId="urn:microsoft.com/office/officeart/2005/8/layout/list1"/>
    <dgm:cxn modelId="{902064DC-E13C-4536-838E-01317758822C}" srcId="{431C0F29-2768-466F-9269-5B3A5C24E1D7}" destId="{3C3B9390-37AE-4AC6-B066-43A3B5A57772}" srcOrd="0" destOrd="0" parTransId="{502E2011-0046-4CC8-8671-4C00EC59EDF2}" sibTransId="{59D6DB96-6B8E-47D7-9384-CD35E6FE678E}"/>
    <dgm:cxn modelId="{D32ADAE7-DD73-44F9-8413-1D0A41CB1FAA}" type="presOf" srcId="{282BCC42-F937-4127-B221-8892C01A6AE9}" destId="{348150A6-00A6-497E-B03E-65C27E0E54E4}" srcOrd="0" destOrd="0" presId="urn:microsoft.com/office/officeart/2005/8/layout/list1"/>
    <dgm:cxn modelId="{74DDC9F5-00EB-41EF-B2A7-467BB627E884}" type="presOf" srcId="{10BD58A4-390F-40CD-81AB-96C258E229A2}" destId="{5FB75188-5442-4616-87C9-1141A041CCF3}" srcOrd="0" destOrd="0" presId="urn:microsoft.com/office/officeart/2005/8/layout/list1"/>
    <dgm:cxn modelId="{A3ED7629-EA3C-4EA5-B1A8-5003A8DA8650}" type="presParOf" srcId="{82FF5511-F316-451D-BD54-2A6B1E64B844}" destId="{45D57B0E-7CC9-4FF2-88B2-DEB4C7789A95}" srcOrd="0" destOrd="0" presId="urn:microsoft.com/office/officeart/2005/8/layout/list1"/>
    <dgm:cxn modelId="{43421103-F72E-4BB1-A7CF-04C284C77A2E}" type="presParOf" srcId="{45D57B0E-7CC9-4FF2-88B2-DEB4C7789A95}" destId="{4A08578D-BE7C-4D26-AE43-13FD34E6EB9B}" srcOrd="0" destOrd="0" presId="urn:microsoft.com/office/officeart/2005/8/layout/list1"/>
    <dgm:cxn modelId="{9AA76651-FA20-4C30-964E-400002DE23A7}" type="presParOf" srcId="{45D57B0E-7CC9-4FF2-88B2-DEB4C7789A95}" destId="{B68431F4-1D82-444E-9961-B4E33E8F58E8}" srcOrd="1" destOrd="0" presId="urn:microsoft.com/office/officeart/2005/8/layout/list1"/>
    <dgm:cxn modelId="{E2331207-38F0-4909-A421-416026809F04}" type="presParOf" srcId="{82FF5511-F316-451D-BD54-2A6B1E64B844}" destId="{A28758DB-7788-4573-922B-B7AD238AAB19}" srcOrd="1" destOrd="0" presId="urn:microsoft.com/office/officeart/2005/8/layout/list1"/>
    <dgm:cxn modelId="{B2F0B8E5-4103-465F-8A8B-1425C45BF462}" type="presParOf" srcId="{82FF5511-F316-451D-BD54-2A6B1E64B844}" destId="{5FB27375-7ED1-4FC5-BAED-3A7CDC0317BB}" srcOrd="2" destOrd="0" presId="urn:microsoft.com/office/officeart/2005/8/layout/list1"/>
    <dgm:cxn modelId="{496A0933-E9E6-490F-A02A-25B374C2A352}" type="presParOf" srcId="{82FF5511-F316-451D-BD54-2A6B1E64B844}" destId="{0F4F45C5-B915-4194-9B4B-69D8EF5DDBDB}" srcOrd="3" destOrd="0" presId="urn:microsoft.com/office/officeart/2005/8/layout/list1"/>
    <dgm:cxn modelId="{B2EE1D78-8AE6-493C-A0EF-F1D4F9805D6B}" type="presParOf" srcId="{82FF5511-F316-451D-BD54-2A6B1E64B844}" destId="{F8434D92-0FFA-4892-A453-56E9DC4777AB}" srcOrd="4" destOrd="0" presId="urn:microsoft.com/office/officeart/2005/8/layout/list1"/>
    <dgm:cxn modelId="{B30527CC-F1BA-47F6-B12C-0CEFF56A1FB2}" type="presParOf" srcId="{F8434D92-0FFA-4892-A453-56E9DC4777AB}" destId="{4185D535-0BFA-4DD1-81C2-AC142D9A1859}" srcOrd="0" destOrd="0" presId="urn:microsoft.com/office/officeart/2005/8/layout/list1"/>
    <dgm:cxn modelId="{61344B9A-B343-47A4-A3E9-5B9F9F6D5E4C}" type="presParOf" srcId="{F8434D92-0FFA-4892-A453-56E9DC4777AB}" destId="{2B638F87-4B8A-44A9-B44E-2B2A9B4B62ED}" srcOrd="1" destOrd="0" presId="urn:microsoft.com/office/officeart/2005/8/layout/list1"/>
    <dgm:cxn modelId="{626CCB13-0D4A-47E2-9746-316315E5EB7C}" type="presParOf" srcId="{82FF5511-F316-451D-BD54-2A6B1E64B844}" destId="{110D876A-EA3C-49EE-90A9-88DE30B4A8F3}" srcOrd="5" destOrd="0" presId="urn:microsoft.com/office/officeart/2005/8/layout/list1"/>
    <dgm:cxn modelId="{1A32F82A-5932-4F61-9302-25A16A019426}" type="presParOf" srcId="{82FF5511-F316-451D-BD54-2A6B1E64B844}" destId="{1E41FC46-33D4-4A7A-9E71-ECEAD356246D}" srcOrd="6" destOrd="0" presId="urn:microsoft.com/office/officeart/2005/8/layout/list1"/>
    <dgm:cxn modelId="{E7A10D23-E87B-44E4-925E-B503FAD0AE53}" type="presParOf" srcId="{82FF5511-F316-451D-BD54-2A6B1E64B844}" destId="{BDB6CDC1-B0C6-41E0-83C0-76D49138F7BA}" srcOrd="7" destOrd="0" presId="urn:microsoft.com/office/officeart/2005/8/layout/list1"/>
    <dgm:cxn modelId="{A762ECDB-EE4E-4CD9-BEE4-821CD76CC5FD}" type="presParOf" srcId="{82FF5511-F316-451D-BD54-2A6B1E64B844}" destId="{D1B2E82E-60D8-4A55-B312-D70D196D0929}" srcOrd="8" destOrd="0" presId="urn:microsoft.com/office/officeart/2005/8/layout/list1"/>
    <dgm:cxn modelId="{E2517039-B662-4346-A2DE-085448672354}" type="presParOf" srcId="{D1B2E82E-60D8-4A55-B312-D70D196D0929}" destId="{5FB75188-5442-4616-87C9-1141A041CCF3}" srcOrd="0" destOrd="0" presId="urn:microsoft.com/office/officeart/2005/8/layout/list1"/>
    <dgm:cxn modelId="{2C81EBD2-3912-430C-BE4B-CE0CB2693320}" type="presParOf" srcId="{D1B2E82E-60D8-4A55-B312-D70D196D0929}" destId="{0DAFE605-9CF0-47D9-935D-3B031FA1D0FE}" srcOrd="1" destOrd="0" presId="urn:microsoft.com/office/officeart/2005/8/layout/list1"/>
    <dgm:cxn modelId="{47D32CE9-33A9-468A-8CBC-A32E18E09E3D}" type="presParOf" srcId="{82FF5511-F316-451D-BD54-2A6B1E64B844}" destId="{64B3661D-9686-4247-81C2-F638385ABDA0}" srcOrd="9" destOrd="0" presId="urn:microsoft.com/office/officeart/2005/8/layout/list1"/>
    <dgm:cxn modelId="{73E366B5-88CD-4B79-8EC9-E5D6A78589A1}" type="presParOf" srcId="{82FF5511-F316-451D-BD54-2A6B1E64B844}" destId="{A338F802-3A8A-4458-9EB3-B54520313208}" srcOrd="10" destOrd="0" presId="urn:microsoft.com/office/officeart/2005/8/layout/list1"/>
    <dgm:cxn modelId="{72B23B89-A2AE-40FF-B76B-F30695C9CA78}" type="presParOf" srcId="{82FF5511-F316-451D-BD54-2A6B1E64B844}" destId="{4544FBA2-3129-410B-91DD-71EFB9F7DDFA}" srcOrd="11" destOrd="0" presId="urn:microsoft.com/office/officeart/2005/8/layout/list1"/>
    <dgm:cxn modelId="{882D29BB-C4FF-4B6B-9CF5-DA51CFFDBDE1}" type="presParOf" srcId="{82FF5511-F316-451D-BD54-2A6B1E64B844}" destId="{602529A7-4640-4524-93CE-71E97F49E493}" srcOrd="12" destOrd="0" presId="urn:microsoft.com/office/officeart/2005/8/layout/list1"/>
    <dgm:cxn modelId="{B0C3FE67-E167-4694-83C1-31AD22039B5D}" type="presParOf" srcId="{602529A7-4640-4524-93CE-71E97F49E493}" destId="{C1C57F61-0AA2-451F-B073-CB751465F143}" srcOrd="0" destOrd="0" presId="urn:microsoft.com/office/officeart/2005/8/layout/list1"/>
    <dgm:cxn modelId="{EF7A02F5-2801-4AE9-B660-827CBFB7FF12}" type="presParOf" srcId="{602529A7-4640-4524-93CE-71E97F49E493}" destId="{429FBCE8-87DC-4080-82F0-45E7BE1E8D59}" srcOrd="1" destOrd="0" presId="urn:microsoft.com/office/officeart/2005/8/layout/list1"/>
    <dgm:cxn modelId="{A1977433-015B-463A-8369-B7752FD5FA2F}" type="presParOf" srcId="{82FF5511-F316-451D-BD54-2A6B1E64B844}" destId="{3A0591E2-5CF3-41C0-BC9A-EA0E85E99294}" srcOrd="13" destOrd="0" presId="urn:microsoft.com/office/officeart/2005/8/layout/list1"/>
    <dgm:cxn modelId="{D67810BC-3A49-47E2-B745-0ACCFE5F31E9}" type="presParOf" srcId="{82FF5511-F316-451D-BD54-2A6B1E64B844}" destId="{3F046AB0-BA9D-4A1A-A6B3-25495721A70F}" srcOrd="14" destOrd="0" presId="urn:microsoft.com/office/officeart/2005/8/layout/list1"/>
    <dgm:cxn modelId="{F6E6AC48-EE2C-4AE5-B8C2-BB1D1BC72F7E}" type="presParOf" srcId="{82FF5511-F316-451D-BD54-2A6B1E64B844}" destId="{39713F17-6EE4-4E01-8D78-7085BCB7CF8C}" srcOrd="15" destOrd="0" presId="urn:microsoft.com/office/officeart/2005/8/layout/list1"/>
    <dgm:cxn modelId="{C1561317-BCC4-475E-81E9-4C4F4FF6FF5D}" type="presParOf" srcId="{82FF5511-F316-451D-BD54-2A6B1E64B844}" destId="{92C111FC-ACED-4F7F-BE0E-7B5ABDC1E2A4}" srcOrd="16" destOrd="0" presId="urn:microsoft.com/office/officeart/2005/8/layout/list1"/>
    <dgm:cxn modelId="{D95680C9-810D-402B-A931-1E39BE68B990}" type="presParOf" srcId="{92C111FC-ACED-4F7F-BE0E-7B5ABDC1E2A4}" destId="{B55FF68A-E76F-4B10-9869-B2A1144BFD3E}" srcOrd="0" destOrd="0" presId="urn:microsoft.com/office/officeart/2005/8/layout/list1"/>
    <dgm:cxn modelId="{37E49CC2-D994-442C-AE48-F8C5495A5FAA}" type="presParOf" srcId="{92C111FC-ACED-4F7F-BE0E-7B5ABDC1E2A4}" destId="{F8A71829-35AA-416B-A3DE-BFCEA69C7B43}" srcOrd="1" destOrd="0" presId="urn:microsoft.com/office/officeart/2005/8/layout/list1"/>
    <dgm:cxn modelId="{E92BA663-12BF-46AF-ADE6-686BAE64ADF8}" type="presParOf" srcId="{82FF5511-F316-451D-BD54-2A6B1E64B844}" destId="{FF814388-21F9-4E26-AD0C-BC9043C2A0F0}" srcOrd="17" destOrd="0" presId="urn:microsoft.com/office/officeart/2005/8/layout/list1"/>
    <dgm:cxn modelId="{C2E50DD1-3095-49ED-8E00-CBABFA7661E1}" type="presParOf" srcId="{82FF5511-F316-451D-BD54-2A6B1E64B844}" destId="{24BCCDE8-EBC0-40E5-AD61-52CFF8F536C8}" srcOrd="18" destOrd="0" presId="urn:microsoft.com/office/officeart/2005/8/layout/list1"/>
    <dgm:cxn modelId="{58406D00-4CEC-48C3-B43D-5FDDC19E3C00}" type="presParOf" srcId="{82FF5511-F316-451D-BD54-2A6B1E64B844}" destId="{82343ED2-58E5-45A8-B0E1-FD3B2AD25804}" srcOrd="19" destOrd="0" presId="urn:microsoft.com/office/officeart/2005/8/layout/list1"/>
    <dgm:cxn modelId="{C1833496-52A7-448C-9A3E-B4D26F3AAB26}" type="presParOf" srcId="{82FF5511-F316-451D-BD54-2A6B1E64B844}" destId="{A04BE27E-1E0B-4A45-A292-DDD6CE7691EE}" srcOrd="20" destOrd="0" presId="urn:microsoft.com/office/officeart/2005/8/layout/list1"/>
    <dgm:cxn modelId="{4D54A661-97A8-4752-AF60-D480D41EEFAC}" type="presParOf" srcId="{A04BE27E-1E0B-4A45-A292-DDD6CE7691EE}" destId="{348150A6-00A6-497E-B03E-65C27E0E54E4}" srcOrd="0" destOrd="0" presId="urn:microsoft.com/office/officeart/2005/8/layout/list1"/>
    <dgm:cxn modelId="{7545D5A4-5688-4D8E-ADD1-2AA297B9CE59}" type="presParOf" srcId="{A04BE27E-1E0B-4A45-A292-DDD6CE7691EE}" destId="{FEACFBC5-3CD6-4AA3-99F4-054B96DCC6A7}" srcOrd="1" destOrd="0" presId="urn:microsoft.com/office/officeart/2005/8/layout/list1"/>
    <dgm:cxn modelId="{CC01A972-2579-449A-A325-DA3577E87218}" type="presParOf" srcId="{82FF5511-F316-451D-BD54-2A6B1E64B844}" destId="{A15568EA-7BBC-47AC-AD33-E22282CA4782}" srcOrd="21" destOrd="0" presId="urn:microsoft.com/office/officeart/2005/8/layout/list1"/>
    <dgm:cxn modelId="{5F8D4ED9-765E-49C7-8C54-B32F135637D2}" type="presParOf" srcId="{82FF5511-F316-451D-BD54-2A6B1E64B844}" destId="{7C44BA69-32D7-4CF3-8014-0195D9786909}" srcOrd="22"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31C0F29-2768-466F-9269-5B3A5C24E1D7}" type="doc">
      <dgm:prSet loTypeId="urn:microsoft.com/office/officeart/2005/8/layout/list1" loCatId="list" qsTypeId="urn:microsoft.com/office/officeart/2005/8/quickstyle/simple1" qsCatId="simple" csTypeId="urn:microsoft.com/office/officeart/2005/8/colors/accent3_2" csCatId="accent3" phldr="1"/>
      <dgm:spPr/>
      <dgm:t>
        <a:bodyPr/>
        <a:lstStyle/>
        <a:p>
          <a:endParaRPr lang="en-US"/>
        </a:p>
      </dgm:t>
    </dgm:pt>
    <dgm:pt modelId="{3C3B9390-37AE-4AC6-B066-43A3B5A57772}">
      <dgm:prSet phldr="0" custT="1"/>
      <dgm:spPr/>
      <dgm:t>
        <a:bodyPr/>
        <a:lstStyle/>
        <a:p>
          <a:pPr algn="l">
            <a:lnSpc>
              <a:spcPct val="100000"/>
            </a:lnSpc>
          </a:pPr>
          <a:r>
            <a:rPr lang="en-US" sz="1400">
              <a:solidFill>
                <a:srgbClr val="FFFFFF"/>
              </a:solidFill>
              <a:latin typeface="Calibri"/>
              <a:ea typeface="+mn-ea"/>
              <a:cs typeface="+mn-cs"/>
            </a:rPr>
            <a:t>American Opportunity Tax Credit</a:t>
          </a:r>
        </a:p>
      </dgm:t>
    </dgm:pt>
    <dgm:pt modelId="{502E2011-0046-4CC8-8671-4C00EC59EDF2}" type="parTrans" cxnId="{902064DC-E13C-4536-838E-01317758822C}">
      <dgm:prSet/>
      <dgm:spPr/>
      <dgm:t>
        <a:bodyPr/>
        <a:lstStyle/>
        <a:p>
          <a:endParaRPr lang="en-US"/>
        </a:p>
      </dgm:t>
    </dgm:pt>
    <dgm:pt modelId="{59D6DB96-6B8E-47D7-9384-CD35E6FE678E}" type="sibTrans" cxnId="{902064DC-E13C-4536-838E-01317758822C}">
      <dgm:prSet/>
      <dgm:spPr/>
      <dgm:t>
        <a:bodyPr/>
        <a:lstStyle/>
        <a:p>
          <a:endParaRPr lang="en-US"/>
        </a:p>
      </dgm:t>
    </dgm:pt>
    <dgm:pt modelId="{DCF317D4-2FF2-4B02-B5C9-F39295048F05}">
      <dgm:prSet phldr="0"/>
      <dgm:spPr/>
      <dgm:t>
        <a:bodyPr/>
        <a:lstStyle/>
        <a:p>
          <a:pPr algn="l">
            <a:lnSpc>
              <a:spcPct val="100000"/>
            </a:lnSpc>
          </a:pPr>
          <a:r>
            <a:rPr lang="en-US" sz="1300">
              <a:solidFill>
                <a:srgbClr val="FFFFFF"/>
              </a:solidFill>
              <a:latin typeface="Calibri"/>
              <a:ea typeface="Calibri"/>
              <a:cs typeface="Calibri"/>
            </a:rPr>
            <a:t>Child Tax Credit</a:t>
          </a:r>
        </a:p>
      </dgm:t>
    </dgm:pt>
    <dgm:pt modelId="{7599C9A7-7F9D-4A72-976B-612AB00994AD}" type="parTrans" cxnId="{1B84BE92-A010-4B44-B9C1-642F273A1ADF}">
      <dgm:prSet/>
      <dgm:spPr/>
      <dgm:t>
        <a:bodyPr/>
        <a:lstStyle/>
        <a:p>
          <a:endParaRPr lang="en-US"/>
        </a:p>
      </dgm:t>
    </dgm:pt>
    <dgm:pt modelId="{7F9F8B4E-CEC7-451F-B282-A67EB33CCEA2}" type="sibTrans" cxnId="{1B84BE92-A010-4B44-B9C1-642F273A1ADF}">
      <dgm:prSet/>
      <dgm:spPr/>
      <dgm:t>
        <a:bodyPr/>
        <a:lstStyle/>
        <a:p>
          <a:endParaRPr lang="en-US"/>
        </a:p>
      </dgm:t>
    </dgm:pt>
    <dgm:pt modelId="{F22D04EC-E9D7-4677-A850-36998E389CA8}">
      <dgm:prSet phldr="0" custT="1"/>
      <dgm:spPr/>
      <dgm:t>
        <a:bodyPr/>
        <a:lstStyle/>
        <a:p>
          <a:pPr algn="l">
            <a:lnSpc>
              <a:spcPct val="100000"/>
            </a:lnSpc>
          </a:pPr>
          <a:r>
            <a:rPr lang="en-US" sz="1400">
              <a:solidFill>
                <a:srgbClr val="FFFFFF"/>
              </a:solidFill>
              <a:latin typeface="Calibri"/>
              <a:ea typeface="+mn-ea"/>
              <a:cs typeface="+mn-cs"/>
            </a:rPr>
            <a:t>Earned Income Tax Credit</a:t>
          </a:r>
        </a:p>
      </dgm:t>
    </dgm:pt>
    <dgm:pt modelId="{945E8165-BE98-4FB5-88F1-74C97F165C71}" type="parTrans" cxnId="{1AE3818F-462A-4971-BD81-5AE2616CBEA7}">
      <dgm:prSet/>
      <dgm:spPr/>
      <dgm:t>
        <a:bodyPr/>
        <a:lstStyle/>
        <a:p>
          <a:endParaRPr lang="en-US"/>
        </a:p>
      </dgm:t>
    </dgm:pt>
    <dgm:pt modelId="{F581A6F0-F878-4D15-9EF1-C04BF44DFF51}" type="sibTrans" cxnId="{1AE3818F-462A-4971-BD81-5AE2616CBEA7}">
      <dgm:prSet/>
      <dgm:spPr/>
      <dgm:t>
        <a:bodyPr/>
        <a:lstStyle/>
        <a:p>
          <a:endParaRPr lang="en-US"/>
        </a:p>
      </dgm:t>
    </dgm:pt>
    <dgm:pt modelId="{17369D25-A3AC-425E-8E0A-7710CE8A77B8}">
      <dgm:prSet phldr="0"/>
      <dgm:spPr/>
      <dgm:t>
        <a:bodyPr/>
        <a:lstStyle/>
        <a:p>
          <a:pPr algn="l" rtl="0">
            <a:lnSpc>
              <a:spcPct val="100000"/>
            </a:lnSpc>
          </a:pPr>
          <a:r>
            <a:rPr lang="en-US" sz="1300">
              <a:solidFill>
                <a:srgbClr val="FFFFFF"/>
              </a:solidFill>
              <a:latin typeface="Calibri"/>
              <a:ea typeface="+mn-ea"/>
              <a:cs typeface="+mn-cs"/>
            </a:rPr>
            <a:t>Lifetime Learning Credit</a:t>
          </a:r>
        </a:p>
      </dgm:t>
    </dgm:pt>
    <dgm:pt modelId="{6CBCF5A1-A25E-483A-B019-F2032963FC43}" type="parTrans" cxnId="{D3E6B7CB-8E3A-4C53-A609-17ADCFC10C83}">
      <dgm:prSet/>
      <dgm:spPr/>
      <dgm:t>
        <a:bodyPr/>
        <a:lstStyle/>
        <a:p>
          <a:endParaRPr lang="en-US"/>
        </a:p>
      </dgm:t>
    </dgm:pt>
    <dgm:pt modelId="{95B12FC5-1CAB-46DD-BD8B-5E4A3E6C73AD}" type="sibTrans" cxnId="{D3E6B7CB-8E3A-4C53-A609-17ADCFC10C83}">
      <dgm:prSet/>
      <dgm:spPr/>
      <dgm:t>
        <a:bodyPr/>
        <a:lstStyle/>
        <a:p>
          <a:endParaRPr lang="en-US"/>
        </a:p>
      </dgm:t>
    </dgm:pt>
    <dgm:pt modelId="{C7E75697-884A-4411-8DA4-611728C6E161}">
      <dgm:prSet phldr="0"/>
      <dgm:spPr/>
      <dgm:t>
        <a:bodyPr/>
        <a:lstStyle/>
        <a:p>
          <a:pPr algn="l" rtl="0">
            <a:lnSpc>
              <a:spcPct val="100000"/>
            </a:lnSpc>
          </a:pPr>
          <a:r>
            <a:rPr lang="en-US" sz="1300">
              <a:solidFill>
                <a:srgbClr val="FFFFFF"/>
              </a:solidFill>
              <a:latin typeface="Calibri"/>
              <a:ea typeface="+mn-ea"/>
              <a:cs typeface="+mn-cs"/>
            </a:rPr>
            <a:t>Premium Tax Credit</a:t>
          </a:r>
        </a:p>
      </dgm:t>
    </dgm:pt>
    <dgm:pt modelId="{7DEDEDEC-D8E5-416F-80C3-EF908721E025}" type="parTrans" cxnId="{ADA7DF1C-ECFD-4AAE-BFDD-98CD1D3E1017}">
      <dgm:prSet/>
      <dgm:spPr/>
      <dgm:t>
        <a:bodyPr/>
        <a:lstStyle/>
        <a:p>
          <a:endParaRPr lang="en-US"/>
        </a:p>
      </dgm:t>
    </dgm:pt>
    <dgm:pt modelId="{0243D053-FBEB-4554-875D-1C28F4F3EA6E}" type="sibTrans" cxnId="{ADA7DF1C-ECFD-4AAE-BFDD-98CD1D3E1017}">
      <dgm:prSet/>
      <dgm:spPr/>
      <dgm:t>
        <a:bodyPr/>
        <a:lstStyle/>
        <a:p>
          <a:endParaRPr lang="en-US"/>
        </a:p>
      </dgm:t>
    </dgm:pt>
    <dgm:pt modelId="{EFF9FEFA-9894-4E47-A1BE-5E3F3218CACC}">
      <dgm:prSet phldr="0"/>
      <dgm:spPr/>
      <dgm:t>
        <a:bodyPr/>
        <a:lstStyle/>
        <a:p>
          <a:pPr algn="l" rtl="0">
            <a:lnSpc>
              <a:spcPct val="100000"/>
            </a:lnSpc>
          </a:pPr>
          <a:r>
            <a:rPr lang="en-US" sz="1300">
              <a:solidFill>
                <a:srgbClr val="FFFFFF"/>
              </a:solidFill>
              <a:latin typeface="Calibri"/>
              <a:ea typeface="Calibri"/>
              <a:cs typeface="Calibri"/>
            </a:rPr>
            <a:t>Savers Credit</a:t>
          </a:r>
        </a:p>
      </dgm:t>
    </dgm:pt>
    <dgm:pt modelId="{548F838E-B0A9-4A23-9372-59A05BDCBE48}" type="parTrans" cxnId="{BD178FBB-D044-4815-94E9-178388981F55}">
      <dgm:prSet/>
      <dgm:spPr/>
      <dgm:t>
        <a:bodyPr/>
        <a:lstStyle/>
        <a:p>
          <a:endParaRPr lang="en-US"/>
        </a:p>
      </dgm:t>
    </dgm:pt>
    <dgm:pt modelId="{683E27D1-DBA7-4EFE-B2F2-CADD7EBC2007}" type="sibTrans" cxnId="{BD178FBB-D044-4815-94E9-178388981F55}">
      <dgm:prSet/>
      <dgm:spPr/>
      <dgm:t>
        <a:bodyPr/>
        <a:lstStyle/>
        <a:p>
          <a:endParaRPr lang="en-US"/>
        </a:p>
      </dgm:t>
    </dgm:pt>
    <dgm:pt modelId="{65844FF5-469B-3842-932D-4D3A7F8E6240}">
      <dgm:prSet/>
      <dgm:spPr/>
      <dgm:t>
        <a:bodyPr/>
        <a:lstStyle/>
        <a:p>
          <a:r>
            <a:rPr lang="en-US"/>
            <a:t>Child and Dependent Care Credit</a:t>
          </a:r>
        </a:p>
      </dgm:t>
    </dgm:pt>
    <dgm:pt modelId="{AE1DF1F9-856D-5848-AA06-59090058E445}" type="parTrans" cxnId="{26D99829-5DA3-EF46-BE06-EC0D52223E58}">
      <dgm:prSet/>
      <dgm:spPr/>
      <dgm:t>
        <a:bodyPr/>
        <a:lstStyle/>
        <a:p>
          <a:endParaRPr lang="en-US"/>
        </a:p>
      </dgm:t>
    </dgm:pt>
    <dgm:pt modelId="{EDFE608C-5F47-E140-B706-B88F1BEFB244}" type="sibTrans" cxnId="{26D99829-5DA3-EF46-BE06-EC0D52223E58}">
      <dgm:prSet/>
      <dgm:spPr/>
      <dgm:t>
        <a:bodyPr/>
        <a:lstStyle/>
        <a:p>
          <a:endParaRPr lang="en-US"/>
        </a:p>
      </dgm:t>
    </dgm:pt>
    <dgm:pt modelId="{82FF5511-F316-451D-BD54-2A6B1E64B844}" type="pres">
      <dgm:prSet presAssocID="{431C0F29-2768-466F-9269-5B3A5C24E1D7}" presName="linear" presStyleCnt="0">
        <dgm:presLayoutVars>
          <dgm:dir/>
          <dgm:animLvl val="lvl"/>
          <dgm:resizeHandles val="exact"/>
        </dgm:presLayoutVars>
      </dgm:prSet>
      <dgm:spPr/>
    </dgm:pt>
    <dgm:pt modelId="{45D57B0E-7CC9-4FF2-88B2-DEB4C7789A95}" type="pres">
      <dgm:prSet presAssocID="{3C3B9390-37AE-4AC6-B066-43A3B5A57772}" presName="parentLin" presStyleCnt="0"/>
      <dgm:spPr/>
    </dgm:pt>
    <dgm:pt modelId="{4A08578D-BE7C-4D26-AE43-13FD34E6EB9B}" type="pres">
      <dgm:prSet presAssocID="{3C3B9390-37AE-4AC6-B066-43A3B5A57772}" presName="parentLeftMargin" presStyleLbl="node1" presStyleIdx="0" presStyleCnt="7"/>
      <dgm:spPr/>
    </dgm:pt>
    <dgm:pt modelId="{B68431F4-1D82-444E-9961-B4E33E8F58E8}" type="pres">
      <dgm:prSet presAssocID="{3C3B9390-37AE-4AC6-B066-43A3B5A57772}" presName="parentText" presStyleLbl="node1" presStyleIdx="0" presStyleCnt="7">
        <dgm:presLayoutVars>
          <dgm:chMax val="0"/>
          <dgm:bulletEnabled val="1"/>
        </dgm:presLayoutVars>
      </dgm:prSet>
      <dgm:spPr/>
    </dgm:pt>
    <dgm:pt modelId="{A28758DB-7788-4573-922B-B7AD238AAB19}" type="pres">
      <dgm:prSet presAssocID="{3C3B9390-37AE-4AC6-B066-43A3B5A57772}" presName="negativeSpace" presStyleCnt="0"/>
      <dgm:spPr/>
    </dgm:pt>
    <dgm:pt modelId="{5FB27375-7ED1-4FC5-BAED-3A7CDC0317BB}" type="pres">
      <dgm:prSet presAssocID="{3C3B9390-37AE-4AC6-B066-43A3B5A57772}" presName="childText" presStyleLbl="conFgAcc1" presStyleIdx="0" presStyleCnt="7">
        <dgm:presLayoutVars>
          <dgm:bulletEnabled val="1"/>
        </dgm:presLayoutVars>
      </dgm:prSet>
      <dgm:spPr/>
    </dgm:pt>
    <dgm:pt modelId="{0F4F45C5-B915-4194-9B4B-69D8EF5DDBDB}" type="pres">
      <dgm:prSet presAssocID="{59D6DB96-6B8E-47D7-9384-CD35E6FE678E}" presName="spaceBetweenRectangles" presStyleCnt="0"/>
      <dgm:spPr/>
    </dgm:pt>
    <dgm:pt modelId="{ED08C006-1723-4275-872B-5AD59B8A91E3}" type="pres">
      <dgm:prSet presAssocID="{17369D25-A3AC-425E-8E0A-7710CE8A77B8}" presName="parentLin" presStyleCnt="0"/>
      <dgm:spPr/>
    </dgm:pt>
    <dgm:pt modelId="{318CF911-74AC-422D-ACD9-926F9D954293}" type="pres">
      <dgm:prSet presAssocID="{17369D25-A3AC-425E-8E0A-7710CE8A77B8}" presName="parentLeftMargin" presStyleLbl="node1" presStyleIdx="0" presStyleCnt="7"/>
      <dgm:spPr/>
    </dgm:pt>
    <dgm:pt modelId="{5F425248-42EC-4283-8017-D2A523546720}" type="pres">
      <dgm:prSet presAssocID="{17369D25-A3AC-425E-8E0A-7710CE8A77B8}" presName="parentText" presStyleLbl="node1" presStyleIdx="1" presStyleCnt="7">
        <dgm:presLayoutVars>
          <dgm:chMax val="0"/>
          <dgm:bulletEnabled val="1"/>
        </dgm:presLayoutVars>
      </dgm:prSet>
      <dgm:spPr/>
    </dgm:pt>
    <dgm:pt modelId="{B49BF43C-0428-41FE-A3F2-183F32335619}" type="pres">
      <dgm:prSet presAssocID="{17369D25-A3AC-425E-8E0A-7710CE8A77B8}" presName="negativeSpace" presStyleCnt="0"/>
      <dgm:spPr/>
    </dgm:pt>
    <dgm:pt modelId="{E09A7231-A166-41DC-BD60-B629116ADD2F}" type="pres">
      <dgm:prSet presAssocID="{17369D25-A3AC-425E-8E0A-7710CE8A77B8}" presName="childText" presStyleLbl="conFgAcc1" presStyleIdx="1" presStyleCnt="7">
        <dgm:presLayoutVars>
          <dgm:bulletEnabled val="1"/>
        </dgm:presLayoutVars>
      </dgm:prSet>
      <dgm:spPr/>
    </dgm:pt>
    <dgm:pt modelId="{43C0A9FA-F8F5-4F79-9B8C-FD431C59F194}" type="pres">
      <dgm:prSet presAssocID="{95B12FC5-1CAB-46DD-BD8B-5E4A3E6C73AD}" presName="spaceBetweenRectangles" presStyleCnt="0"/>
      <dgm:spPr/>
    </dgm:pt>
    <dgm:pt modelId="{D93D6FFA-7F25-4E8E-94BE-D8D1CE79E2E9}" type="pres">
      <dgm:prSet presAssocID="{C7E75697-884A-4411-8DA4-611728C6E161}" presName="parentLin" presStyleCnt="0"/>
      <dgm:spPr/>
    </dgm:pt>
    <dgm:pt modelId="{C776731B-5550-4114-B125-C51B747850F8}" type="pres">
      <dgm:prSet presAssocID="{C7E75697-884A-4411-8DA4-611728C6E161}" presName="parentLeftMargin" presStyleLbl="node1" presStyleIdx="1" presStyleCnt="7"/>
      <dgm:spPr/>
    </dgm:pt>
    <dgm:pt modelId="{D3F0342B-B9E4-42BA-A565-5FB7BBAD66B0}" type="pres">
      <dgm:prSet presAssocID="{C7E75697-884A-4411-8DA4-611728C6E161}" presName="parentText" presStyleLbl="node1" presStyleIdx="2" presStyleCnt="7">
        <dgm:presLayoutVars>
          <dgm:chMax val="0"/>
          <dgm:bulletEnabled val="1"/>
        </dgm:presLayoutVars>
      </dgm:prSet>
      <dgm:spPr/>
    </dgm:pt>
    <dgm:pt modelId="{0723A52C-241A-4A50-AAE4-AA9EF6C601D8}" type="pres">
      <dgm:prSet presAssocID="{C7E75697-884A-4411-8DA4-611728C6E161}" presName="negativeSpace" presStyleCnt="0"/>
      <dgm:spPr/>
    </dgm:pt>
    <dgm:pt modelId="{D41AAEFB-D999-4483-B784-0C668EB76BD9}" type="pres">
      <dgm:prSet presAssocID="{C7E75697-884A-4411-8DA4-611728C6E161}" presName="childText" presStyleLbl="conFgAcc1" presStyleIdx="2" presStyleCnt="7">
        <dgm:presLayoutVars>
          <dgm:bulletEnabled val="1"/>
        </dgm:presLayoutVars>
      </dgm:prSet>
      <dgm:spPr/>
    </dgm:pt>
    <dgm:pt modelId="{AE8241C5-405A-4EDE-B985-8AB62A1EBB74}" type="pres">
      <dgm:prSet presAssocID="{0243D053-FBEB-4554-875D-1C28F4F3EA6E}" presName="spaceBetweenRectangles" presStyleCnt="0"/>
      <dgm:spPr/>
    </dgm:pt>
    <dgm:pt modelId="{AB1B3DC3-468F-4CDB-BA1A-766D0F26CCF6}" type="pres">
      <dgm:prSet presAssocID="{F22D04EC-E9D7-4677-A850-36998E389CA8}" presName="parentLin" presStyleCnt="0"/>
      <dgm:spPr/>
    </dgm:pt>
    <dgm:pt modelId="{8F3FE878-0167-4CE2-A6E9-4AFD21E953F1}" type="pres">
      <dgm:prSet presAssocID="{F22D04EC-E9D7-4677-A850-36998E389CA8}" presName="parentLeftMargin" presStyleLbl="node1" presStyleIdx="2" presStyleCnt="7"/>
      <dgm:spPr/>
    </dgm:pt>
    <dgm:pt modelId="{08C521BB-642B-43E0-9278-A80DAF229005}" type="pres">
      <dgm:prSet presAssocID="{F22D04EC-E9D7-4677-A850-36998E389CA8}" presName="parentText" presStyleLbl="node1" presStyleIdx="3" presStyleCnt="7">
        <dgm:presLayoutVars>
          <dgm:chMax val="0"/>
          <dgm:bulletEnabled val="1"/>
        </dgm:presLayoutVars>
      </dgm:prSet>
      <dgm:spPr/>
    </dgm:pt>
    <dgm:pt modelId="{92618512-2518-44F2-8A3C-08E068C01054}" type="pres">
      <dgm:prSet presAssocID="{F22D04EC-E9D7-4677-A850-36998E389CA8}" presName="negativeSpace" presStyleCnt="0"/>
      <dgm:spPr/>
    </dgm:pt>
    <dgm:pt modelId="{0290EE22-CFF6-4BBC-B514-5AD4F8CE2EA5}" type="pres">
      <dgm:prSet presAssocID="{F22D04EC-E9D7-4677-A850-36998E389CA8}" presName="childText" presStyleLbl="conFgAcc1" presStyleIdx="3" presStyleCnt="7">
        <dgm:presLayoutVars>
          <dgm:bulletEnabled val="1"/>
        </dgm:presLayoutVars>
      </dgm:prSet>
      <dgm:spPr/>
    </dgm:pt>
    <dgm:pt modelId="{18F2E174-4FA2-466E-8BF0-335DCE3A946A}" type="pres">
      <dgm:prSet presAssocID="{F581A6F0-F878-4D15-9EF1-C04BF44DFF51}" presName="spaceBetweenRectangles" presStyleCnt="0"/>
      <dgm:spPr/>
    </dgm:pt>
    <dgm:pt modelId="{F8434D92-0FFA-4892-A453-56E9DC4777AB}" type="pres">
      <dgm:prSet presAssocID="{DCF317D4-2FF2-4B02-B5C9-F39295048F05}" presName="parentLin" presStyleCnt="0"/>
      <dgm:spPr/>
    </dgm:pt>
    <dgm:pt modelId="{4185D535-0BFA-4DD1-81C2-AC142D9A1859}" type="pres">
      <dgm:prSet presAssocID="{DCF317D4-2FF2-4B02-B5C9-F39295048F05}" presName="parentLeftMargin" presStyleLbl="node1" presStyleIdx="3" presStyleCnt="7"/>
      <dgm:spPr/>
    </dgm:pt>
    <dgm:pt modelId="{2B638F87-4B8A-44A9-B44E-2B2A9B4B62ED}" type="pres">
      <dgm:prSet presAssocID="{DCF317D4-2FF2-4B02-B5C9-F39295048F05}" presName="parentText" presStyleLbl="node1" presStyleIdx="4" presStyleCnt="7">
        <dgm:presLayoutVars>
          <dgm:chMax val="0"/>
          <dgm:bulletEnabled val="1"/>
        </dgm:presLayoutVars>
      </dgm:prSet>
      <dgm:spPr/>
    </dgm:pt>
    <dgm:pt modelId="{110D876A-EA3C-49EE-90A9-88DE30B4A8F3}" type="pres">
      <dgm:prSet presAssocID="{DCF317D4-2FF2-4B02-B5C9-F39295048F05}" presName="negativeSpace" presStyleCnt="0"/>
      <dgm:spPr/>
    </dgm:pt>
    <dgm:pt modelId="{1E41FC46-33D4-4A7A-9E71-ECEAD356246D}" type="pres">
      <dgm:prSet presAssocID="{DCF317D4-2FF2-4B02-B5C9-F39295048F05}" presName="childText" presStyleLbl="conFgAcc1" presStyleIdx="4" presStyleCnt="7">
        <dgm:presLayoutVars>
          <dgm:bulletEnabled val="1"/>
        </dgm:presLayoutVars>
      </dgm:prSet>
      <dgm:spPr/>
    </dgm:pt>
    <dgm:pt modelId="{BDB6CDC1-B0C6-41E0-83C0-76D49138F7BA}" type="pres">
      <dgm:prSet presAssocID="{7F9F8B4E-CEC7-451F-B282-A67EB33CCEA2}" presName="spaceBetweenRectangles" presStyleCnt="0"/>
      <dgm:spPr/>
    </dgm:pt>
    <dgm:pt modelId="{D9EE76B4-5640-F847-9B6E-6B96F69E03EA}" type="pres">
      <dgm:prSet presAssocID="{65844FF5-469B-3842-932D-4D3A7F8E6240}" presName="parentLin" presStyleCnt="0"/>
      <dgm:spPr/>
    </dgm:pt>
    <dgm:pt modelId="{A3F9A605-CC87-0049-96B3-9A63FB0D23DC}" type="pres">
      <dgm:prSet presAssocID="{65844FF5-469B-3842-932D-4D3A7F8E6240}" presName="parentLeftMargin" presStyleLbl="node1" presStyleIdx="4" presStyleCnt="7"/>
      <dgm:spPr/>
    </dgm:pt>
    <dgm:pt modelId="{FCC85531-73D5-FD42-B602-CFB4D8FD445C}" type="pres">
      <dgm:prSet presAssocID="{65844FF5-469B-3842-932D-4D3A7F8E6240}" presName="parentText" presStyleLbl="node1" presStyleIdx="5" presStyleCnt="7">
        <dgm:presLayoutVars>
          <dgm:chMax val="0"/>
          <dgm:bulletEnabled val="1"/>
        </dgm:presLayoutVars>
      </dgm:prSet>
      <dgm:spPr/>
    </dgm:pt>
    <dgm:pt modelId="{1DAB432A-433D-DD42-9B00-12C86A4FF80E}" type="pres">
      <dgm:prSet presAssocID="{65844FF5-469B-3842-932D-4D3A7F8E6240}" presName="negativeSpace" presStyleCnt="0"/>
      <dgm:spPr/>
    </dgm:pt>
    <dgm:pt modelId="{590BCDFD-2BE0-7247-8A21-EAEC6FA748A0}" type="pres">
      <dgm:prSet presAssocID="{65844FF5-469B-3842-932D-4D3A7F8E6240}" presName="childText" presStyleLbl="conFgAcc1" presStyleIdx="5" presStyleCnt="7">
        <dgm:presLayoutVars>
          <dgm:bulletEnabled val="1"/>
        </dgm:presLayoutVars>
      </dgm:prSet>
      <dgm:spPr/>
    </dgm:pt>
    <dgm:pt modelId="{CDBFEA41-5719-D645-BC93-022F981095DF}" type="pres">
      <dgm:prSet presAssocID="{EDFE608C-5F47-E140-B706-B88F1BEFB244}" presName="spaceBetweenRectangles" presStyleCnt="0"/>
      <dgm:spPr/>
    </dgm:pt>
    <dgm:pt modelId="{D712C5AC-91B6-450E-84FD-F65FE6AC4962}" type="pres">
      <dgm:prSet presAssocID="{EFF9FEFA-9894-4E47-A1BE-5E3F3218CACC}" presName="parentLin" presStyleCnt="0"/>
      <dgm:spPr/>
    </dgm:pt>
    <dgm:pt modelId="{1150FDB0-9BFF-484A-BE0A-3E5F4984FB31}" type="pres">
      <dgm:prSet presAssocID="{EFF9FEFA-9894-4E47-A1BE-5E3F3218CACC}" presName="parentLeftMargin" presStyleLbl="node1" presStyleIdx="5" presStyleCnt="7"/>
      <dgm:spPr/>
    </dgm:pt>
    <dgm:pt modelId="{566EA0DA-9125-47C7-A57B-64EE86C8AC6C}" type="pres">
      <dgm:prSet presAssocID="{EFF9FEFA-9894-4E47-A1BE-5E3F3218CACC}" presName="parentText" presStyleLbl="node1" presStyleIdx="6" presStyleCnt="7">
        <dgm:presLayoutVars>
          <dgm:chMax val="0"/>
          <dgm:bulletEnabled val="1"/>
        </dgm:presLayoutVars>
      </dgm:prSet>
      <dgm:spPr/>
    </dgm:pt>
    <dgm:pt modelId="{D6BA04C3-3442-4D79-AD10-F4C770772357}" type="pres">
      <dgm:prSet presAssocID="{EFF9FEFA-9894-4E47-A1BE-5E3F3218CACC}" presName="negativeSpace" presStyleCnt="0"/>
      <dgm:spPr/>
    </dgm:pt>
    <dgm:pt modelId="{21CFD5D2-B403-4361-ADDF-39F44A2869E2}" type="pres">
      <dgm:prSet presAssocID="{EFF9FEFA-9894-4E47-A1BE-5E3F3218CACC}" presName="childText" presStyleLbl="conFgAcc1" presStyleIdx="6" presStyleCnt="7">
        <dgm:presLayoutVars>
          <dgm:bulletEnabled val="1"/>
        </dgm:presLayoutVars>
      </dgm:prSet>
      <dgm:spPr/>
    </dgm:pt>
  </dgm:ptLst>
  <dgm:cxnLst>
    <dgm:cxn modelId="{22D57A08-63D5-4C05-BB1D-CB31AF8257A3}" type="presOf" srcId="{F22D04EC-E9D7-4677-A850-36998E389CA8}" destId="{8F3FE878-0167-4CE2-A6E9-4AFD21E953F1}" srcOrd="0" destOrd="0" presId="urn:microsoft.com/office/officeart/2005/8/layout/list1"/>
    <dgm:cxn modelId="{B47C7A0C-7C52-4FFC-8ED4-EBE6B7D651EA}" type="presOf" srcId="{431C0F29-2768-466F-9269-5B3A5C24E1D7}" destId="{82FF5511-F316-451D-BD54-2A6B1E64B844}" srcOrd="0" destOrd="0" presId="urn:microsoft.com/office/officeart/2005/8/layout/list1"/>
    <dgm:cxn modelId="{498B291B-6576-48BF-A0E3-BCD13E08C1F0}" type="presOf" srcId="{C7E75697-884A-4411-8DA4-611728C6E161}" destId="{D3F0342B-B9E4-42BA-A565-5FB7BBAD66B0}" srcOrd="1" destOrd="0" presId="urn:microsoft.com/office/officeart/2005/8/layout/list1"/>
    <dgm:cxn modelId="{ADA7DF1C-ECFD-4AAE-BFDD-98CD1D3E1017}" srcId="{431C0F29-2768-466F-9269-5B3A5C24E1D7}" destId="{C7E75697-884A-4411-8DA4-611728C6E161}" srcOrd="2" destOrd="0" parTransId="{7DEDEDEC-D8E5-416F-80C3-EF908721E025}" sibTransId="{0243D053-FBEB-4554-875D-1C28F4F3EA6E}"/>
    <dgm:cxn modelId="{4496E423-FCA0-4100-8E3D-05ED412C0423}" type="presOf" srcId="{17369D25-A3AC-425E-8E0A-7710CE8A77B8}" destId="{5F425248-42EC-4283-8017-D2A523546720}" srcOrd="1" destOrd="0" presId="urn:microsoft.com/office/officeart/2005/8/layout/list1"/>
    <dgm:cxn modelId="{26D99829-5DA3-EF46-BE06-EC0D52223E58}" srcId="{431C0F29-2768-466F-9269-5B3A5C24E1D7}" destId="{65844FF5-469B-3842-932D-4D3A7F8E6240}" srcOrd="5" destOrd="0" parTransId="{AE1DF1F9-856D-5848-AA06-59090058E445}" sibTransId="{EDFE608C-5F47-E140-B706-B88F1BEFB244}"/>
    <dgm:cxn modelId="{02CA0D5B-3656-4255-8E63-46A1C96B3B07}" type="presOf" srcId="{EFF9FEFA-9894-4E47-A1BE-5E3F3218CACC}" destId="{566EA0DA-9125-47C7-A57B-64EE86C8AC6C}" srcOrd="1" destOrd="0" presId="urn:microsoft.com/office/officeart/2005/8/layout/list1"/>
    <dgm:cxn modelId="{03215964-8913-4246-A718-4DC3584E0D4E}" type="presOf" srcId="{EFF9FEFA-9894-4E47-A1BE-5E3F3218CACC}" destId="{1150FDB0-9BFF-484A-BE0A-3E5F4984FB31}" srcOrd="0" destOrd="0" presId="urn:microsoft.com/office/officeart/2005/8/layout/list1"/>
    <dgm:cxn modelId="{4A7F7447-6A76-4822-B05F-A05A0FE21D66}" type="presOf" srcId="{DCF317D4-2FF2-4B02-B5C9-F39295048F05}" destId="{2B638F87-4B8A-44A9-B44E-2B2A9B4B62ED}" srcOrd="1" destOrd="0" presId="urn:microsoft.com/office/officeart/2005/8/layout/list1"/>
    <dgm:cxn modelId="{81AF046A-C401-4929-9E35-420E6F1B8AA4}" type="presOf" srcId="{DCF317D4-2FF2-4B02-B5C9-F39295048F05}" destId="{4185D535-0BFA-4DD1-81C2-AC142D9A1859}" srcOrd="0" destOrd="0" presId="urn:microsoft.com/office/officeart/2005/8/layout/list1"/>
    <dgm:cxn modelId="{DD473189-DE34-4BB0-9438-79513E2F0F6B}" type="presOf" srcId="{3C3B9390-37AE-4AC6-B066-43A3B5A57772}" destId="{B68431F4-1D82-444E-9961-B4E33E8F58E8}" srcOrd="1" destOrd="0" presId="urn:microsoft.com/office/officeart/2005/8/layout/list1"/>
    <dgm:cxn modelId="{1AE3818F-462A-4971-BD81-5AE2616CBEA7}" srcId="{431C0F29-2768-466F-9269-5B3A5C24E1D7}" destId="{F22D04EC-E9D7-4677-A850-36998E389CA8}" srcOrd="3" destOrd="0" parTransId="{945E8165-BE98-4FB5-88F1-74C97F165C71}" sibTransId="{F581A6F0-F878-4D15-9EF1-C04BF44DFF51}"/>
    <dgm:cxn modelId="{1B84BE92-A010-4B44-B9C1-642F273A1ADF}" srcId="{431C0F29-2768-466F-9269-5B3A5C24E1D7}" destId="{DCF317D4-2FF2-4B02-B5C9-F39295048F05}" srcOrd="4" destOrd="0" parTransId="{7599C9A7-7F9D-4A72-976B-612AB00994AD}" sibTransId="{7F9F8B4E-CEC7-451F-B282-A67EB33CCEA2}"/>
    <dgm:cxn modelId="{5A86FFB1-E800-4006-A612-F67FCFC1D1A8}" type="presOf" srcId="{C7E75697-884A-4411-8DA4-611728C6E161}" destId="{C776731B-5550-4114-B125-C51B747850F8}" srcOrd="0" destOrd="0" presId="urn:microsoft.com/office/officeart/2005/8/layout/list1"/>
    <dgm:cxn modelId="{F189EEB3-6D5E-E141-AFC2-639B6B9C2529}" type="presOf" srcId="{65844FF5-469B-3842-932D-4D3A7F8E6240}" destId="{FCC85531-73D5-FD42-B602-CFB4D8FD445C}" srcOrd="1" destOrd="0" presId="urn:microsoft.com/office/officeart/2005/8/layout/list1"/>
    <dgm:cxn modelId="{BD178FBB-D044-4815-94E9-178388981F55}" srcId="{431C0F29-2768-466F-9269-5B3A5C24E1D7}" destId="{EFF9FEFA-9894-4E47-A1BE-5E3F3218CACC}" srcOrd="6" destOrd="0" parTransId="{548F838E-B0A9-4A23-9372-59A05BDCBE48}" sibTransId="{683E27D1-DBA7-4EFE-B2F2-CADD7EBC2007}"/>
    <dgm:cxn modelId="{A8F247C5-621D-D447-AF40-E6A35D2E6D6C}" type="presOf" srcId="{65844FF5-469B-3842-932D-4D3A7F8E6240}" destId="{A3F9A605-CC87-0049-96B3-9A63FB0D23DC}" srcOrd="0" destOrd="0" presId="urn:microsoft.com/office/officeart/2005/8/layout/list1"/>
    <dgm:cxn modelId="{D3E6B7CB-8E3A-4C53-A609-17ADCFC10C83}" srcId="{431C0F29-2768-466F-9269-5B3A5C24E1D7}" destId="{17369D25-A3AC-425E-8E0A-7710CE8A77B8}" srcOrd="1" destOrd="0" parTransId="{6CBCF5A1-A25E-483A-B019-F2032963FC43}" sibTransId="{95B12FC5-1CAB-46DD-BD8B-5E4A3E6C73AD}"/>
    <dgm:cxn modelId="{57D7A8D7-4867-40CF-9C71-F62D8158A402}" type="presOf" srcId="{17369D25-A3AC-425E-8E0A-7710CE8A77B8}" destId="{318CF911-74AC-422D-ACD9-926F9D954293}" srcOrd="0" destOrd="0" presId="urn:microsoft.com/office/officeart/2005/8/layout/list1"/>
    <dgm:cxn modelId="{902064DC-E13C-4536-838E-01317758822C}" srcId="{431C0F29-2768-466F-9269-5B3A5C24E1D7}" destId="{3C3B9390-37AE-4AC6-B066-43A3B5A57772}" srcOrd="0" destOrd="0" parTransId="{502E2011-0046-4CC8-8671-4C00EC59EDF2}" sibTransId="{59D6DB96-6B8E-47D7-9384-CD35E6FE678E}"/>
    <dgm:cxn modelId="{2AECBEE7-2614-479F-869B-397AD142364F}" type="presOf" srcId="{3C3B9390-37AE-4AC6-B066-43A3B5A57772}" destId="{4A08578D-BE7C-4D26-AE43-13FD34E6EB9B}" srcOrd="0" destOrd="0" presId="urn:microsoft.com/office/officeart/2005/8/layout/list1"/>
    <dgm:cxn modelId="{F98176F2-E801-461E-BD5B-16B953204D90}" type="presOf" srcId="{F22D04EC-E9D7-4677-A850-36998E389CA8}" destId="{08C521BB-642B-43E0-9278-A80DAF229005}" srcOrd="1" destOrd="0" presId="urn:microsoft.com/office/officeart/2005/8/layout/list1"/>
    <dgm:cxn modelId="{61C79A31-1714-4B1E-A16F-1F9E9C264F04}" type="presParOf" srcId="{82FF5511-F316-451D-BD54-2A6B1E64B844}" destId="{45D57B0E-7CC9-4FF2-88B2-DEB4C7789A95}" srcOrd="0" destOrd="0" presId="urn:microsoft.com/office/officeart/2005/8/layout/list1"/>
    <dgm:cxn modelId="{FB389F5E-5C7B-4F1D-BDC8-B4E31264AAE4}" type="presParOf" srcId="{45D57B0E-7CC9-4FF2-88B2-DEB4C7789A95}" destId="{4A08578D-BE7C-4D26-AE43-13FD34E6EB9B}" srcOrd="0" destOrd="0" presId="urn:microsoft.com/office/officeart/2005/8/layout/list1"/>
    <dgm:cxn modelId="{E8B11CE8-00D0-4A91-B117-2D0FBA801C1C}" type="presParOf" srcId="{45D57B0E-7CC9-4FF2-88B2-DEB4C7789A95}" destId="{B68431F4-1D82-444E-9961-B4E33E8F58E8}" srcOrd="1" destOrd="0" presId="urn:microsoft.com/office/officeart/2005/8/layout/list1"/>
    <dgm:cxn modelId="{9361575A-AFA3-4B70-9F75-6FBFFDB534C1}" type="presParOf" srcId="{82FF5511-F316-451D-BD54-2A6B1E64B844}" destId="{A28758DB-7788-4573-922B-B7AD238AAB19}" srcOrd="1" destOrd="0" presId="urn:microsoft.com/office/officeart/2005/8/layout/list1"/>
    <dgm:cxn modelId="{47DCA319-D26B-4A15-B7C8-1BB9272C18B3}" type="presParOf" srcId="{82FF5511-F316-451D-BD54-2A6B1E64B844}" destId="{5FB27375-7ED1-4FC5-BAED-3A7CDC0317BB}" srcOrd="2" destOrd="0" presId="urn:microsoft.com/office/officeart/2005/8/layout/list1"/>
    <dgm:cxn modelId="{69C22054-144D-45D2-BBD8-2FBB9BAE9049}" type="presParOf" srcId="{82FF5511-F316-451D-BD54-2A6B1E64B844}" destId="{0F4F45C5-B915-4194-9B4B-69D8EF5DDBDB}" srcOrd="3" destOrd="0" presId="urn:microsoft.com/office/officeart/2005/8/layout/list1"/>
    <dgm:cxn modelId="{B3A8EC24-AE18-4BDC-857A-37462E1CE848}" type="presParOf" srcId="{82FF5511-F316-451D-BD54-2A6B1E64B844}" destId="{ED08C006-1723-4275-872B-5AD59B8A91E3}" srcOrd="4" destOrd="0" presId="urn:microsoft.com/office/officeart/2005/8/layout/list1"/>
    <dgm:cxn modelId="{050E921B-6717-4D35-8C32-E20CC244F3C1}" type="presParOf" srcId="{ED08C006-1723-4275-872B-5AD59B8A91E3}" destId="{318CF911-74AC-422D-ACD9-926F9D954293}" srcOrd="0" destOrd="0" presId="urn:microsoft.com/office/officeart/2005/8/layout/list1"/>
    <dgm:cxn modelId="{BB1EEE47-3441-41DA-884D-AA1339D610DC}" type="presParOf" srcId="{ED08C006-1723-4275-872B-5AD59B8A91E3}" destId="{5F425248-42EC-4283-8017-D2A523546720}" srcOrd="1" destOrd="0" presId="urn:microsoft.com/office/officeart/2005/8/layout/list1"/>
    <dgm:cxn modelId="{7067CF3C-1866-4802-A563-0E03E843BDC9}" type="presParOf" srcId="{82FF5511-F316-451D-BD54-2A6B1E64B844}" destId="{B49BF43C-0428-41FE-A3F2-183F32335619}" srcOrd="5" destOrd="0" presId="urn:microsoft.com/office/officeart/2005/8/layout/list1"/>
    <dgm:cxn modelId="{E8E4DB98-C7F1-42BF-9788-B468C05EC594}" type="presParOf" srcId="{82FF5511-F316-451D-BD54-2A6B1E64B844}" destId="{E09A7231-A166-41DC-BD60-B629116ADD2F}" srcOrd="6" destOrd="0" presId="urn:microsoft.com/office/officeart/2005/8/layout/list1"/>
    <dgm:cxn modelId="{B57E53D1-3905-4E17-AFB2-59A1C968D4F3}" type="presParOf" srcId="{82FF5511-F316-451D-BD54-2A6B1E64B844}" destId="{43C0A9FA-F8F5-4F79-9B8C-FD431C59F194}" srcOrd="7" destOrd="0" presId="urn:microsoft.com/office/officeart/2005/8/layout/list1"/>
    <dgm:cxn modelId="{DFFE2BE3-4C82-4A35-AD15-B9856E42C200}" type="presParOf" srcId="{82FF5511-F316-451D-BD54-2A6B1E64B844}" destId="{D93D6FFA-7F25-4E8E-94BE-D8D1CE79E2E9}" srcOrd="8" destOrd="0" presId="urn:microsoft.com/office/officeart/2005/8/layout/list1"/>
    <dgm:cxn modelId="{F37D5C11-3949-4EA9-8194-328B1D2A91A0}" type="presParOf" srcId="{D93D6FFA-7F25-4E8E-94BE-D8D1CE79E2E9}" destId="{C776731B-5550-4114-B125-C51B747850F8}" srcOrd="0" destOrd="0" presId="urn:microsoft.com/office/officeart/2005/8/layout/list1"/>
    <dgm:cxn modelId="{91A1AAAF-A5E9-4451-AD85-43773D4CCC32}" type="presParOf" srcId="{D93D6FFA-7F25-4E8E-94BE-D8D1CE79E2E9}" destId="{D3F0342B-B9E4-42BA-A565-5FB7BBAD66B0}" srcOrd="1" destOrd="0" presId="urn:microsoft.com/office/officeart/2005/8/layout/list1"/>
    <dgm:cxn modelId="{605357CB-41A7-4235-AC8F-22353D323479}" type="presParOf" srcId="{82FF5511-F316-451D-BD54-2A6B1E64B844}" destId="{0723A52C-241A-4A50-AAE4-AA9EF6C601D8}" srcOrd="9" destOrd="0" presId="urn:microsoft.com/office/officeart/2005/8/layout/list1"/>
    <dgm:cxn modelId="{F595B742-4259-43C4-801C-60B9C38BE0A5}" type="presParOf" srcId="{82FF5511-F316-451D-BD54-2A6B1E64B844}" destId="{D41AAEFB-D999-4483-B784-0C668EB76BD9}" srcOrd="10" destOrd="0" presId="urn:microsoft.com/office/officeart/2005/8/layout/list1"/>
    <dgm:cxn modelId="{9A834CBC-23A0-4E9A-989D-ADFCA1A6D982}" type="presParOf" srcId="{82FF5511-F316-451D-BD54-2A6B1E64B844}" destId="{AE8241C5-405A-4EDE-B985-8AB62A1EBB74}" srcOrd="11" destOrd="0" presId="urn:microsoft.com/office/officeart/2005/8/layout/list1"/>
    <dgm:cxn modelId="{89609751-48D0-4CFA-AD07-59767A6E66AF}" type="presParOf" srcId="{82FF5511-F316-451D-BD54-2A6B1E64B844}" destId="{AB1B3DC3-468F-4CDB-BA1A-766D0F26CCF6}" srcOrd="12" destOrd="0" presId="urn:microsoft.com/office/officeart/2005/8/layout/list1"/>
    <dgm:cxn modelId="{B491A379-FD83-4278-999E-0753BA6CEFB0}" type="presParOf" srcId="{AB1B3DC3-468F-4CDB-BA1A-766D0F26CCF6}" destId="{8F3FE878-0167-4CE2-A6E9-4AFD21E953F1}" srcOrd="0" destOrd="0" presId="urn:microsoft.com/office/officeart/2005/8/layout/list1"/>
    <dgm:cxn modelId="{3DCC9576-A87A-4B8F-8EE6-A30FE22498C6}" type="presParOf" srcId="{AB1B3DC3-468F-4CDB-BA1A-766D0F26CCF6}" destId="{08C521BB-642B-43E0-9278-A80DAF229005}" srcOrd="1" destOrd="0" presId="urn:microsoft.com/office/officeart/2005/8/layout/list1"/>
    <dgm:cxn modelId="{41870ECA-5257-4D69-999C-6EE000CD3E37}" type="presParOf" srcId="{82FF5511-F316-451D-BD54-2A6B1E64B844}" destId="{92618512-2518-44F2-8A3C-08E068C01054}" srcOrd="13" destOrd="0" presId="urn:microsoft.com/office/officeart/2005/8/layout/list1"/>
    <dgm:cxn modelId="{D0EE6D62-D3B5-4B30-8809-7EB2D45960CD}" type="presParOf" srcId="{82FF5511-F316-451D-BD54-2A6B1E64B844}" destId="{0290EE22-CFF6-4BBC-B514-5AD4F8CE2EA5}" srcOrd="14" destOrd="0" presId="urn:microsoft.com/office/officeart/2005/8/layout/list1"/>
    <dgm:cxn modelId="{BEA32483-091B-455A-A4AC-E73528A3C908}" type="presParOf" srcId="{82FF5511-F316-451D-BD54-2A6B1E64B844}" destId="{18F2E174-4FA2-466E-8BF0-335DCE3A946A}" srcOrd="15" destOrd="0" presId="urn:microsoft.com/office/officeart/2005/8/layout/list1"/>
    <dgm:cxn modelId="{F2319E68-457E-4A3A-84AB-202A7B0CD04A}" type="presParOf" srcId="{82FF5511-F316-451D-BD54-2A6B1E64B844}" destId="{F8434D92-0FFA-4892-A453-56E9DC4777AB}" srcOrd="16" destOrd="0" presId="urn:microsoft.com/office/officeart/2005/8/layout/list1"/>
    <dgm:cxn modelId="{7DAB6F24-FDF3-4609-BEE0-C6AF45BB2E2F}" type="presParOf" srcId="{F8434D92-0FFA-4892-A453-56E9DC4777AB}" destId="{4185D535-0BFA-4DD1-81C2-AC142D9A1859}" srcOrd="0" destOrd="0" presId="urn:microsoft.com/office/officeart/2005/8/layout/list1"/>
    <dgm:cxn modelId="{0B2A22E2-6D21-4F74-8E4F-3199233CE9E2}" type="presParOf" srcId="{F8434D92-0FFA-4892-A453-56E9DC4777AB}" destId="{2B638F87-4B8A-44A9-B44E-2B2A9B4B62ED}" srcOrd="1" destOrd="0" presId="urn:microsoft.com/office/officeart/2005/8/layout/list1"/>
    <dgm:cxn modelId="{E930CF48-A67B-42AB-8CEF-689A45A28FE3}" type="presParOf" srcId="{82FF5511-F316-451D-BD54-2A6B1E64B844}" destId="{110D876A-EA3C-49EE-90A9-88DE30B4A8F3}" srcOrd="17" destOrd="0" presId="urn:microsoft.com/office/officeart/2005/8/layout/list1"/>
    <dgm:cxn modelId="{54DF9E6E-B327-4909-9747-29CC1E40A20B}" type="presParOf" srcId="{82FF5511-F316-451D-BD54-2A6B1E64B844}" destId="{1E41FC46-33D4-4A7A-9E71-ECEAD356246D}" srcOrd="18" destOrd="0" presId="urn:microsoft.com/office/officeart/2005/8/layout/list1"/>
    <dgm:cxn modelId="{89865E6A-23C9-42CE-9006-150CBC4532A7}" type="presParOf" srcId="{82FF5511-F316-451D-BD54-2A6B1E64B844}" destId="{BDB6CDC1-B0C6-41E0-83C0-76D49138F7BA}" srcOrd="19" destOrd="0" presId="urn:microsoft.com/office/officeart/2005/8/layout/list1"/>
    <dgm:cxn modelId="{4B9D4C60-BC61-4640-B41C-E7EF722A1EE1}" type="presParOf" srcId="{82FF5511-F316-451D-BD54-2A6B1E64B844}" destId="{D9EE76B4-5640-F847-9B6E-6B96F69E03EA}" srcOrd="20" destOrd="0" presId="urn:microsoft.com/office/officeart/2005/8/layout/list1"/>
    <dgm:cxn modelId="{18CDDFE4-9583-0944-BF8D-78767EFCD7C4}" type="presParOf" srcId="{D9EE76B4-5640-F847-9B6E-6B96F69E03EA}" destId="{A3F9A605-CC87-0049-96B3-9A63FB0D23DC}" srcOrd="0" destOrd="0" presId="urn:microsoft.com/office/officeart/2005/8/layout/list1"/>
    <dgm:cxn modelId="{97E3896E-98BD-3F46-9660-FA815810B5EA}" type="presParOf" srcId="{D9EE76B4-5640-F847-9B6E-6B96F69E03EA}" destId="{FCC85531-73D5-FD42-B602-CFB4D8FD445C}" srcOrd="1" destOrd="0" presId="urn:microsoft.com/office/officeart/2005/8/layout/list1"/>
    <dgm:cxn modelId="{2E3135C1-7131-8144-89B4-781970B56EF3}" type="presParOf" srcId="{82FF5511-F316-451D-BD54-2A6B1E64B844}" destId="{1DAB432A-433D-DD42-9B00-12C86A4FF80E}" srcOrd="21" destOrd="0" presId="urn:microsoft.com/office/officeart/2005/8/layout/list1"/>
    <dgm:cxn modelId="{C6095FE0-270D-F044-AEB9-93AD0A591A70}" type="presParOf" srcId="{82FF5511-F316-451D-BD54-2A6B1E64B844}" destId="{590BCDFD-2BE0-7247-8A21-EAEC6FA748A0}" srcOrd="22" destOrd="0" presId="urn:microsoft.com/office/officeart/2005/8/layout/list1"/>
    <dgm:cxn modelId="{B9EE0AE4-14BE-9A40-AD22-DC7C042CEB6C}" type="presParOf" srcId="{82FF5511-F316-451D-BD54-2A6B1E64B844}" destId="{CDBFEA41-5719-D645-BC93-022F981095DF}" srcOrd="23" destOrd="0" presId="urn:microsoft.com/office/officeart/2005/8/layout/list1"/>
    <dgm:cxn modelId="{E16D7F61-B66D-4269-B7DF-5DD2C46BF662}" type="presParOf" srcId="{82FF5511-F316-451D-BD54-2A6B1E64B844}" destId="{D712C5AC-91B6-450E-84FD-F65FE6AC4962}" srcOrd="24" destOrd="0" presId="urn:microsoft.com/office/officeart/2005/8/layout/list1"/>
    <dgm:cxn modelId="{1A21C45D-BE2A-4E1F-BDEE-D1AD28A3A9B3}" type="presParOf" srcId="{D712C5AC-91B6-450E-84FD-F65FE6AC4962}" destId="{1150FDB0-9BFF-484A-BE0A-3E5F4984FB31}" srcOrd="0" destOrd="0" presId="urn:microsoft.com/office/officeart/2005/8/layout/list1"/>
    <dgm:cxn modelId="{72CE74E7-3B86-459B-A450-D0A553038A70}" type="presParOf" srcId="{D712C5AC-91B6-450E-84FD-F65FE6AC4962}" destId="{566EA0DA-9125-47C7-A57B-64EE86C8AC6C}" srcOrd="1" destOrd="0" presId="urn:microsoft.com/office/officeart/2005/8/layout/list1"/>
    <dgm:cxn modelId="{267FF42E-90DF-4622-9520-A6E108F1FED4}" type="presParOf" srcId="{82FF5511-F316-451D-BD54-2A6B1E64B844}" destId="{D6BA04C3-3442-4D79-AD10-F4C770772357}" srcOrd="25" destOrd="0" presId="urn:microsoft.com/office/officeart/2005/8/layout/list1"/>
    <dgm:cxn modelId="{63FB78FA-84AB-4176-8AB5-035027B7672A}" type="presParOf" srcId="{82FF5511-F316-451D-BD54-2A6B1E64B844}" destId="{21CFD5D2-B403-4361-ADDF-39F44A2869E2}" srcOrd="2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0DF54C-49E5-4B17-9CD9-F3E4131C2E7A}">
      <dsp:nvSpPr>
        <dsp:cNvPr id="0" name=""/>
        <dsp:cNvSpPr/>
      </dsp:nvSpPr>
      <dsp:spPr>
        <a:xfrm>
          <a:off x="0" y="9364"/>
          <a:ext cx="8715514" cy="675390"/>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09B3AA-CDF8-4CC1-A2B4-F934A230BD77}">
      <dsp:nvSpPr>
        <dsp:cNvPr id="0" name=""/>
        <dsp:cNvSpPr/>
      </dsp:nvSpPr>
      <dsp:spPr>
        <a:xfrm>
          <a:off x="204305" y="155133"/>
          <a:ext cx="371464" cy="371464"/>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59C815-1B9A-4318-881D-231419207E85}">
      <dsp:nvSpPr>
        <dsp:cNvPr id="0" name=""/>
        <dsp:cNvSpPr/>
      </dsp:nvSpPr>
      <dsp:spPr>
        <a:xfrm>
          <a:off x="780076" y="3170"/>
          <a:ext cx="7935437" cy="675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479" tIns="71479" rIns="71479" bIns="71479" numCol="1" spcCol="1270" anchor="ctr" anchorCtr="0">
          <a:noAutofit/>
        </a:bodyPr>
        <a:lstStyle/>
        <a:p>
          <a:pPr marL="0" lvl="0" indent="0" algn="l" defTabSz="844550">
            <a:lnSpc>
              <a:spcPct val="100000"/>
            </a:lnSpc>
            <a:spcBef>
              <a:spcPct val="0"/>
            </a:spcBef>
            <a:spcAft>
              <a:spcPct val="35000"/>
            </a:spcAft>
            <a:buNone/>
          </a:pPr>
          <a:r>
            <a:rPr lang="en-US" sz="1900" kern="1200">
              <a:latin typeface="Aptos Display"/>
              <a:ea typeface="+mn-ea"/>
              <a:cs typeface="+mn-cs"/>
            </a:rPr>
            <a:t>Gross Income (earned/unearned)</a:t>
          </a:r>
          <a:endParaRPr lang="en-US" sz="1900" kern="1200"/>
        </a:p>
      </dsp:txBody>
      <dsp:txXfrm>
        <a:off x="780076" y="3170"/>
        <a:ext cx="7935437" cy="675390"/>
      </dsp:txXfrm>
    </dsp:sp>
    <dsp:sp modelId="{398BB368-CB1D-4C48-B8F5-AF8EB7ACE60F}">
      <dsp:nvSpPr>
        <dsp:cNvPr id="0" name=""/>
        <dsp:cNvSpPr/>
      </dsp:nvSpPr>
      <dsp:spPr>
        <a:xfrm>
          <a:off x="0" y="847409"/>
          <a:ext cx="8715514" cy="675390"/>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2578C9-D05C-473E-BB67-F38B0FAD6253}">
      <dsp:nvSpPr>
        <dsp:cNvPr id="0" name=""/>
        <dsp:cNvSpPr/>
      </dsp:nvSpPr>
      <dsp:spPr>
        <a:xfrm>
          <a:off x="204305" y="999372"/>
          <a:ext cx="371464" cy="371464"/>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FAC2B7-C418-4E02-81DD-AFD58212DD44}">
      <dsp:nvSpPr>
        <dsp:cNvPr id="0" name=""/>
        <dsp:cNvSpPr/>
      </dsp:nvSpPr>
      <dsp:spPr>
        <a:xfrm>
          <a:off x="780076" y="847409"/>
          <a:ext cx="7935437" cy="675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479" tIns="71479" rIns="71479" bIns="71479" numCol="1" spcCol="1270" anchor="ctr" anchorCtr="0">
          <a:noAutofit/>
        </a:bodyPr>
        <a:lstStyle/>
        <a:p>
          <a:pPr marL="0" lvl="0" indent="0" algn="l" defTabSz="844550">
            <a:lnSpc>
              <a:spcPct val="100000"/>
            </a:lnSpc>
            <a:spcBef>
              <a:spcPct val="0"/>
            </a:spcBef>
            <a:spcAft>
              <a:spcPct val="35000"/>
            </a:spcAft>
            <a:buNone/>
          </a:pPr>
          <a:r>
            <a:rPr lang="en-US" sz="1900" kern="1200">
              <a:latin typeface="Aptos Display"/>
              <a:ea typeface="+mn-ea"/>
              <a:cs typeface="+mn-cs"/>
            </a:rPr>
            <a:t>FICA Tax</a:t>
          </a:r>
        </a:p>
      </dsp:txBody>
      <dsp:txXfrm>
        <a:off x="780076" y="847409"/>
        <a:ext cx="7935437" cy="675390"/>
      </dsp:txXfrm>
    </dsp:sp>
    <dsp:sp modelId="{133CF813-698A-4D20-91C9-28EF14B3F80C}">
      <dsp:nvSpPr>
        <dsp:cNvPr id="0" name=""/>
        <dsp:cNvSpPr/>
      </dsp:nvSpPr>
      <dsp:spPr>
        <a:xfrm>
          <a:off x="0" y="1691647"/>
          <a:ext cx="8715514" cy="675390"/>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149D27-3778-4029-97CE-3177B274E904}">
      <dsp:nvSpPr>
        <dsp:cNvPr id="0" name=""/>
        <dsp:cNvSpPr/>
      </dsp:nvSpPr>
      <dsp:spPr>
        <a:xfrm>
          <a:off x="204305" y="1843610"/>
          <a:ext cx="371464" cy="371464"/>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3DDC84-211F-4720-B55D-F0C1F0FAEED6}">
      <dsp:nvSpPr>
        <dsp:cNvPr id="0" name=""/>
        <dsp:cNvSpPr/>
      </dsp:nvSpPr>
      <dsp:spPr>
        <a:xfrm>
          <a:off x="780076" y="1691647"/>
          <a:ext cx="7935437" cy="675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479" tIns="71479" rIns="71479" bIns="71479" numCol="1" spcCol="1270" anchor="ctr" anchorCtr="0">
          <a:noAutofit/>
        </a:bodyPr>
        <a:lstStyle/>
        <a:p>
          <a:pPr marL="0" lvl="0" indent="0" algn="l" defTabSz="844550">
            <a:lnSpc>
              <a:spcPct val="100000"/>
            </a:lnSpc>
            <a:spcBef>
              <a:spcPct val="0"/>
            </a:spcBef>
            <a:spcAft>
              <a:spcPct val="35000"/>
            </a:spcAft>
            <a:buNone/>
          </a:pPr>
          <a:r>
            <a:rPr lang="en-US" sz="1900" kern="1200">
              <a:latin typeface="Aptos Display" panose="02110004020202020204"/>
              <a:ea typeface="+mn-ea"/>
              <a:cs typeface="+mn-cs"/>
            </a:rPr>
            <a:t>Adjustments</a:t>
          </a:r>
          <a:endParaRPr lang="en-US" sz="1900" kern="1200"/>
        </a:p>
      </dsp:txBody>
      <dsp:txXfrm>
        <a:off x="780076" y="1691647"/>
        <a:ext cx="7935437" cy="675390"/>
      </dsp:txXfrm>
    </dsp:sp>
    <dsp:sp modelId="{2A4CD1A7-252E-4654-B5EC-8E278D61EF7C}">
      <dsp:nvSpPr>
        <dsp:cNvPr id="0" name=""/>
        <dsp:cNvSpPr/>
      </dsp:nvSpPr>
      <dsp:spPr>
        <a:xfrm>
          <a:off x="0" y="2535886"/>
          <a:ext cx="8715514" cy="675390"/>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D61396-415D-425B-9730-DCD7B2092814}">
      <dsp:nvSpPr>
        <dsp:cNvPr id="0" name=""/>
        <dsp:cNvSpPr/>
      </dsp:nvSpPr>
      <dsp:spPr>
        <a:xfrm>
          <a:off x="204305" y="2687848"/>
          <a:ext cx="371464" cy="371464"/>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135EB8-07EF-47B9-85A5-6CBB0F2AB1BE}">
      <dsp:nvSpPr>
        <dsp:cNvPr id="0" name=""/>
        <dsp:cNvSpPr/>
      </dsp:nvSpPr>
      <dsp:spPr>
        <a:xfrm>
          <a:off x="780076" y="2535886"/>
          <a:ext cx="7935437" cy="675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479" tIns="71479" rIns="71479" bIns="71479" numCol="1" spcCol="1270" anchor="ctr" anchorCtr="0">
          <a:noAutofit/>
        </a:bodyPr>
        <a:lstStyle/>
        <a:p>
          <a:pPr marL="0" lvl="0" indent="0" algn="l" defTabSz="844550">
            <a:lnSpc>
              <a:spcPct val="100000"/>
            </a:lnSpc>
            <a:spcBef>
              <a:spcPct val="0"/>
            </a:spcBef>
            <a:spcAft>
              <a:spcPct val="35000"/>
            </a:spcAft>
            <a:buNone/>
          </a:pPr>
          <a:r>
            <a:rPr lang="en-US" sz="1900" kern="1200">
              <a:latin typeface="Arial"/>
              <a:ea typeface="+mn-ea"/>
              <a:cs typeface="Arial"/>
            </a:rPr>
            <a:t>Deductions</a:t>
          </a:r>
        </a:p>
      </dsp:txBody>
      <dsp:txXfrm>
        <a:off x="780076" y="2535886"/>
        <a:ext cx="7935437" cy="675390"/>
      </dsp:txXfrm>
    </dsp:sp>
    <dsp:sp modelId="{216E7C9A-9862-4E2D-857F-8FFFBF9E35B7}">
      <dsp:nvSpPr>
        <dsp:cNvPr id="0" name=""/>
        <dsp:cNvSpPr/>
      </dsp:nvSpPr>
      <dsp:spPr>
        <a:xfrm>
          <a:off x="0" y="3380124"/>
          <a:ext cx="8715514" cy="675390"/>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CE7DC3-836E-4B65-94E1-C40B0A5C32DC}">
      <dsp:nvSpPr>
        <dsp:cNvPr id="0" name=""/>
        <dsp:cNvSpPr/>
      </dsp:nvSpPr>
      <dsp:spPr>
        <a:xfrm>
          <a:off x="204305" y="3532087"/>
          <a:ext cx="371464" cy="371464"/>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067131-A8D5-47A6-94F4-07CE68414D35}">
      <dsp:nvSpPr>
        <dsp:cNvPr id="0" name=""/>
        <dsp:cNvSpPr/>
      </dsp:nvSpPr>
      <dsp:spPr>
        <a:xfrm>
          <a:off x="780076" y="3380124"/>
          <a:ext cx="7935437" cy="675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479" tIns="71479" rIns="71479" bIns="71479" numCol="1" spcCol="1270" anchor="ctr" anchorCtr="0">
          <a:noAutofit/>
        </a:bodyPr>
        <a:lstStyle/>
        <a:p>
          <a:pPr marL="0" lvl="0" indent="0" algn="l" defTabSz="844550">
            <a:lnSpc>
              <a:spcPct val="100000"/>
            </a:lnSpc>
            <a:spcBef>
              <a:spcPct val="0"/>
            </a:spcBef>
            <a:spcAft>
              <a:spcPct val="35000"/>
            </a:spcAft>
            <a:buNone/>
          </a:pPr>
          <a:r>
            <a:rPr lang="en" sz="1900" kern="1200">
              <a:latin typeface="Arial"/>
              <a:ea typeface="+mn-ea"/>
              <a:cs typeface="Arial"/>
            </a:rPr>
            <a:t>Federal Credits</a:t>
          </a:r>
        </a:p>
      </dsp:txBody>
      <dsp:txXfrm>
        <a:off x="780076" y="3380124"/>
        <a:ext cx="7935437" cy="67539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DF1D16-53BF-4802-AB42-5B05FD969C71}">
      <dsp:nvSpPr>
        <dsp:cNvPr id="0" name=""/>
        <dsp:cNvSpPr/>
      </dsp:nvSpPr>
      <dsp:spPr>
        <a:xfrm>
          <a:off x="3176" y="853649"/>
          <a:ext cx="2520137" cy="1512082"/>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rtl="0">
            <a:lnSpc>
              <a:spcPct val="90000"/>
            </a:lnSpc>
            <a:spcBef>
              <a:spcPct val="0"/>
            </a:spcBef>
            <a:spcAft>
              <a:spcPct val="35000"/>
            </a:spcAft>
            <a:buNone/>
          </a:pPr>
          <a:r>
            <a:rPr lang="en-US" sz="2600" kern="1200">
              <a:latin typeface="Aptos"/>
              <a:ea typeface="+mn-ea"/>
              <a:cs typeface="+mn-cs"/>
            </a:rPr>
            <a:t>Volunteer Standards of Conduct</a:t>
          </a:r>
        </a:p>
      </dsp:txBody>
      <dsp:txXfrm>
        <a:off x="3176" y="853649"/>
        <a:ext cx="2520137" cy="1512082"/>
      </dsp:txXfrm>
    </dsp:sp>
    <dsp:sp modelId="{6683DE24-3C9B-40A5-A7CF-D429103B3CD1}">
      <dsp:nvSpPr>
        <dsp:cNvPr id="0" name=""/>
        <dsp:cNvSpPr/>
      </dsp:nvSpPr>
      <dsp:spPr>
        <a:xfrm>
          <a:off x="2775328" y="853649"/>
          <a:ext cx="2520137" cy="1512082"/>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latin typeface="Aptos"/>
              <a:ea typeface="+mn-ea"/>
              <a:cs typeface="+mn-cs"/>
            </a:rPr>
            <a:t>Intake/Interview &amp; Quality Review</a:t>
          </a:r>
          <a:endParaRPr lang="en-US" sz="2600" kern="1200"/>
        </a:p>
      </dsp:txBody>
      <dsp:txXfrm>
        <a:off x="2775328" y="853649"/>
        <a:ext cx="2520137" cy="1512082"/>
      </dsp:txXfrm>
    </dsp:sp>
    <dsp:sp modelId="{A9CE15E8-E8CB-43B7-A419-0A1C147ACA28}">
      <dsp:nvSpPr>
        <dsp:cNvPr id="0" name=""/>
        <dsp:cNvSpPr/>
      </dsp:nvSpPr>
      <dsp:spPr>
        <a:xfrm>
          <a:off x="5547479" y="853649"/>
          <a:ext cx="2520137" cy="1512082"/>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rtl="0">
            <a:lnSpc>
              <a:spcPct val="100000"/>
            </a:lnSpc>
            <a:spcBef>
              <a:spcPct val="0"/>
            </a:spcBef>
            <a:spcAft>
              <a:spcPct val="35000"/>
            </a:spcAft>
            <a:buNone/>
          </a:pPr>
          <a:r>
            <a:rPr lang="en-US" sz="2600" kern="1200">
              <a:latin typeface="Aptos Display" panose="02110004020202020204"/>
              <a:ea typeface="+mn-ea"/>
              <a:cs typeface="+mn-cs"/>
            </a:rPr>
            <a:t>Basic Tax Preparer</a:t>
          </a:r>
        </a:p>
      </dsp:txBody>
      <dsp:txXfrm>
        <a:off x="5547479" y="853649"/>
        <a:ext cx="2520137" cy="1512082"/>
      </dsp:txXfrm>
    </dsp:sp>
    <dsp:sp modelId="{898D0FE9-C26C-477B-AF8F-9BDE4D65AA94}">
      <dsp:nvSpPr>
        <dsp:cNvPr id="0" name=""/>
        <dsp:cNvSpPr/>
      </dsp:nvSpPr>
      <dsp:spPr>
        <a:xfrm>
          <a:off x="8319631" y="853649"/>
          <a:ext cx="2520137" cy="1512082"/>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rtl="0">
            <a:lnSpc>
              <a:spcPct val="90000"/>
            </a:lnSpc>
            <a:spcBef>
              <a:spcPct val="0"/>
            </a:spcBef>
            <a:spcAft>
              <a:spcPct val="35000"/>
            </a:spcAft>
            <a:buNone/>
          </a:pPr>
          <a:r>
            <a:rPr lang="en-US" sz="2600" kern="1200">
              <a:latin typeface="Aptos Display" panose="02110004020202020204"/>
              <a:ea typeface="+mn-ea"/>
              <a:cs typeface="+mn-cs"/>
            </a:rPr>
            <a:t>Advanced Tax Preparer</a:t>
          </a:r>
          <a:endParaRPr lang="en-US" sz="2600" kern="1200">
            <a:ea typeface="+mn-ea"/>
            <a:cs typeface="+mn-cs"/>
          </a:endParaRPr>
        </a:p>
      </dsp:txBody>
      <dsp:txXfrm>
        <a:off x="8319631" y="853649"/>
        <a:ext cx="2520137" cy="15120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C80606-DCF9-4CE7-8053-89A63C31EAD1}">
      <dsp:nvSpPr>
        <dsp:cNvPr id="0" name=""/>
        <dsp:cNvSpPr/>
      </dsp:nvSpPr>
      <dsp:spPr>
        <a:xfrm>
          <a:off x="0" y="399846"/>
          <a:ext cx="2172175" cy="1303305"/>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kern="1200">
              <a:latin typeface="Aptos Display"/>
              <a:ea typeface="+mn-ea"/>
              <a:cs typeface="+mn-cs"/>
            </a:rPr>
            <a:t>Wages/Salaries </a:t>
          </a:r>
        </a:p>
      </dsp:txBody>
      <dsp:txXfrm>
        <a:off x="0" y="399846"/>
        <a:ext cx="2172175" cy="1303305"/>
      </dsp:txXfrm>
    </dsp:sp>
    <dsp:sp modelId="{51473CDF-A258-4BDB-926C-901CFB583A1E}">
      <dsp:nvSpPr>
        <dsp:cNvPr id="0" name=""/>
        <dsp:cNvSpPr/>
      </dsp:nvSpPr>
      <dsp:spPr>
        <a:xfrm>
          <a:off x="2389392" y="399846"/>
          <a:ext cx="2172175" cy="1303305"/>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latin typeface="Aptos Display"/>
              <a:ea typeface="+mn-ea"/>
              <a:cs typeface="+mn-cs"/>
            </a:rPr>
            <a:t>Commission/Tips</a:t>
          </a:r>
          <a:endParaRPr lang="en-US" sz="2200" kern="1200"/>
        </a:p>
      </dsp:txBody>
      <dsp:txXfrm>
        <a:off x="2389392" y="399846"/>
        <a:ext cx="2172175" cy="1303305"/>
      </dsp:txXfrm>
    </dsp:sp>
    <dsp:sp modelId="{1380C964-4E5C-44E8-9D70-C0CF12696F82}">
      <dsp:nvSpPr>
        <dsp:cNvPr id="0" name=""/>
        <dsp:cNvSpPr/>
      </dsp:nvSpPr>
      <dsp:spPr>
        <a:xfrm>
          <a:off x="4778785" y="399846"/>
          <a:ext cx="2172175" cy="1303305"/>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latin typeface="Aptos Display"/>
              <a:ea typeface="+mn-ea"/>
              <a:cs typeface="+mn-cs"/>
            </a:rPr>
            <a:t>Bonuses</a:t>
          </a:r>
        </a:p>
      </dsp:txBody>
      <dsp:txXfrm>
        <a:off x="4778785" y="399846"/>
        <a:ext cx="2172175" cy="1303305"/>
      </dsp:txXfrm>
    </dsp:sp>
    <dsp:sp modelId="{174CE45B-6A5D-41A0-81EB-25B7C19E2E10}">
      <dsp:nvSpPr>
        <dsp:cNvPr id="0" name=""/>
        <dsp:cNvSpPr/>
      </dsp:nvSpPr>
      <dsp:spPr>
        <a:xfrm>
          <a:off x="1194696" y="1920369"/>
          <a:ext cx="2172175" cy="1303305"/>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Self-employment or </a:t>
          </a:r>
          <a:r>
            <a:rPr lang="en-US" sz="2200" kern="1200">
              <a:latin typeface="Aptos Display" panose="02110004020202020204"/>
            </a:rPr>
            <a:t>Business</a:t>
          </a:r>
          <a:r>
            <a:rPr lang="en-US" sz="2200" kern="1200"/>
            <a:t> </a:t>
          </a:r>
          <a:r>
            <a:rPr lang="en-US" sz="2200" kern="1200">
              <a:latin typeface="Aptos Display" panose="02110004020202020204"/>
            </a:rPr>
            <a:t>Income</a:t>
          </a:r>
          <a:endParaRPr lang="en-US" sz="2200" kern="1200"/>
        </a:p>
      </dsp:txBody>
      <dsp:txXfrm>
        <a:off x="1194696" y="1920369"/>
        <a:ext cx="2172175" cy="1303305"/>
      </dsp:txXfrm>
    </dsp:sp>
    <dsp:sp modelId="{716FDD44-30FF-44B7-B67F-220A13EFAC51}">
      <dsp:nvSpPr>
        <dsp:cNvPr id="0" name=""/>
        <dsp:cNvSpPr/>
      </dsp:nvSpPr>
      <dsp:spPr>
        <a:xfrm>
          <a:off x="3584089" y="1920369"/>
          <a:ext cx="2172175" cy="1303305"/>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kern="1200"/>
            <a:t>Disability/Strike </a:t>
          </a:r>
          <a:r>
            <a:rPr lang="en-US" sz="2200" kern="1200">
              <a:latin typeface="Aptos Display" panose="02110004020202020204"/>
            </a:rPr>
            <a:t>Income</a:t>
          </a:r>
        </a:p>
      </dsp:txBody>
      <dsp:txXfrm>
        <a:off x="3584089" y="1920369"/>
        <a:ext cx="2172175" cy="13033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C80606-DCF9-4CE7-8053-89A63C31EAD1}">
      <dsp:nvSpPr>
        <dsp:cNvPr id="0" name=""/>
        <dsp:cNvSpPr/>
      </dsp:nvSpPr>
      <dsp:spPr>
        <a:xfrm>
          <a:off x="581056" y="2745"/>
          <a:ext cx="1809014" cy="1085408"/>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kern="1200">
              <a:latin typeface="Aptos Display"/>
              <a:ea typeface="+mn-ea"/>
              <a:cs typeface="+mn-cs"/>
            </a:rPr>
            <a:t>Interest</a:t>
          </a:r>
        </a:p>
      </dsp:txBody>
      <dsp:txXfrm>
        <a:off x="581056" y="2745"/>
        <a:ext cx="1809014" cy="1085408"/>
      </dsp:txXfrm>
    </dsp:sp>
    <dsp:sp modelId="{51473CDF-A258-4BDB-926C-901CFB583A1E}">
      <dsp:nvSpPr>
        <dsp:cNvPr id="0" name=""/>
        <dsp:cNvSpPr/>
      </dsp:nvSpPr>
      <dsp:spPr>
        <a:xfrm>
          <a:off x="2570973" y="2745"/>
          <a:ext cx="1809014" cy="1085408"/>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latin typeface="Aptos Display"/>
              <a:ea typeface="+mn-ea"/>
              <a:cs typeface="+mn-cs"/>
            </a:rPr>
            <a:t>Dividends</a:t>
          </a:r>
          <a:endParaRPr lang="en-US" sz="2100" kern="1200"/>
        </a:p>
      </dsp:txBody>
      <dsp:txXfrm>
        <a:off x="2570973" y="2745"/>
        <a:ext cx="1809014" cy="1085408"/>
      </dsp:txXfrm>
    </dsp:sp>
    <dsp:sp modelId="{174CE45B-6A5D-41A0-81EB-25B7C19E2E10}">
      <dsp:nvSpPr>
        <dsp:cNvPr id="0" name=""/>
        <dsp:cNvSpPr/>
      </dsp:nvSpPr>
      <dsp:spPr>
        <a:xfrm>
          <a:off x="4560889" y="2745"/>
          <a:ext cx="1809014" cy="1085408"/>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kern="1200"/>
            <a:t>Capital Gains / Investment Sales</a:t>
          </a:r>
        </a:p>
      </dsp:txBody>
      <dsp:txXfrm>
        <a:off x="4560889" y="2745"/>
        <a:ext cx="1809014" cy="1085408"/>
      </dsp:txXfrm>
    </dsp:sp>
    <dsp:sp modelId="{2D81FA06-ABD5-4CC9-A9FF-29AD1C04241D}">
      <dsp:nvSpPr>
        <dsp:cNvPr id="0" name=""/>
        <dsp:cNvSpPr/>
      </dsp:nvSpPr>
      <dsp:spPr>
        <a:xfrm>
          <a:off x="581056" y="1269056"/>
          <a:ext cx="1809014" cy="1085408"/>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kern="1200"/>
            <a:t>Rental Income</a:t>
          </a:r>
          <a:endParaRPr lang="en-US" sz="2100" kern="1200">
            <a:latin typeface="Aptos Display" panose="02110004020202020204"/>
          </a:endParaRPr>
        </a:p>
      </dsp:txBody>
      <dsp:txXfrm>
        <a:off x="581056" y="1269056"/>
        <a:ext cx="1809014" cy="1085408"/>
      </dsp:txXfrm>
    </dsp:sp>
    <dsp:sp modelId="{716FDD44-30FF-44B7-B67F-220A13EFAC51}">
      <dsp:nvSpPr>
        <dsp:cNvPr id="0" name=""/>
        <dsp:cNvSpPr/>
      </dsp:nvSpPr>
      <dsp:spPr>
        <a:xfrm>
          <a:off x="2570973" y="1269056"/>
          <a:ext cx="1809014" cy="1085408"/>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kern="1200">
              <a:latin typeface="Aptos Display" panose="02110004020202020204"/>
            </a:rPr>
            <a:t>Taxable Scholarships</a:t>
          </a:r>
        </a:p>
      </dsp:txBody>
      <dsp:txXfrm>
        <a:off x="2570973" y="1269056"/>
        <a:ext cx="1809014" cy="1085408"/>
      </dsp:txXfrm>
    </dsp:sp>
    <dsp:sp modelId="{081AE77D-E842-4EAB-A099-89B642CD4DB9}">
      <dsp:nvSpPr>
        <dsp:cNvPr id="0" name=""/>
        <dsp:cNvSpPr/>
      </dsp:nvSpPr>
      <dsp:spPr>
        <a:xfrm>
          <a:off x="4560889" y="1269056"/>
          <a:ext cx="1809014" cy="1085408"/>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kern="1200"/>
            <a:t>Retirement Income / Pensions</a:t>
          </a:r>
          <a:endParaRPr lang="en-US" sz="2100" kern="1200">
            <a:latin typeface="Aptos Display" panose="02110004020202020204"/>
          </a:endParaRPr>
        </a:p>
      </dsp:txBody>
      <dsp:txXfrm>
        <a:off x="4560889" y="1269056"/>
        <a:ext cx="1809014" cy="1085408"/>
      </dsp:txXfrm>
    </dsp:sp>
    <dsp:sp modelId="{7FFC0C9D-09FB-4B23-843E-2F274FE00C3F}">
      <dsp:nvSpPr>
        <dsp:cNvPr id="0" name=""/>
        <dsp:cNvSpPr/>
      </dsp:nvSpPr>
      <dsp:spPr>
        <a:xfrm>
          <a:off x="2570973" y="2535366"/>
          <a:ext cx="1809014" cy="1085408"/>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Social Security / SSDI Benefits)</a:t>
          </a:r>
        </a:p>
      </dsp:txBody>
      <dsp:txXfrm>
        <a:off x="2570973" y="2535366"/>
        <a:ext cx="1809014" cy="108540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F95218-FD6A-473B-A356-FEA1A5A0A489}">
      <dsp:nvSpPr>
        <dsp:cNvPr id="0" name=""/>
        <dsp:cNvSpPr/>
      </dsp:nvSpPr>
      <dsp:spPr>
        <a:xfrm>
          <a:off x="2862" y="2057746"/>
          <a:ext cx="1470918" cy="735459"/>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en-US" sz="1600" kern="1200">
              <a:solidFill>
                <a:srgbClr val="FFFFFF"/>
              </a:solidFill>
              <a:latin typeface="Aptos"/>
              <a:ea typeface="+mn-ea"/>
              <a:cs typeface="+mn-cs"/>
            </a:rPr>
            <a:t> FICA Tax 15.3% (7.65% Employee)</a:t>
          </a:r>
          <a:endParaRPr lang="en-US" sz="1600" kern="1200">
            <a:latin typeface="Aptos"/>
            <a:ea typeface="+mn-ea"/>
            <a:cs typeface="+mn-cs"/>
          </a:endParaRPr>
        </a:p>
      </dsp:txBody>
      <dsp:txXfrm>
        <a:off x="24403" y="2079287"/>
        <a:ext cx="1427836" cy="692377"/>
      </dsp:txXfrm>
    </dsp:sp>
    <dsp:sp modelId="{3969AF45-CEEA-43EB-90B2-F316CDC3C4DC}">
      <dsp:nvSpPr>
        <dsp:cNvPr id="0" name=""/>
        <dsp:cNvSpPr/>
      </dsp:nvSpPr>
      <dsp:spPr>
        <a:xfrm rot="18289469">
          <a:off x="1252814" y="1988941"/>
          <a:ext cx="1030299" cy="27290"/>
        </a:xfrm>
        <a:custGeom>
          <a:avLst/>
          <a:gdLst/>
          <a:ahLst/>
          <a:cxnLst/>
          <a:rect l="0" t="0" r="0" b="0"/>
          <a:pathLst>
            <a:path>
              <a:moveTo>
                <a:pt x="0" y="13645"/>
              </a:moveTo>
              <a:lnTo>
                <a:pt x="1030299" y="13645"/>
              </a:lnTo>
            </a:path>
          </a:pathLst>
        </a:custGeom>
        <a:noFill/>
        <a:ln w="1905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742207" y="1976829"/>
        <a:ext cx="51514" cy="51514"/>
      </dsp:txXfrm>
    </dsp:sp>
    <dsp:sp modelId="{AB112811-A6C4-40CD-82EF-F4C50D11CBE7}">
      <dsp:nvSpPr>
        <dsp:cNvPr id="0" name=""/>
        <dsp:cNvSpPr/>
      </dsp:nvSpPr>
      <dsp:spPr>
        <a:xfrm>
          <a:off x="2062148" y="1211968"/>
          <a:ext cx="1470918" cy="735459"/>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en-US" sz="1600" kern="1200">
              <a:solidFill>
                <a:srgbClr val="FFFFFF"/>
              </a:solidFill>
              <a:latin typeface="Aptos"/>
              <a:ea typeface="+mn-ea"/>
              <a:cs typeface="+mn-cs"/>
            </a:rPr>
            <a:t>Social Security 12.4%</a:t>
          </a:r>
        </a:p>
      </dsp:txBody>
      <dsp:txXfrm>
        <a:off x="2083689" y="1233509"/>
        <a:ext cx="1427836" cy="692377"/>
      </dsp:txXfrm>
    </dsp:sp>
    <dsp:sp modelId="{865990C8-B12A-4DA9-9E80-C1DB15980068}">
      <dsp:nvSpPr>
        <dsp:cNvPr id="0" name=""/>
        <dsp:cNvSpPr/>
      </dsp:nvSpPr>
      <dsp:spPr>
        <a:xfrm rot="19457599">
          <a:off x="3464962" y="1354608"/>
          <a:ext cx="724576" cy="27290"/>
        </a:xfrm>
        <a:custGeom>
          <a:avLst/>
          <a:gdLst/>
          <a:ahLst/>
          <a:cxnLst/>
          <a:rect l="0" t="0" r="0" b="0"/>
          <a:pathLst>
            <a:path>
              <a:moveTo>
                <a:pt x="0" y="13645"/>
              </a:moveTo>
              <a:lnTo>
                <a:pt x="724576" y="13645"/>
              </a:lnTo>
            </a:path>
          </a:pathLst>
        </a:custGeom>
        <a:noFill/>
        <a:ln w="1905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09136" y="1350138"/>
        <a:ext cx="36228" cy="36228"/>
      </dsp:txXfrm>
    </dsp:sp>
    <dsp:sp modelId="{9237A93D-8026-4F8E-8612-F85C26D43792}">
      <dsp:nvSpPr>
        <dsp:cNvPr id="0" name=""/>
        <dsp:cNvSpPr/>
      </dsp:nvSpPr>
      <dsp:spPr>
        <a:xfrm>
          <a:off x="4121434" y="789079"/>
          <a:ext cx="1470918" cy="735459"/>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en-US" sz="1600" b="0" u="none" kern="1200">
              <a:solidFill>
                <a:srgbClr val="FFFFFF"/>
              </a:solidFill>
              <a:latin typeface="Aptos"/>
              <a:ea typeface="+mn-ea"/>
              <a:cs typeface="+mn-cs"/>
            </a:rPr>
            <a:t>Employee 6.2%</a:t>
          </a:r>
        </a:p>
      </dsp:txBody>
      <dsp:txXfrm>
        <a:off x="4142975" y="810620"/>
        <a:ext cx="1427836" cy="692377"/>
      </dsp:txXfrm>
    </dsp:sp>
    <dsp:sp modelId="{1712E6AD-7570-4D85-99D9-6AC244841E62}">
      <dsp:nvSpPr>
        <dsp:cNvPr id="0" name=""/>
        <dsp:cNvSpPr/>
      </dsp:nvSpPr>
      <dsp:spPr>
        <a:xfrm rot="2142401">
          <a:off x="3464962" y="1777497"/>
          <a:ext cx="724576" cy="27290"/>
        </a:xfrm>
        <a:custGeom>
          <a:avLst/>
          <a:gdLst/>
          <a:ahLst/>
          <a:cxnLst/>
          <a:rect l="0" t="0" r="0" b="0"/>
          <a:pathLst>
            <a:path>
              <a:moveTo>
                <a:pt x="0" y="13645"/>
              </a:moveTo>
              <a:lnTo>
                <a:pt x="724576" y="13645"/>
              </a:lnTo>
            </a:path>
          </a:pathLst>
        </a:custGeom>
        <a:noFill/>
        <a:ln w="1905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09136" y="1773027"/>
        <a:ext cx="36228" cy="36228"/>
      </dsp:txXfrm>
    </dsp:sp>
    <dsp:sp modelId="{D9877CCA-FC93-484F-9BCE-7E3685FAF645}">
      <dsp:nvSpPr>
        <dsp:cNvPr id="0" name=""/>
        <dsp:cNvSpPr/>
      </dsp:nvSpPr>
      <dsp:spPr>
        <a:xfrm>
          <a:off x="4121434" y="1634857"/>
          <a:ext cx="1470918" cy="735459"/>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en-US" sz="1600" kern="1200">
              <a:solidFill>
                <a:srgbClr val="FFFFFF"/>
              </a:solidFill>
              <a:latin typeface="Aptos"/>
              <a:ea typeface="+mn-ea"/>
              <a:cs typeface="+mn-cs"/>
            </a:rPr>
            <a:t>Employer 6.2%</a:t>
          </a:r>
        </a:p>
      </dsp:txBody>
      <dsp:txXfrm>
        <a:off x="4142975" y="1656398"/>
        <a:ext cx="1427836" cy="692377"/>
      </dsp:txXfrm>
    </dsp:sp>
    <dsp:sp modelId="{16BC1237-743B-4C39-9C90-C08EBC1FF328}">
      <dsp:nvSpPr>
        <dsp:cNvPr id="0" name=""/>
        <dsp:cNvSpPr/>
      </dsp:nvSpPr>
      <dsp:spPr>
        <a:xfrm rot="3310531">
          <a:off x="1252814" y="2834720"/>
          <a:ext cx="1030299" cy="27290"/>
        </a:xfrm>
        <a:custGeom>
          <a:avLst/>
          <a:gdLst/>
          <a:ahLst/>
          <a:cxnLst/>
          <a:rect l="0" t="0" r="0" b="0"/>
          <a:pathLst>
            <a:path>
              <a:moveTo>
                <a:pt x="0" y="13645"/>
              </a:moveTo>
              <a:lnTo>
                <a:pt x="1030299" y="13645"/>
              </a:lnTo>
            </a:path>
          </a:pathLst>
        </a:custGeom>
        <a:noFill/>
        <a:ln w="1905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742207" y="2822607"/>
        <a:ext cx="51514" cy="51514"/>
      </dsp:txXfrm>
    </dsp:sp>
    <dsp:sp modelId="{F8E0412E-4F64-4B63-9580-39085A660BCA}">
      <dsp:nvSpPr>
        <dsp:cNvPr id="0" name=""/>
        <dsp:cNvSpPr/>
      </dsp:nvSpPr>
      <dsp:spPr>
        <a:xfrm>
          <a:off x="2062148" y="2903524"/>
          <a:ext cx="1470918" cy="735459"/>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en-US" sz="1600" kern="1200">
              <a:solidFill>
                <a:srgbClr val="FFFFFF"/>
              </a:solidFill>
              <a:latin typeface="Aptos"/>
              <a:ea typeface="+mn-ea"/>
              <a:cs typeface="+mn-cs"/>
            </a:rPr>
            <a:t>Medicare 2.9%</a:t>
          </a:r>
        </a:p>
      </dsp:txBody>
      <dsp:txXfrm>
        <a:off x="2083689" y="2925065"/>
        <a:ext cx="1427836" cy="692377"/>
      </dsp:txXfrm>
    </dsp:sp>
    <dsp:sp modelId="{9DC200DE-FF67-4225-8A35-636FD4B603C6}">
      <dsp:nvSpPr>
        <dsp:cNvPr id="0" name=""/>
        <dsp:cNvSpPr/>
      </dsp:nvSpPr>
      <dsp:spPr>
        <a:xfrm rot="19457599">
          <a:off x="3464962" y="3046164"/>
          <a:ext cx="724576" cy="27290"/>
        </a:xfrm>
        <a:custGeom>
          <a:avLst/>
          <a:gdLst/>
          <a:ahLst/>
          <a:cxnLst/>
          <a:rect l="0" t="0" r="0" b="0"/>
          <a:pathLst>
            <a:path>
              <a:moveTo>
                <a:pt x="0" y="13645"/>
              </a:moveTo>
              <a:lnTo>
                <a:pt x="724576" y="13645"/>
              </a:lnTo>
            </a:path>
          </a:pathLst>
        </a:custGeom>
        <a:noFill/>
        <a:ln w="1905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09136" y="3041695"/>
        <a:ext cx="36228" cy="36228"/>
      </dsp:txXfrm>
    </dsp:sp>
    <dsp:sp modelId="{20AECB36-E907-42E4-9069-648883A845DA}">
      <dsp:nvSpPr>
        <dsp:cNvPr id="0" name=""/>
        <dsp:cNvSpPr/>
      </dsp:nvSpPr>
      <dsp:spPr>
        <a:xfrm>
          <a:off x="4121434" y="2480635"/>
          <a:ext cx="1470918" cy="735459"/>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en-US" sz="1600" kern="1200">
              <a:solidFill>
                <a:srgbClr val="FFFFFF"/>
              </a:solidFill>
              <a:latin typeface="Aptos"/>
              <a:ea typeface="+mn-ea"/>
              <a:cs typeface="+mn-cs"/>
            </a:rPr>
            <a:t>Employee 1.45%</a:t>
          </a:r>
        </a:p>
      </dsp:txBody>
      <dsp:txXfrm>
        <a:off x="4142975" y="2502176"/>
        <a:ext cx="1427836" cy="692377"/>
      </dsp:txXfrm>
    </dsp:sp>
    <dsp:sp modelId="{EBDB7C71-C184-45F2-A38C-6C9FC4535ED5}">
      <dsp:nvSpPr>
        <dsp:cNvPr id="0" name=""/>
        <dsp:cNvSpPr/>
      </dsp:nvSpPr>
      <dsp:spPr>
        <a:xfrm rot="2142401">
          <a:off x="3464962" y="3469053"/>
          <a:ext cx="724576" cy="27290"/>
        </a:xfrm>
        <a:custGeom>
          <a:avLst/>
          <a:gdLst/>
          <a:ahLst/>
          <a:cxnLst/>
          <a:rect l="0" t="0" r="0" b="0"/>
          <a:pathLst>
            <a:path>
              <a:moveTo>
                <a:pt x="0" y="13645"/>
              </a:moveTo>
              <a:lnTo>
                <a:pt x="724576" y="13645"/>
              </a:lnTo>
            </a:path>
          </a:pathLst>
        </a:custGeom>
        <a:noFill/>
        <a:ln w="1905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09136" y="3464584"/>
        <a:ext cx="36228" cy="36228"/>
      </dsp:txXfrm>
    </dsp:sp>
    <dsp:sp modelId="{672FBA35-4FE8-48C0-923F-FF4AAD9C93BD}">
      <dsp:nvSpPr>
        <dsp:cNvPr id="0" name=""/>
        <dsp:cNvSpPr/>
      </dsp:nvSpPr>
      <dsp:spPr>
        <a:xfrm>
          <a:off x="4121434" y="3326413"/>
          <a:ext cx="1470918" cy="735459"/>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en-US" sz="1600" kern="1200">
              <a:solidFill>
                <a:srgbClr val="FFFFFF"/>
              </a:solidFill>
              <a:latin typeface="Aptos"/>
              <a:ea typeface="+mn-ea"/>
              <a:cs typeface="+mn-cs"/>
            </a:rPr>
            <a:t>Employer 1.45%</a:t>
          </a:r>
        </a:p>
      </dsp:txBody>
      <dsp:txXfrm>
        <a:off x="4142975" y="3347954"/>
        <a:ext cx="1427836" cy="69237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B73A57-CB7F-4260-A3C2-EEBEF81141BE}">
      <dsp:nvSpPr>
        <dsp:cNvPr id="0" name=""/>
        <dsp:cNvSpPr/>
      </dsp:nvSpPr>
      <dsp:spPr>
        <a:xfrm>
          <a:off x="1102" y="1700853"/>
          <a:ext cx="1715933" cy="857966"/>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rtl="0">
            <a:lnSpc>
              <a:spcPct val="90000"/>
            </a:lnSpc>
            <a:spcBef>
              <a:spcPct val="0"/>
            </a:spcBef>
            <a:spcAft>
              <a:spcPct val="35000"/>
            </a:spcAft>
            <a:buNone/>
          </a:pPr>
          <a:r>
            <a:rPr lang="en-US" sz="2500" kern="1200">
              <a:solidFill>
                <a:srgbClr val="FFFFFF"/>
              </a:solidFill>
              <a:latin typeface="Calibri"/>
              <a:ea typeface="Calibri"/>
              <a:cs typeface="Calibri"/>
            </a:rPr>
            <a:t>Adjustments</a:t>
          </a:r>
        </a:p>
      </dsp:txBody>
      <dsp:txXfrm>
        <a:off x="26231" y="1725982"/>
        <a:ext cx="1665675" cy="807708"/>
      </dsp:txXfrm>
    </dsp:sp>
    <dsp:sp modelId="{D458923D-5E0F-455B-A1EC-56C08BFDC29F}">
      <dsp:nvSpPr>
        <dsp:cNvPr id="0" name=""/>
        <dsp:cNvSpPr/>
      </dsp:nvSpPr>
      <dsp:spPr>
        <a:xfrm rot="18289469">
          <a:off x="1459263" y="1618378"/>
          <a:ext cx="1201918" cy="36254"/>
        </a:xfrm>
        <a:custGeom>
          <a:avLst/>
          <a:gdLst/>
          <a:ahLst/>
          <a:cxnLst/>
          <a:rect l="0" t="0" r="0" b="0"/>
          <a:pathLst>
            <a:path>
              <a:moveTo>
                <a:pt x="0" y="18127"/>
              </a:moveTo>
              <a:lnTo>
                <a:pt x="1201918" y="18127"/>
              </a:lnTo>
            </a:path>
          </a:pathLst>
        </a:custGeom>
        <a:noFill/>
        <a:ln w="1905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030174" y="1606458"/>
        <a:ext cx="60095" cy="60095"/>
      </dsp:txXfrm>
    </dsp:sp>
    <dsp:sp modelId="{99EEA784-A34A-4E6C-A6C2-83917F366F49}">
      <dsp:nvSpPr>
        <dsp:cNvPr id="0" name=""/>
        <dsp:cNvSpPr/>
      </dsp:nvSpPr>
      <dsp:spPr>
        <a:xfrm>
          <a:off x="2403409" y="714192"/>
          <a:ext cx="1715933" cy="857966"/>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rtl="0">
            <a:lnSpc>
              <a:spcPct val="90000"/>
            </a:lnSpc>
            <a:spcBef>
              <a:spcPct val="0"/>
            </a:spcBef>
            <a:spcAft>
              <a:spcPct val="35000"/>
            </a:spcAft>
            <a:buNone/>
          </a:pPr>
          <a:r>
            <a:rPr lang="en-US" sz="2500" kern="1200">
              <a:solidFill>
                <a:srgbClr val="FFFFFF"/>
              </a:solidFill>
              <a:latin typeface="Calibri"/>
              <a:ea typeface="Calibri"/>
              <a:cs typeface="Calibri"/>
            </a:rPr>
            <a:t>For AGI</a:t>
          </a:r>
        </a:p>
      </dsp:txBody>
      <dsp:txXfrm>
        <a:off x="2428538" y="739321"/>
        <a:ext cx="1665675" cy="807708"/>
      </dsp:txXfrm>
    </dsp:sp>
    <dsp:sp modelId="{9B6D1609-BA68-4407-B16F-A18D00CE8A58}">
      <dsp:nvSpPr>
        <dsp:cNvPr id="0" name=""/>
        <dsp:cNvSpPr/>
      </dsp:nvSpPr>
      <dsp:spPr>
        <a:xfrm>
          <a:off x="1717035" y="2111709"/>
          <a:ext cx="686373" cy="36254"/>
        </a:xfrm>
        <a:custGeom>
          <a:avLst/>
          <a:gdLst/>
          <a:ahLst/>
          <a:cxnLst/>
          <a:rect l="0" t="0" r="0" b="0"/>
          <a:pathLst>
            <a:path>
              <a:moveTo>
                <a:pt x="0" y="18127"/>
              </a:moveTo>
              <a:lnTo>
                <a:pt x="686373" y="18127"/>
              </a:lnTo>
            </a:path>
          </a:pathLst>
        </a:custGeom>
        <a:noFill/>
        <a:ln w="1905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043063" y="2112677"/>
        <a:ext cx="34318" cy="34318"/>
      </dsp:txXfrm>
    </dsp:sp>
    <dsp:sp modelId="{70333853-8C3B-42FC-B605-DDF428414DF2}">
      <dsp:nvSpPr>
        <dsp:cNvPr id="0" name=""/>
        <dsp:cNvSpPr/>
      </dsp:nvSpPr>
      <dsp:spPr>
        <a:xfrm>
          <a:off x="2403409" y="1700853"/>
          <a:ext cx="1715933" cy="857966"/>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a:solidFill>
                <a:srgbClr val="FFFFFF"/>
              </a:solidFill>
              <a:latin typeface="Calibri"/>
              <a:ea typeface="Calibri"/>
              <a:cs typeface="Calibri"/>
            </a:rPr>
            <a:t>Standard Deduction</a:t>
          </a:r>
          <a:endParaRPr lang="en-US" sz="2500" kern="1200">
            <a:solidFill>
              <a:srgbClr val="FFFFFF"/>
            </a:solidFill>
            <a:latin typeface="Aptos" panose="02110004020202020204"/>
            <a:ea typeface="+mn-ea"/>
            <a:cs typeface="+mn-cs"/>
          </a:endParaRPr>
        </a:p>
      </dsp:txBody>
      <dsp:txXfrm>
        <a:off x="2428538" y="1725982"/>
        <a:ext cx="1665675" cy="807708"/>
      </dsp:txXfrm>
    </dsp:sp>
    <dsp:sp modelId="{F961A24E-A81B-4273-853B-B349581381C8}">
      <dsp:nvSpPr>
        <dsp:cNvPr id="0" name=""/>
        <dsp:cNvSpPr/>
      </dsp:nvSpPr>
      <dsp:spPr>
        <a:xfrm rot="3310531">
          <a:off x="1459263" y="2605040"/>
          <a:ext cx="1201918" cy="36254"/>
        </a:xfrm>
        <a:custGeom>
          <a:avLst/>
          <a:gdLst/>
          <a:ahLst/>
          <a:cxnLst/>
          <a:rect l="0" t="0" r="0" b="0"/>
          <a:pathLst>
            <a:path>
              <a:moveTo>
                <a:pt x="0" y="18127"/>
              </a:moveTo>
              <a:lnTo>
                <a:pt x="1201918" y="18127"/>
              </a:lnTo>
            </a:path>
          </a:pathLst>
        </a:custGeom>
        <a:noFill/>
        <a:ln w="1905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030174" y="2593119"/>
        <a:ext cx="60095" cy="60095"/>
      </dsp:txXfrm>
    </dsp:sp>
    <dsp:sp modelId="{402C3925-2100-4EC7-8A07-4FA644629BEB}">
      <dsp:nvSpPr>
        <dsp:cNvPr id="0" name=""/>
        <dsp:cNvSpPr/>
      </dsp:nvSpPr>
      <dsp:spPr>
        <a:xfrm>
          <a:off x="2403409" y="2687515"/>
          <a:ext cx="1715933" cy="857966"/>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rtl="0">
            <a:lnSpc>
              <a:spcPct val="90000"/>
            </a:lnSpc>
            <a:spcBef>
              <a:spcPct val="0"/>
            </a:spcBef>
            <a:spcAft>
              <a:spcPct val="35000"/>
            </a:spcAft>
            <a:buNone/>
          </a:pPr>
          <a:r>
            <a:rPr lang="en-US" sz="2500" kern="1200">
              <a:solidFill>
                <a:srgbClr val="FFFFFF"/>
              </a:solidFill>
              <a:latin typeface="Calibri"/>
              <a:ea typeface="Calibri"/>
              <a:cs typeface="Calibri"/>
            </a:rPr>
            <a:t>Itemized Deduction</a:t>
          </a:r>
        </a:p>
      </dsp:txBody>
      <dsp:txXfrm>
        <a:off x="2428538" y="2712644"/>
        <a:ext cx="1665675" cy="80770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B27375-7ED1-4FC5-BAED-3A7CDC0317BB}">
      <dsp:nvSpPr>
        <dsp:cNvPr id="0" name=""/>
        <dsp:cNvSpPr/>
      </dsp:nvSpPr>
      <dsp:spPr>
        <a:xfrm>
          <a:off x="0" y="426938"/>
          <a:ext cx="11578969" cy="579600"/>
        </a:xfrm>
        <a:prstGeom prst="rect">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68431F4-1D82-444E-9961-B4E33E8F58E8}">
      <dsp:nvSpPr>
        <dsp:cNvPr id="0" name=""/>
        <dsp:cNvSpPr/>
      </dsp:nvSpPr>
      <dsp:spPr>
        <a:xfrm>
          <a:off x="578948" y="87457"/>
          <a:ext cx="8105278" cy="67896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6360" tIns="0" rIns="306360" bIns="0" numCol="1" spcCol="1270" anchor="ctr" anchorCtr="0">
          <a:noAutofit/>
        </a:bodyPr>
        <a:lstStyle/>
        <a:p>
          <a:pPr marL="0" lvl="0" indent="0" algn="l" defTabSz="800100">
            <a:lnSpc>
              <a:spcPct val="100000"/>
            </a:lnSpc>
            <a:spcBef>
              <a:spcPct val="0"/>
            </a:spcBef>
            <a:spcAft>
              <a:spcPct val="35000"/>
            </a:spcAft>
            <a:buNone/>
          </a:pPr>
          <a:r>
            <a:rPr lang="en-US" sz="1800" kern="1200">
              <a:solidFill>
                <a:srgbClr val="FFFFFF"/>
              </a:solidFill>
              <a:latin typeface="Calibri"/>
              <a:ea typeface="+mn-ea"/>
              <a:cs typeface="+mn-cs"/>
            </a:rPr>
            <a:t>Student loan interest deduction</a:t>
          </a:r>
        </a:p>
      </dsp:txBody>
      <dsp:txXfrm>
        <a:off x="612092" y="120601"/>
        <a:ext cx="8038990" cy="612672"/>
      </dsp:txXfrm>
    </dsp:sp>
    <dsp:sp modelId="{1E41FC46-33D4-4A7A-9E71-ECEAD356246D}">
      <dsp:nvSpPr>
        <dsp:cNvPr id="0" name=""/>
        <dsp:cNvSpPr/>
      </dsp:nvSpPr>
      <dsp:spPr>
        <a:xfrm>
          <a:off x="0" y="1470218"/>
          <a:ext cx="11578969" cy="579600"/>
        </a:xfrm>
        <a:prstGeom prst="rect">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B638F87-4B8A-44A9-B44E-2B2A9B4B62ED}">
      <dsp:nvSpPr>
        <dsp:cNvPr id="0" name=""/>
        <dsp:cNvSpPr/>
      </dsp:nvSpPr>
      <dsp:spPr>
        <a:xfrm>
          <a:off x="578948" y="1130737"/>
          <a:ext cx="8105278" cy="67896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6360" tIns="0" rIns="306360" bIns="0" numCol="1" spcCol="1270" anchor="ctr" anchorCtr="0">
          <a:noAutofit/>
        </a:bodyPr>
        <a:lstStyle/>
        <a:p>
          <a:pPr marL="0" lvl="0" indent="0" algn="l" defTabSz="800100">
            <a:lnSpc>
              <a:spcPct val="100000"/>
            </a:lnSpc>
            <a:spcBef>
              <a:spcPct val="0"/>
            </a:spcBef>
            <a:spcAft>
              <a:spcPct val="35000"/>
            </a:spcAft>
            <a:buNone/>
          </a:pPr>
          <a:r>
            <a:rPr lang="en-US" sz="1800" kern="1200">
              <a:solidFill>
                <a:srgbClr val="FFFFFF"/>
              </a:solidFill>
              <a:latin typeface="Calibri"/>
              <a:ea typeface="Calibri"/>
              <a:cs typeface="Calibri"/>
            </a:rPr>
            <a:t>Educator expenses</a:t>
          </a:r>
        </a:p>
      </dsp:txBody>
      <dsp:txXfrm>
        <a:off x="612092" y="1163881"/>
        <a:ext cx="8038990" cy="612672"/>
      </dsp:txXfrm>
    </dsp:sp>
    <dsp:sp modelId="{7C44BA69-32D7-4CF3-8014-0195D9786909}">
      <dsp:nvSpPr>
        <dsp:cNvPr id="0" name=""/>
        <dsp:cNvSpPr/>
      </dsp:nvSpPr>
      <dsp:spPr>
        <a:xfrm>
          <a:off x="0" y="2513497"/>
          <a:ext cx="11578969" cy="579600"/>
        </a:xfrm>
        <a:prstGeom prst="rect">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EACFBC5-3CD6-4AA3-99F4-054B96DCC6A7}">
      <dsp:nvSpPr>
        <dsp:cNvPr id="0" name=""/>
        <dsp:cNvSpPr/>
      </dsp:nvSpPr>
      <dsp:spPr>
        <a:xfrm>
          <a:off x="578948" y="2174018"/>
          <a:ext cx="8105278" cy="67896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6360" tIns="0" rIns="306360" bIns="0" numCol="1" spcCol="1270" anchor="ctr" anchorCtr="0">
          <a:noAutofit/>
        </a:bodyPr>
        <a:lstStyle/>
        <a:p>
          <a:pPr marL="0" lvl="0" indent="0" algn="l" defTabSz="800100">
            <a:lnSpc>
              <a:spcPct val="100000"/>
            </a:lnSpc>
            <a:spcBef>
              <a:spcPct val="0"/>
            </a:spcBef>
            <a:spcAft>
              <a:spcPct val="35000"/>
            </a:spcAft>
            <a:buNone/>
          </a:pPr>
          <a:r>
            <a:rPr lang="en-US" sz="1800" kern="1200">
              <a:solidFill>
                <a:srgbClr val="FFFFFF"/>
              </a:solidFill>
              <a:latin typeface="Aptos" panose="02110004020202020204"/>
              <a:ea typeface="+mn-ea"/>
              <a:cs typeface="+mn-cs"/>
            </a:rPr>
            <a:t>Traditional IRA contributions</a:t>
          </a:r>
          <a:endParaRPr lang="en-US" sz="1800" kern="1200"/>
        </a:p>
      </dsp:txBody>
      <dsp:txXfrm>
        <a:off x="612092" y="2207162"/>
        <a:ext cx="8038990" cy="612672"/>
      </dsp:txXfrm>
    </dsp:sp>
    <dsp:sp modelId="{A6B9B831-78DF-4B97-974D-24552C5A925A}">
      <dsp:nvSpPr>
        <dsp:cNvPr id="0" name=""/>
        <dsp:cNvSpPr/>
      </dsp:nvSpPr>
      <dsp:spPr>
        <a:xfrm>
          <a:off x="0" y="3556778"/>
          <a:ext cx="11578969" cy="579600"/>
        </a:xfrm>
        <a:prstGeom prst="rect">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5AB4204-F6AC-49DA-B872-28E10DFC85A7}">
      <dsp:nvSpPr>
        <dsp:cNvPr id="0" name=""/>
        <dsp:cNvSpPr/>
      </dsp:nvSpPr>
      <dsp:spPr>
        <a:xfrm>
          <a:off x="578948" y="3217298"/>
          <a:ext cx="8105278" cy="67896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6360" tIns="0" rIns="306360" bIns="0" numCol="1" spcCol="1270" anchor="ctr" anchorCtr="0">
          <a:noAutofit/>
        </a:bodyPr>
        <a:lstStyle/>
        <a:p>
          <a:pPr marL="0" lvl="0" indent="0" algn="l" defTabSz="800100" rtl="0">
            <a:lnSpc>
              <a:spcPct val="100000"/>
            </a:lnSpc>
            <a:spcBef>
              <a:spcPct val="0"/>
            </a:spcBef>
            <a:spcAft>
              <a:spcPct val="35000"/>
            </a:spcAft>
            <a:buNone/>
          </a:pPr>
          <a:r>
            <a:rPr lang="en-US" sz="1800" kern="1200">
              <a:solidFill>
                <a:srgbClr val="FFFFFF"/>
              </a:solidFill>
              <a:latin typeface="Aptos"/>
              <a:ea typeface="+mn-ea"/>
              <a:cs typeface="+mn-cs"/>
            </a:rPr>
            <a:t>Half of self-employment tax</a:t>
          </a:r>
          <a:endParaRPr lang="en-US" sz="1800" kern="1200"/>
        </a:p>
      </dsp:txBody>
      <dsp:txXfrm>
        <a:off x="612092" y="3250442"/>
        <a:ext cx="8038990" cy="61267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616636-7F6C-D949-836D-D7CB38BDAF4A}">
      <dsp:nvSpPr>
        <dsp:cNvPr id="0" name=""/>
        <dsp:cNvSpPr/>
      </dsp:nvSpPr>
      <dsp:spPr>
        <a:xfrm>
          <a:off x="50" y="60482"/>
          <a:ext cx="4848614" cy="835200"/>
        </a:xfrm>
        <a:prstGeom prst="rect">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117856" rIns="206248" bIns="117856" numCol="1" spcCol="1270" anchor="ctr" anchorCtr="0">
          <a:noAutofit/>
        </a:bodyPr>
        <a:lstStyle/>
        <a:p>
          <a:pPr marL="0" lvl="0" indent="0" algn="ctr" defTabSz="1289050">
            <a:lnSpc>
              <a:spcPct val="90000"/>
            </a:lnSpc>
            <a:spcBef>
              <a:spcPct val="0"/>
            </a:spcBef>
            <a:spcAft>
              <a:spcPct val="35000"/>
            </a:spcAft>
            <a:buNone/>
          </a:pPr>
          <a:r>
            <a:rPr lang="en-US" sz="2900" kern="1200" dirty="0"/>
            <a:t>Traditional IRA</a:t>
          </a:r>
        </a:p>
      </dsp:txBody>
      <dsp:txXfrm>
        <a:off x="50" y="60482"/>
        <a:ext cx="4848614" cy="835200"/>
      </dsp:txXfrm>
    </dsp:sp>
    <dsp:sp modelId="{E801149E-EB51-8A4E-AA55-F0B4F926B758}">
      <dsp:nvSpPr>
        <dsp:cNvPr id="0" name=""/>
        <dsp:cNvSpPr/>
      </dsp:nvSpPr>
      <dsp:spPr>
        <a:xfrm>
          <a:off x="50" y="895682"/>
          <a:ext cx="4848614" cy="2955335"/>
        </a:xfrm>
        <a:prstGeom prst="rect">
          <a:avLst/>
        </a:prstGeom>
        <a:solidFill>
          <a:schemeClr val="accent3">
            <a:alpha val="90000"/>
            <a:tint val="40000"/>
            <a:hueOff val="0"/>
            <a:satOff val="0"/>
            <a:lumOff val="0"/>
            <a:alphaOff val="0"/>
          </a:schemeClr>
        </a:solidFill>
        <a:ln w="1905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4686" tIns="154686" rIns="206248" bIns="232029" numCol="1" spcCol="1270" anchor="t" anchorCtr="0">
          <a:noAutofit/>
        </a:bodyPr>
        <a:lstStyle/>
        <a:p>
          <a:pPr marL="285750" lvl="1" indent="-285750" algn="l" defTabSz="1289050">
            <a:lnSpc>
              <a:spcPct val="90000"/>
            </a:lnSpc>
            <a:spcBef>
              <a:spcPct val="0"/>
            </a:spcBef>
            <a:spcAft>
              <a:spcPct val="15000"/>
            </a:spcAft>
            <a:buChar char="•"/>
          </a:pPr>
          <a:r>
            <a:rPr lang="en-US" sz="2900" kern="1200" dirty="0"/>
            <a:t>Taxpayer contributes funds </a:t>
          </a:r>
          <a:r>
            <a:rPr lang="en-US" sz="2900" b="1" kern="1200" dirty="0"/>
            <a:t>before taxes </a:t>
          </a:r>
          <a:r>
            <a:rPr lang="en-US" sz="2900" kern="1200" dirty="0"/>
            <a:t>and pays the taxes when they withdrawal funds (take distributions) from the account</a:t>
          </a:r>
        </a:p>
      </dsp:txBody>
      <dsp:txXfrm>
        <a:off x="50" y="895682"/>
        <a:ext cx="4848614" cy="2955335"/>
      </dsp:txXfrm>
    </dsp:sp>
    <dsp:sp modelId="{72357562-E8A9-A843-B717-D1CE2257A217}">
      <dsp:nvSpPr>
        <dsp:cNvPr id="0" name=""/>
        <dsp:cNvSpPr/>
      </dsp:nvSpPr>
      <dsp:spPr>
        <a:xfrm>
          <a:off x="5527471" y="60482"/>
          <a:ext cx="4848614" cy="835200"/>
        </a:xfrm>
        <a:prstGeom prst="rect">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117856" rIns="206248" bIns="117856" numCol="1" spcCol="1270" anchor="ctr" anchorCtr="0">
          <a:noAutofit/>
        </a:bodyPr>
        <a:lstStyle/>
        <a:p>
          <a:pPr marL="0" lvl="0" indent="0" algn="ctr" defTabSz="1289050">
            <a:lnSpc>
              <a:spcPct val="90000"/>
            </a:lnSpc>
            <a:spcBef>
              <a:spcPct val="0"/>
            </a:spcBef>
            <a:spcAft>
              <a:spcPct val="35000"/>
            </a:spcAft>
            <a:buNone/>
          </a:pPr>
          <a:r>
            <a:rPr lang="en-US" sz="2900" kern="1200" dirty="0"/>
            <a:t>Roth IRA</a:t>
          </a:r>
        </a:p>
      </dsp:txBody>
      <dsp:txXfrm>
        <a:off x="5527471" y="60482"/>
        <a:ext cx="4848614" cy="835200"/>
      </dsp:txXfrm>
    </dsp:sp>
    <dsp:sp modelId="{0E51B502-0FEF-DC4A-BB2A-518C6A35AE44}">
      <dsp:nvSpPr>
        <dsp:cNvPr id="0" name=""/>
        <dsp:cNvSpPr/>
      </dsp:nvSpPr>
      <dsp:spPr>
        <a:xfrm>
          <a:off x="5527471" y="895682"/>
          <a:ext cx="4848614" cy="2955335"/>
        </a:xfrm>
        <a:prstGeom prst="rect">
          <a:avLst/>
        </a:prstGeom>
        <a:solidFill>
          <a:schemeClr val="accent3">
            <a:alpha val="90000"/>
            <a:tint val="40000"/>
            <a:hueOff val="0"/>
            <a:satOff val="0"/>
            <a:lumOff val="0"/>
            <a:alphaOff val="0"/>
          </a:schemeClr>
        </a:solidFill>
        <a:ln w="1905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4686" tIns="154686" rIns="206248" bIns="232029" numCol="1" spcCol="1270" anchor="t" anchorCtr="0">
          <a:noAutofit/>
        </a:bodyPr>
        <a:lstStyle/>
        <a:p>
          <a:pPr marL="285750" lvl="1" indent="-285750" algn="l" defTabSz="1289050">
            <a:lnSpc>
              <a:spcPct val="90000"/>
            </a:lnSpc>
            <a:spcBef>
              <a:spcPct val="0"/>
            </a:spcBef>
            <a:spcAft>
              <a:spcPct val="15000"/>
            </a:spcAft>
            <a:buChar char="•"/>
          </a:pPr>
          <a:r>
            <a:rPr lang="en-US" sz="2900" kern="1200" dirty="0"/>
            <a:t>Taxpayer contributes funds </a:t>
          </a:r>
          <a:r>
            <a:rPr lang="en-US" sz="2900" b="1" kern="1200" dirty="0"/>
            <a:t>after taxes </a:t>
          </a:r>
          <a:r>
            <a:rPr lang="en-US" sz="2900" kern="1200" dirty="0"/>
            <a:t>but future withdrawals are tax-free</a:t>
          </a:r>
        </a:p>
        <a:p>
          <a:pPr marL="285750" lvl="1" indent="-285750" algn="l" defTabSz="1289050">
            <a:lnSpc>
              <a:spcPct val="90000"/>
            </a:lnSpc>
            <a:spcBef>
              <a:spcPct val="0"/>
            </a:spcBef>
            <a:spcAft>
              <a:spcPct val="15000"/>
            </a:spcAft>
            <a:buChar char="•"/>
          </a:pPr>
          <a:r>
            <a:rPr lang="en-US" sz="2900" b="1" kern="1200" dirty="0"/>
            <a:t>Contributions are NOT tax deductible</a:t>
          </a:r>
        </a:p>
      </dsp:txBody>
      <dsp:txXfrm>
        <a:off x="5527471" y="895682"/>
        <a:ext cx="4848614" cy="295533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B27375-7ED1-4FC5-BAED-3A7CDC0317BB}">
      <dsp:nvSpPr>
        <dsp:cNvPr id="0" name=""/>
        <dsp:cNvSpPr/>
      </dsp:nvSpPr>
      <dsp:spPr>
        <a:xfrm>
          <a:off x="0" y="332618"/>
          <a:ext cx="11578969" cy="378000"/>
        </a:xfrm>
        <a:prstGeom prst="rect">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68431F4-1D82-444E-9961-B4E33E8F58E8}">
      <dsp:nvSpPr>
        <dsp:cNvPr id="0" name=""/>
        <dsp:cNvSpPr/>
      </dsp:nvSpPr>
      <dsp:spPr>
        <a:xfrm>
          <a:off x="578948" y="111218"/>
          <a:ext cx="8105278" cy="44280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6360" tIns="0" rIns="306360" bIns="0" numCol="1" spcCol="1270" anchor="ctr" anchorCtr="0">
          <a:noAutofit/>
        </a:bodyPr>
        <a:lstStyle/>
        <a:p>
          <a:pPr marL="0" lvl="0" indent="0" algn="l" defTabSz="622300">
            <a:lnSpc>
              <a:spcPct val="100000"/>
            </a:lnSpc>
            <a:spcBef>
              <a:spcPct val="0"/>
            </a:spcBef>
            <a:spcAft>
              <a:spcPct val="35000"/>
            </a:spcAft>
            <a:buNone/>
          </a:pPr>
          <a:r>
            <a:rPr lang="en-US" sz="1400" b="0" kern="1200">
              <a:solidFill>
                <a:srgbClr val="FFFFFF"/>
              </a:solidFill>
              <a:latin typeface="Calibri"/>
              <a:ea typeface="+mn-ea"/>
              <a:cs typeface="+mn-cs"/>
            </a:rPr>
            <a:t>Medical and Expense Deduction</a:t>
          </a:r>
        </a:p>
      </dsp:txBody>
      <dsp:txXfrm>
        <a:off x="600564" y="132834"/>
        <a:ext cx="8062046" cy="399568"/>
      </dsp:txXfrm>
    </dsp:sp>
    <dsp:sp modelId="{1E41FC46-33D4-4A7A-9E71-ECEAD356246D}">
      <dsp:nvSpPr>
        <dsp:cNvPr id="0" name=""/>
        <dsp:cNvSpPr/>
      </dsp:nvSpPr>
      <dsp:spPr>
        <a:xfrm>
          <a:off x="0" y="1013018"/>
          <a:ext cx="11578969" cy="378000"/>
        </a:xfrm>
        <a:prstGeom prst="rect">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B638F87-4B8A-44A9-B44E-2B2A9B4B62ED}">
      <dsp:nvSpPr>
        <dsp:cNvPr id="0" name=""/>
        <dsp:cNvSpPr/>
      </dsp:nvSpPr>
      <dsp:spPr>
        <a:xfrm>
          <a:off x="578948" y="791618"/>
          <a:ext cx="8105278" cy="44280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6360" tIns="0" rIns="306360" bIns="0" numCol="1" spcCol="1270" anchor="ctr" anchorCtr="0">
          <a:noAutofit/>
        </a:bodyPr>
        <a:lstStyle/>
        <a:p>
          <a:pPr marL="0" lvl="0" indent="0" algn="l" defTabSz="666750">
            <a:lnSpc>
              <a:spcPct val="100000"/>
            </a:lnSpc>
            <a:spcBef>
              <a:spcPct val="0"/>
            </a:spcBef>
            <a:spcAft>
              <a:spcPct val="35000"/>
            </a:spcAft>
            <a:buNone/>
          </a:pPr>
          <a:r>
            <a:rPr lang="en-US" sz="1500" b="0" kern="1200">
              <a:solidFill>
                <a:srgbClr val="FFFFFF"/>
              </a:solidFill>
              <a:latin typeface="Calibri"/>
              <a:ea typeface="Calibri"/>
              <a:cs typeface="Calibri"/>
            </a:rPr>
            <a:t>SALT Deduction</a:t>
          </a:r>
        </a:p>
      </dsp:txBody>
      <dsp:txXfrm>
        <a:off x="600564" y="813234"/>
        <a:ext cx="8062046" cy="399568"/>
      </dsp:txXfrm>
    </dsp:sp>
    <dsp:sp modelId="{A338F802-3A8A-4458-9EB3-B54520313208}">
      <dsp:nvSpPr>
        <dsp:cNvPr id="0" name=""/>
        <dsp:cNvSpPr/>
      </dsp:nvSpPr>
      <dsp:spPr>
        <a:xfrm>
          <a:off x="0" y="1693418"/>
          <a:ext cx="11578969" cy="378000"/>
        </a:xfrm>
        <a:prstGeom prst="rect">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DAFE605-9CF0-47D9-935D-3B031FA1D0FE}">
      <dsp:nvSpPr>
        <dsp:cNvPr id="0" name=""/>
        <dsp:cNvSpPr/>
      </dsp:nvSpPr>
      <dsp:spPr>
        <a:xfrm>
          <a:off x="578948" y="1472018"/>
          <a:ext cx="8105278" cy="44280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6360" tIns="0" rIns="306360" bIns="0" numCol="1" spcCol="1270" anchor="ctr" anchorCtr="0">
          <a:noAutofit/>
        </a:bodyPr>
        <a:lstStyle/>
        <a:p>
          <a:pPr marL="0" lvl="0" indent="0" algn="l" defTabSz="666750" rtl="0">
            <a:lnSpc>
              <a:spcPct val="100000"/>
            </a:lnSpc>
            <a:spcBef>
              <a:spcPct val="0"/>
            </a:spcBef>
            <a:spcAft>
              <a:spcPct val="35000"/>
            </a:spcAft>
            <a:buNone/>
          </a:pPr>
          <a:r>
            <a:rPr lang="en-US" sz="1500" b="0" kern="1200">
              <a:latin typeface="Aptos" panose="02110004020202020204"/>
              <a:ea typeface="+mn-ea"/>
              <a:cs typeface="+mn-cs"/>
            </a:rPr>
            <a:t>Mortgage Interest Deduction</a:t>
          </a:r>
        </a:p>
      </dsp:txBody>
      <dsp:txXfrm>
        <a:off x="600564" y="1493634"/>
        <a:ext cx="8062046" cy="399568"/>
      </dsp:txXfrm>
    </dsp:sp>
    <dsp:sp modelId="{3F046AB0-BA9D-4A1A-A6B3-25495721A70F}">
      <dsp:nvSpPr>
        <dsp:cNvPr id="0" name=""/>
        <dsp:cNvSpPr/>
      </dsp:nvSpPr>
      <dsp:spPr>
        <a:xfrm>
          <a:off x="0" y="2373818"/>
          <a:ext cx="11578969" cy="378000"/>
        </a:xfrm>
        <a:prstGeom prst="rect">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29FBCE8-87DC-4080-82F0-45E7BE1E8D59}">
      <dsp:nvSpPr>
        <dsp:cNvPr id="0" name=""/>
        <dsp:cNvSpPr/>
      </dsp:nvSpPr>
      <dsp:spPr>
        <a:xfrm>
          <a:off x="578948" y="2152418"/>
          <a:ext cx="8105278" cy="44280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6360" tIns="0" rIns="306360" bIns="0" numCol="1" spcCol="1270" anchor="ctr" anchorCtr="0">
          <a:noAutofit/>
        </a:bodyPr>
        <a:lstStyle/>
        <a:p>
          <a:pPr marL="0" lvl="0" indent="0" algn="l" defTabSz="666750" rtl="0">
            <a:lnSpc>
              <a:spcPct val="100000"/>
            </a:lnSpc>
            <a:spcBef>
              <a:spcPct val="0"/>
            </a:spcBef>
            <a:spcAft>
              <a:spcPct val="35000"/>
            </a:spcAft>
            <a:buNone/>
          </a:pPr>
          <a:r>
            <a:rPr lang="en-US" sz="1500" b="0" kern="1200">
              <a:solidFill>
                <a:schemeClr val="bg1"/>
              </a:solidFill>
              <a:latin typeface="Source Sans Pro"/>
              <a:ea typeface="Source Sans Pro"/>
              <a:cs typeface="+mn-cs"/>
            </a:rPr>
            <a:t>Charitable Donations</a:t>
          </a:r>
        </a:p>
      </dsp:txBody>
      <dsp:txXfrm>
        <a:off x="600564" y="2174034"/>
        <a:ext cx="8062046" cy="399568"/>
      </dsp:txXfrm>
    </dsp:sp>
    <dsp:sp modelId="{24BCCDE8-EBC0-40E5-AD61-52CFF8F536C8}">
      <dsp:nvSpPr>
        <dsp:cNvPr id="0" name=""/>
        <dsp:cNvSpPr/>
      </dsp:nvSpPr>
      <dsp:spPr>
        <a:xfrm>
          <a:off x="0" y="3054218"/>
          <a:ext cx="11578969" cy="378000"/>
        </a:xfrm>
        <a:prstGeom prst="rect">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8A71829-35AA-416B-A3DE-BFCEA69C7B43}">
      <dsp:nvSpPr>
        <dsp:cNvPr id="0" name=""/>
        <dsp:cNvSpPr/>
      </dsp:nvSpPr>
      <dsp:spPr>
        <a:xfrm>
          <a:off x="578948" y="2832818"/>
          <a:ext cx="8105278" cy="44280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6360" tIns="0" rIns="306360" bIns="0" numCol="1" spcCol="1270" anchor="ctr" anchorCtr="0">
          <a:noAutofit/>
        </a:bodyPr>
        <a:lstStyle/>
        <a:p>
          <a:pPr marL="0" lvl="0" indent="0" algn="l" defTabSz="666750" rtl="0">
            <a:lnSpc>
              <a:spcPct val="100000"/>
            </a:lnSpc>
            <a:spcBef>
              <a:spcPct val="0"/>
            </a:spcBef>
            <a:spcAft>
              <a:spcPct val="35000"/>
            </a:spcAft>
            <a:buNone/>
          </a:pPr>
          <a:r>
            <a:rPr lang="en-US" sz="1500" b="0" kern="1200">
              <a:solidFill>
                <a:schemeClr val="bg1"/>
              </a:solidFill>
              <a:latin typeface="Source Sans Pro"/>
              <a:ea typeface="Source Sans Pro"/>
              <a:cs typeface="+mn-cs"/>
            </a:rPr>
            <a:t>Casualty Loss</a:t>
          </a:r>
        </a:p>
      </dsp:txBody>
      <dsp:txXfrm>
        <a:off x="600564" y="2854434"/>
        <a:ext cx="8062046" cy="399568"/>
      </dsp:txXfrm>
    </dsp:sp>
    <dsp:sp modelId="{7C44BA69-32D7-4CF3-8014-0195D9786909}">
      <dsp:nvSpPr>
        <dsp:cNvPr id="0" name=""/>
        <dsp:cNvSpPr/>
      </dsp:nvSpPr>
      <dsp:spPr>
        <a:xfrm>
          <a:off x="0" y="3734617"/>
          <a:ext cx="11578969" cy="378000"/>
        </a:xfrm>
        <a:prstGeom prst="rect">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EACFBC5-3CD6-4AA3-99F4-054B96DCC6A7}">
      <dsp:nvSpPr>
        <dsp:cNvPr id="0" name=""/>
        <dsp:cNvSpPr/>
      </dsp:nvSpPr>
      <dsp:spPr>
        <a:xfrm>
          <a:off x="578948" y="3513218"/>
          <a:ext cx="8105278" cy="44280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6360" tIns="0" rIns="306360" bIns="0" numCol="1" spcCol="1270" anchor="ctr" anchorCtr="0">
          <a:noAutofit/>
        </a:bodyPr>
        <a:lstStyle/>
        <a:p>
          <a:pPr marL="0" lvl="0" indent="0" algn="l" defTabSz="666750">
            <a:lnSpc>
              <a:spcPct val="100000"/>
            </a:lnSpc>
            <a:spcBef>
              <a:spcPct val="0"/>
            </a:spcBef>
            <a:spcAft>
              <a:spcPct val="35000"/>
            </a:spcAft>
            <a:buNone/>
          </a:pPr>
          <a:r>
            <a:rPr lang="en-US" sz="1500" b="0" kern="1200">
              <a:solidFill>
                <a:srgbClr val="FFFFFF"/>
              </a:solidFill>
              <a:latin typeface="Aptos" panose="02110004020202020204"/>
              <a:ea typeface="+mn-ea"/>
              <a:cs typeface="+mn-cs"/>
            </a:rPr>
            <a:t>Property Taxes</a:t>
          </a:r>
          <a:endParaRPr lang="en-US" sz="1500" b="0" kern="1200"/>
        </a:p>
      </dsp:txBody>
      <dsp:txXfrm>
        <a:off x="600564" y="3534834"/>
        <a:ext cx="8062046" cy="39956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B27375-7ED1-4FC5-BAED-3A7CDC0317BB}">
      <dsp:nvSpPr>
        <dsp:cNvPr id="0" name=""/>
        <dsp:cNvSpPr/>
      </dsp:nvSpPr>
      <dsp:spPr>
        <a:xfrm>
          <a:off x="0" y="275017"/>
          <a:ext cx="11578969" cy="327600"/>
        </a:xfrm>
        <a:prstGeom prst="rect">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68431F4-1D82-444E-9961-B4E33E8F58E8}">
      <dsp:nvSpPr>
        <dsp:cNvPr id="0" name=""/>
        <dsp:cNvSpPr/>
      </dsp:nvSpPr>
      <dsp:spPr>
        <a:xfrm>
          <a:off x="578948" y="83137"/>
          <a:ext cx="8105278" cy="38376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6360" tIns="0" rIns="306360" bIns="0" numCol="1" spcCol="1270" anchor="ctr" anchorCtr="0">
          <a:noAutofit/>
        </a:bodyPr>
        <a:lstStyle/>
        <a:p>
          <a:pPr marL="0" lvl="0" indent="0" algn="l" defTabSz="622300">
            <a:lnSpc>
              <a:spcPct val="100000"/>
            </a:lnSpc>
            <a:spcBef>
              <a:spcPct val="0"/>
            </a:spcBef>
            <a:spcAft>
              <a:spcPct val="35000"/>
            </a:spcAft>
            <a:buNone/>
          </a:pPr>
          <a:r>
            <a:rPr lang="en-US" sz="1400" kern="1200">
              <a:solidFill>
                <a:srgbClr val="FFFFFF"/>
              </a:solidFill>
              <a:latin typeface="Calibri"/>
              <a:ea typeface="+mn-ea"/>
              <a:cs typeface="+mn-cs"/>
            </a:rPr>
            <a:t>American Opportunity Tax Credit</a:t>
          </a:r>
        </a:p>
      </dsp:txBody>
      <dsp:txXfrm>
        <a:off x="597682" y="101871"/>
        <a:ext cx="8067810" cy="346292"/>
      </dsp:txXfrm>
    </dsp:sp>
    <dsp:sp modelId="{E09A7231-A166-41DC-BD60-B629116ADD2F}">
      <dsp:nvSpPr>
        <dsp:cNvPr id="0" name=""/>
        <dsp:cNvSpPr/>
      </dsp:nvSpPr>
      <dsp:spPr>
        <a:xfrm>
          <a:off x="0" y="864697"/>
          <a:ext cx="11578969" cy="327600"/>
        </a:xfrm>
        <a:prstGeom prst="rect">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F425248-42EC-4283-8017-D2A523546720}">
      <dsp:nvSpPr>
        <dsp:cNvPr id="0" name=""/>
        <dsp:cNvSpPr/>
      </dsp:nvSpPr>
      <dsp:spPr>
        <a:xfrm>
          <a:off x="578948" y="672817"/>
          <a:ext cx="8105278" cy="38376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6360" tIns="0" rIns="306360" bIns="0" numCol="1" spcCol="1270" anchor="ctr" anchorCtr="0">
          <a:noAutofit/>
        </a:bodyPr>
        <a:lstStyle/>
        <a:p>
          <a:pPr marL="0" lvl="0" indent="0" algn="l" defTabSz="577850" rtl="0">
            <a:lnSpc>
              <a:spcPct val="100000"/>
            </a:lnSpc>
            <a:spcBef>
              <a:spcPct val="0"/>
            </a:spcBef>
            <a:spcAft>
              <a:spcPct val="35000"/>
            </a:spcAft>
            <a:buNone/>
          </a:pPr>
          <a:r>
            <a:rPr lang="en-US" sz="1300" kern="1200">
              <a:solidFill>
                <a:srgbClr val="FFFFFF"/>
              </a:solidFill>
              <a:latin typeface="Calibri"/>
              <a:ea typeface="+mn-ea"/>
              <a:cs typeface="+mn-cs"/>
            </a:rPr>
            <a:t>Lifetime Learning Credit</a:t>
          </a:r>
        </a:p>
      </dsp:txBody>
      <dsp:txXfrm>
        <a:off x="597682" y="691551"/>
        <a:ext cx="8067810" cy="346292"/>
      </dsp:txXfrm>
    </dsp:sp>
    <dsp:sp modelId="{D41AAEFB-D999-4483-B784-0C668EB76BD9}">
      <dsp:nvSpPr>
        <dsp:cNvPr id="0" name=""/>
        <dsp:cNvSpPr/>
      </dsp:nvSpPr>
      <dsp:spPr>
        <a:xfrm>
          <a:off x="0" y="1454377"/>
          <a:ext cx="11578969" cy="327600"/>
        </a:xfrm>
        <a:prstGeom prst="rect">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3F0342B-B9E4-42BA-A565-5FB7BBAD66B0}">
      <dsp:nvSpPr>
        <dsp:cNvPr id="0" name=""/>
        <dsp:cNvSpPr/>
      </dsp:nvSpPr>
      <dsp:spPr>
        <a:xfrm>
          <a:off x="578948" y="1262498"/>
          <a:ext cx="8105278" cy="38376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6360" tIns="0" rIns="306360" bIns="0" numCol="1" spcCol="1270" anchor="ctr" anchorCtr="0">
          <a:noAutofit/>
        </a:bodyPr>
        <a:lstStyle/>
        <a:p>
          <a:pPr marL="0" lvl="0" indent="0" algn="l" defTabSz="577850" rtl="0">
            <a:lnSpc>
              <a:spcPct val="100000"/>
            </a:lnSpc>
            <a:spcBef>
              <a:spcPct val="0"/>
            </a:spcBef>
            <a:spcAft>
              <a:spcPct val="35000"/>
            </a:spcAft>
            <a:buNone/>
          </a:pPr>
          <a:r>
            <a:rPr lang="en-US" sz="1300" kern="1200">
              <a:solidFill>
                <a:srgbClr val="FFFFFF"/>
              </a:solidFill>
              <a:latin typeface="Calibri"/>
              <a:ea typeface="+mn-ea"/>
              <a:cs typeface="+mn-cs"/>
            </a:rPr>
            <a:t>Premium Tax Credit</a:t>
          </a:r>
        </a:p>
      </dsp:txBody>
      <dsp:txXfrm>
        <a:off x="597682" y="1281232"/>
        <a:ext cx="8067810" cy="346292"/>
      </dsp:txXfrm>
    </dsp:sp>
    <dsp:sp modelId="{0290EE22-CFF6-4BBC-B514-5AD4F8CE2EA5}">
      <dsp:nvSpPr>
        <dsp:cNvPr id="0" name=""/>
        <dsp:cNvSpPr/>
      </dsp:nvSpPr>
      <dsp:spPr>
        <a:xfrm>
          <a:off x="0" y="2044058"/>
          <a:ext cx="11578969" cy="327600"/>
        </a:xfrm>
        <a:prstGeom prst="rect">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8C521BB-642B-43E0-9278-A80DAF229005}">
      <dsp:nvSpPr>
        <dsp:cNvPr id="0" name=""/>
        <dsp:cNvSpPr/>
      </dsp:nvSpPr>
      <dsp:spPr>
        <a:xfrm>
          <a:off x="578948" y="1852178"/>
          <a:ext cx="8105278" cy="38376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6360" tIns="0" rIns="306360" bIns="0" numCol="1" spcCol="1270" anchor="ctr" anchorCtr="0">
          <a:noAutofit/>
        </a:bodyPr>
        <a:lstStyle/>
        <a:p>
          <a:pPr marL="0" lvl="0" indent="0" algn="l" defTabSz="622300">
            <a:lnSpc>
              <a:spcPct val="100000"/>
            </a:lnSpc>
            <a:spcBef>
              <a:spcPct val="0"/>
            </a:spcBef>
            <a:spcAft>
              <a:spcPct val="35000"/>
            </a:spcAft>
            <a:buNone/>
          </a:pPr>
          <a:r>
            <a:rPr lang="en-US" sz="1400" kern="1200">
              <a:solidFill>
                <a:srgbClr val="FFFFFF"/>
              </a:solidFill>
              <a:latin typeface="Calibri"/>
              <a:ea typeface="+mn-ea"/>
              <a:cs typeface="+mn-cs"/>
            </a:rPr>
            <a:t>Earned Income Tax Credit</a:t>
          </a:r>
        </a:p>
      </dsp:txBody>
      <dsp:txXfrm>
        <a:off x="597682" y="1870912"/>
        <a:ext cx="8067810" cy="346292"/>
      </dsp:txXfrm>
    </dsp:sp>
    <dsp:sp modelId="{1E41FC46-33D4-4A7A-9E71-ECEAD356246D}">
      <dsp:nvSpPr>
        <dsp:cNvPr id="0" name=""/>
        <dsp:cNvSpPr/>
      </dsp:nvSpPr>
      <dsp:spPr>
        <a:xfrm>
          <a:off x="0" y="2633738"/>
          <a:ext cx="11578969" cy="327600"/>
        </a:xfrm>
        <a:prstGeom prst="rect">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B638F87-4B8A-44A9-B44E-2B2A9B4B62ED}">
      <dsp:nvSpPr>
        <dsp:cNvPr id="0" name=""/>
        <dsp:cNvSpPr/>
      </dsp:nvSpPr>
      <dsp:spPr>
        <a:xfrm>
          <a:off x="578948" y="2441858"/>
          <a:ext cx="8105278" cy="38376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6360" tIns="0" rIns="306360" bIns="0" numCol="1" spcCol="1270" anchor="ctr" anchorCtr="0">
          <a:noAutofit/>
        </a:bodyPr>
        <a:lstStyle/>
        <a:p>
          <a:pPr marL="0" lvl="0" indent="0" algn="l" defTabSz="577850">
            <a:lnSpc>
              <a:spcPct val="100000"/>
            </a:lnSpc>
            <a:spcBef>
              <a:spcPct val="0"/>
            </a:spcBef>
            <a:spcAft>
              <a:spcPct val="35000"/>
            </a:spcAft>
            <a:buNone/>
          </a:pPr>
          <a:r>
            <a:rPr lang="en-US" sz="1300" kern="1200">
              <a:solidFill>
                <a:srgbClr val="FFFFFF"/>
              </a:solidFill>
              <a:latin typeface="Calibri"/>
              <a:ea typeface="Calibri"/>
              <a:cs typeface="Calibri"/>
            </a:rPr>
            <a:t>Child Tax Credit</a:t>
          </a:r>
        </a:p>
      </dsp:txBody>
      <dsp:txXfrm>
        <a:off x="597682" y="2460592"/>
        <a:ext cx="8067810" cy="346292"/>
      </dsp:txXfrm>
    </dsp:sp>
    <dsp:sp modelId="{590BCDFD-2BE0-7247-8A21-EAEC6FA748A0}">
      <dsp:nvSpPr>
        <dsp:cNvPr id="0" name=""/>
        <dsp:cNvSpPr/>
      </dsp:nvSpPr>
      <dsp:spPr>
        <a:xfrm>
          <a:off x="0" y="3223418"/>
          <a:ext cx="11578969" cy="327600"/>
        </a:xfrm>
        <a:prstGeom prst="rect">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CC85531-73D5-FD42-B602-CFB4D8FD445C}">
      <dsp:nvSpPr>
        <dsp:cNvPr id="0" name=""/>
        <dsp:cNvSpPr/>
      </dsp:nvSpPr>
      <dsp:spPr>
        <a:xfrm>
          <a:off x="578948" y="3031538"/>
          <a:ext cx="8105278" cy="38376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6360" tIns="0" rIns="306360" bIns="0" numCol="1" spcCol="1270" anchor="ctr" anchorCtr="0">
          <a:noAutofit/>
        </a:bodyPr>
        <a:lstStyle/>
        <a:p>
          <a:pPr marL="0" lvl="0" indent="0" algn="l" defTabSz="577850">
            <a:lnSpc>
              <a:spcPct val="90000"/>
            </a:lnSpc>
            <a:spcBef>
              <a:spcPct val="0"/>
            </a:spcBef>
            <a:spcAft>
              <a:spcPct val="35000"/>
            </a:spcAft>
            <a:buNone/>
          </a:pPr>
          <a:r>
            <a:rPr lang="en-US" sz="1300" kern="1200"/>
            <a:t>Child and Dependent Care Credit</a:t>
          </a:r>
        </a:p>
      </dsp:txBody>
      <dsp:txXfrm>
        <a:off x="597682" y="3050272"/>
        <a:ext cx="8067810" cy="346292"/>
      </dsp:txXfrm>
    </dsp:sp>
    <dsp:sp modelId="{21CFD5D2-B403-4361-ADDF-39F44A2869E2}">
      <dsp:nvSpPr>
        <dsp:cNvPr id="0" name=""/>
        <dsp:cNvSpPr/>
      </dsp:nvSpPr>
      <dsp:spPr>
        <a:xfrm>
          <a:off x="0" y="3813098"/>
          <a:ext cx="11578969" cy="327600"/>
        </a:xfrm>
        <a:prstGeom prst="rect">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66EA0DA-9125-47C7-A57B-64EE86C8AC6C}">
      <dsp:nvSpPr>
        <dsp:cNvPr id="0" name=""/>
        <dsp:cNvSpPr/>
      </dsp:nvSpPr>
      <dsp:spPr>
        <a:xfrm>
          <a:off x="578948" y="3621218"/>
          <a:ext cx="8105278" cy="38376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6360" tIns="0" rIns="306360" bIns="0" numCol="1" spcCol="1270" anchor="ctr" anchorCtr="0">
          <a:noAutofit/>
        </a:bodyPr>
        <a:lstStyle/>
        <a:p>
          <a:pPr marL="0" lvl="0" indent="0" algn="l" defTabSz="577850" rtl="0">
            <a:lnSpc>
              <a:spcPct val="100000"/>
            </a:lnSpc>
            <a:spcBef>
              <a:spcPct val="0"/>
            </a:spcBef>
            <a:spcAft>
              <a:spcPct val="35000"/>
            </a:spcAft>
            <a:buNone/>
          </a:pPr>
          <a:r>
            <a:rPr lang="en-US" sz="1300" kern="1200">
              <a:solidFill>
                <a:srgbClr val="FFFFFF"/>
              </a:solidFill>
              <a:latin typeface="Calibri"/>
              <a:ea typeface="Calibri"/>
              <a:cs typeface="Calibri"/>
            </a:rPr>
            <a:t>Savers Credit</a:t>
          </a:r>
        </a:p>
      </dsp:txBody>
      <dsp:txXfrm>
        <a:off x="597682" y="3639952"/>
        <a:ext cx="8067810" cy="34629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6F9433-15B2-4F09-8F0C-F152FA11E9F2}" type="datetimeFigureOut">
              <a:t>11/25/2025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4783EE-AC00-4DD7-AC65-B4F4D0F2CC8F}" type="slidenum">
              <a:t>‹#›</a:t>
            </a:fld>
            <a:endParaRPr lang="en-US"/>
          </a:p>
        </p:txBody>
      </p:sp>
    </p:spTree>
    <p:extLst>
      <p:ext uri="{BB962C8B-B14F-4D97-AF65-F5344CB8AC3E}">
        <p14:creationId xmlns:p14="http://schemas.microsoft.com/office/powerpoint/2010/main" val="40219837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4783EE-AC00-4DD7-AC65-B4F4D0F2CC8F}" type="slidenum">
              <a:rPr lang="en-US" smtClean="0"/>
              <a:t>28</a:t>
            </a:fld>
            <a:endParaRPr lang="en-US"/>
          </a:p>
        </p:txBody>
      </p:sp>
    </p:spTree>
    <p:extLst>
      <p:ext uri="{BB962C8B-B14F-4D97-AF65-F5344CB8AC3E}">
        <p14:creationId xmlns:p14="http://schemas.microsoft.com/office/powerpoint/2010/main" val="2598140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4783EE-AC00-4DD7-AC65-B4F4D0F2CC8F}" type="slidenum">
              <a:rPr lang="en-US" smtClean="0"/>
              <a:t>58</a:t>
            </a:fld>
            <a:endParaRPr lang="en-US"/>
          </a:p>
        </p:txBody>
      </p:sp>
    </p:spTree>
    <p:extLst>
      <p:ext uri="{BB962C8B-B14F-4D97-AF65-F5344CB8AC3E}">
        <p14:creationId xmlns:p14="http://schemas.microsoft.com/office/powerpoint/2010/main" val="4223510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A2DB38-BAC7-3091-0FC0-DF42B005FF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010559-46F3-FB04-E909-AA35D8241B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CFC854-1F8C-F6A5-DDC2-D2A7FE7EBA1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1FA3CC5-70E0-F647-AEF9-F967B0A7DEA8}"/>
              </a:ext>
            </a:extLst>
          </p:cNvPr>
          <p:cNvSpPr>
            <a:spLocks noGrp="1"/>
          </p:cNvSpPr>
          <p:nvPr>
            <p:ph type="sldNum" sz="quarter" idx="5"/>
          </p:nvPr>
        </p:nvSpPr>
        <p:spPr/>
        <p:txBody>
          <a:bodyPr/>
          <a:lstStyle/>
          <a:p>
            <a:fld id="{3A4783EE-AC00-4DD7-AC65-B4F4D0F2CC8F}" type="slidenum">
              <a:rPr lang="en-US" smtClean="0"/>
              <a:t>59</a:t>
            </a:fld>
            <a:endParaRPr lang="en-US"/>
          </a:p>
        </p:txBody>
      </p:sp>
    </p:spTree>
    <p:extLst>
      <p:ext uri="{BB962C8B-B14F-4D97-AF65-F5344CB8AC3E}">
        <p14:creationId xmlns:p14="http://schemas.microsoft.com/office/powerpoint/2010/main" val="18592998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6EE95-7980-54FE-A774-6C26E274240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241EF57-E21D-D504-4435-30624330D32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0B50B86-474C-418F-7D8B-420A6C84840F}"/>
              </a:ext>
            </a:extLst>
          </p:cNvPr>
          <p:cNvSpPr>
            <a:spLocks noGrp="1"/>
          </p:cNvSpPr>
          <p:nvPr>
            <p:ph type="dt" sz="half" idx="10"/>
          </p:nvPr>
        </p:nvSpPr>
        <p:spPr/>
        <p:txBody>
          <a:bodyPr/>
          <a:lstStyle/>
          <a:p>
            <a:fld id="{A15DBE08-41C9-47B9-B1FD-A15182B983D1}" type="datetimeFigureOut">
              <a:rPr lang="en-US" smtClean="0"/>
              <a:t>11/25/2025</a:t>
            </a:fld>
            <a:endParaRPr lang="en-US"/>
          </a:p>
        </p:txBody>
      </p:sp>
      <p:sp>
        <p:nvSpPr>
          <p:cNvPr id="5" name="Footer Placeholder 4">
            <a:extLst>
              <a:ext uri="{FF2B5EF4-FFF2-40B4-BE49-F238E27FC236}">
                <a16:creationId xmlns:a16="http://schemas.microsoft.com/office/drawing/2014/main" id="{89F29049-D146-7239-383E-D552F72D66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AB1D10-5BA6-4867-8767-478F46E0A2A7}"/>
              </a:ext>
            </a:extLst>
          </p:cNvPr>
          <p:cNvSpPr>
            <a:spLocks noGrp="1"/>
          </p:cNvSpPr>
          <p:nvPr>
            <p:ph type="sldNum" sz="quarter" idx="12"/>
          </p:nvPr>
        </p:nvSpPr>
        <p:spPr/>
        <p:txBody>
          <a:bodyPr/>
          <a:lstStyle/>
          <a:p>
            <a:fld id="{E8EA9DF9-D2C3-4D1A-A12D-5CD15CFE6C22}" type="slidenum">
              <a:rPr lang="en-US" smtClean="0"/>
              <a:t>‹#›</a:t>
            </a:fld>
            <a:endParaRPr lang="en-US"/>
          </a:p>
        </p:txBody>
      </p:sp>
    </p:spTree>
    <p:extLst>
      <p:ext uri="{BB962C8B-B14F-4D97-AF65-F5344CB8AC3E}">
        <p14:creationId xmlns:p14="http://schemas.microsoft.com/office/powerpoint/2010/main" val="1007091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60AD7-EBAA-032B-4397-67D47923D8D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386B39D-87AE-E7D1-A78B-8531E2D6A09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AF4825-CDDC-CBEB-E620-6EA2DD0C4718}"/>
              </a:ext>
            </a:extLst>
          </p:cNvPr>
          <p:cNvSpPr>
            <a:spLocks noGrp="1"/>
          </p:cNvSpPr>
          <p:nvPr>
            <p:ph type="dt" sz="half" idx="10"/>
          </p:nvPr>
        </p:nvSpPr>
        <p:spPr/>
        <p:txBody>
          <a:bodyPr/>
          <a:lstStyle/>
          <a:p>
            <a:fld id="{A15DBE08-41C9-47B9-B1FD-A15182B983D1}" type="datetimeFigureOut">
              <a:rPr lang="en-US" smtClean="0"/>
              <a:t>11/25/2025</a:t>
            </a:fld>
            <a:endParaRPr lang="en-US"/>
          </a:p>
        </p:txBody>
      </p:sp>
      <p:sp>
        <p:nvSpPr>
          <p:cNvPr id="5" name="Footer Placeholder 4">
            <a:extLst>
              <a:ext uri="{FF2B5EF4-FFF2-40B4-BE49-F238E27FC236}">
                <a16:creationId xmlns:a16="http://schemas.microsoft.com/office/drawing/2014/main" id="{11A1CD14-EEC7-3684-DED7-A29E90D638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F59E6A-7BE1-DBEE-E246-EEEC6446CE0A}"/>
              </a:ext>
            </a:extLst>
          </p:cNvPr>
          <p:cNvSpPr>
            <a:spLocks noGrp="1"/>
          </p:cNvSpPr>
          <p:nvPr>
            <p:ph type="sldNum" sz="quarter" idx="12"/>
          </p:nvPr>
        </p:nvSpPr>
        <p:spPr/>
        <p:txBody>
          <a:bodyPr/>
          <a:lstStyle/>
          <a:p>
            <a:fld id="{E8EA9DF9-D2C3-4D1A-A12D-5CD15CFE6C22}" type="slidenum">
              <a:rPr lang="en-US" smtClean="0"/>
              <a:t>‹#›</a:t>
            </a:fld>
            <a:endParaRPr lang="en-US"/>
          </a:p>
        </p:txBody>
      </p:sp>
    </p:spTree>
    <p:extLst>
      <p:ext uri="{BB962C8B-B14F-4D97-AF65-F5344CB8AC3E}">
        <p14:creationId xmlns:p14="http://schemas.microsoft.com/office/powerpoint/2010/main" val="2444238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D5B6EB-7025-4AB7-4BD2-77C42C2C407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F1BC807-158C-1842-B910-DA6DD4C734D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0CB484-9E4C-7D7A-8AE7-FAD68C27864A}"/>
              </a:ext>
            </a:extLst>
          </p:cNvPr>
          <p:cNvSpPr>
            <a:spLocks noGrp="1"/>
          </p:cNvSpPr>
          <p:nvPr>
            <p:ph type="dt" sz="half" idx="10"/>
          </p:nvPr>
        </p:nvSpPr>
        <p:spPr/>
        <p:txBody>
          <a:bodyPr/>
          <a:lstStyle/>
          <a:p>
            <a:fld id="{A15DBE08-41C9-47B9-B1FD-A15182B983D1}" type="datetimeFigureOut">
              <a:rPr lang="en-US" smtClean="0"/>
              <a:t>11/25/2025</a:t>
            </a:fld>
            <a:endParaRPr lang="en-US"/>
          </a:p>
        </p:txBody>
      </p:sp>
      <p:sp>
        <p:nvSpPr>
          <p:cNvPr id="5" name="Footer Placeholder 4">
            <a:extLst>
              <a:ext uri="{FF2B5EF4-FFF2-40B4-BE49-F238E27FC236}">
                <a16:creationId xmlns:a16="http://schemas.microsoft.com/office/drawing/2014/main" id="{516F27BE-82F2-27E7-3FA4-21B41E264A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275E92-7E4C-4E99-330B-D44AEBD3195D}"/>
              </a:ext>
            </a:extLst>
          </p:cNvPr>
          <p:cNvSpPr>
            <a:spLocks noGrp="1"/>
          </p:cNvSpPr>
          <p:nvPr>
            <p:ph type="sldNum" sz="quarter" idx="12"/>
          </p:nvPr>
        </p:nvSpPr>
        <p:spPr/>
        <p:txBody>
          <a:bodyPr/>
          <a:lstStyle/>
          <a:p>
            <a:fld id="{E8EA9DF9-D2C3-4D1A-A12D-5CD15CFE6C22}" type="slidenum">
              <a:rPr lang="en-US" smtClean="0"/>
              <a:t>‹#›</a:t>
            </a:fld>
            <a:endParaRPr lang="en-US"/>
          </a:p>
        </p:txBody>
      </p:sp>
    </p:spTree>
    <p:extLst>
      <p:ext uri="{BB962C8B-B14F-4D97-AF65-F5344CB8AC3E}">
        <p14:creationId xmlns:p14="http://schemas.microsoft.com/office/powerpoint/2010/main" val="4192650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F5DEF-D692-3CC1-C9D2-1AEDC1F468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3E437D-4954-7661-F9D3-AA73BCBADF6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6408E0-BC75-BAC2-9B96-0340A48D42F4}"/>
              </a:ext>
            </a:extLst>
          </p:cNvPr>
          <p:cNvSpPr>
            <a:spLocks noGrp="1"/>
          </p:cNvSpPr>
          <p:nvPr>
            <p:ph type="dt" sz="half" idx="10"/>
          </p:nvPr>
        </p:nvSpPr>
        <p:spPr/>
        <p:txBody>
          <a:bodyPr/>
          <a:lstStyle/>
          <a:p>
            <a:fld id="{A15DBE08-41C9-47B9-B1FD-A15182B983D1}" type="datetimeFigureOut">
              <a:rPr lang="en-US" smtClean="0"/>
              <a:t>11/25/2025</a:t>
            </a:fld>
            <a:endParaRPr lang="en-US"/>
          </a:p>
        </p:txBody>
      </p:sp>
      <p:sp>
        <p:nvSpPr>
          <p:cNvPr id="5" name="Footer Placeholder 4">
            <a:extLst>
              <a:ext uri="{FF2B5EF4-FFF2-40B4-BE49-F238E27FC236}">
                <a16:creationId xmlns:a16="http://schemas.microsoft.com/office/drawing/2014/main" id="{4D089DE5-01D6-38FE-16C2-A141FF14B9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5C7815-9D1C-583E-46CF-82D80EF435E1}"/>
              </a:ext>
            </a:extLst>
          </p:cNvPr>
          <p:cNvSpPr>
            <a:spLocks noGrp="1"/>
          </p:cNvSpPr>
          <p:nvPr>
            <p:ph type="sldNum" sz="quarter" idx="12"/>
          </p:nvPr>
        </p:nvSpPr>
        <p:spPr/>
        <p:txBody>
          <a:bodyPr/>
          <a:lstStyle/>
          <a:p>
            <a:fld id="{E8EA9DF9-D2C3-4D1A-A12D-5CD15CFE6C22}" type="slidenum">
              <a:rPr lang="en-US" smtClean="0"/>
              <a:t>‹#›</a:t>
            </a:fld>
            <a:endParaRPr lang="en-US"/>
          </a:p>
        </p:txBody>
      </p:sp>
    </p:spTree>
    <p:extLst>
      <p:ext uri="{BB962C8B-B14F-4D97-AF65-F5344CB8AC3E}">
        <p14:creationId xmlns:p14="http://schemas.microsoft.com/office/powerpoint/2010/main" val="649956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B0F4B-C6EB-320B-D8B7-5713D4DC7DF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EBE7177-3B23-B72C-5B5F-C0B437F3376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779301E-627B-67FF-33FE-95270A1FE9AD}"/>
              </a:ext>
            </a:extLst>
          </p:cNvPr>
          <p:cNvSpPr>
            <a:spLocks noGrp="1"/>
          </p:cNvSpPr>
          <p:nvPr>
            <p:ph type="dt" sz="half" idx="10"/>
          </p:nvPr>
        </p:nvSpPr>
        <p:spPr/>
        <p:txBody>
          <a:bodyPr/>
          <a:lstStyle/>
          <a:p>
            <a:fld id="{A15DBE08-41C9-47B9-B1FD-A15182B983D1}" type="datetimeFigureOut">
              <a:rPr lang="en-US" smtClean="0"/>
              <a:t>11/25/2025</a:t>
            </a:fld>
            <a:endParaRPr lang="en-US"/>
          </a:p>
        </p:txBody>
      </p:sp>
      <p:sp>
        <p:nvSpPr>
          <p:cNvPr id="5" name="Footer Placeholder 4">
            <a:extLst>
              <a:ext uri="{FF2B5EF4-FFF2-40B4-BE49-F238E27FC236}">
                <a16:creationId xmlns:a16="http://schemas.microsoft.com/office/drawing/2014/main" id="{640BF74B-7D4F-2D6A-903E-C8AC034573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66CE13-B393-F8F6-0CAA-0FBB789EBDCC}"/>
              </a:ext>
            </a:extLst>
          </p:cNvPr>
          <p:cNvSpPr>
            <a:spLocks noGrp="1"/>
          </p:cNvSpPr>
          <p:nvPr>
            <p:ph type="sldNum" sz="quarter" idx="12"/>
          </p:nvPr>
        </p:nvSpPr>
        <p:spPr/>
        <p:txBody>
          <a:bodyPr/>
          <a:lstStyle/>
          <a:p>
            <a:fld id="{E8EA9DF9-D2C3-4D1A-A12D-5CD15CFE6C22}" type="slidenum">
              <a:rPr lang="en-US" smtClean="0"/>
              <a:t>‹#›</a:t>
            </a:fld>
            <a:endParaRPr lang="en-US"/>
          </a:p>
        </p:txBody>
      </p:sp>
    </p:spTree>
    <p:extLst>
      <p:ext uri="{BB962C8B-B14F-4D97-AF65-F5344CB8AC3E}">
        <p14:creationId xmlns:p14="http://schemas.microsoft.com/office/powerpoint/2010/main" val="3262959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1B881-8213-A2BB-F871-0E9E4379E8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D2E9796-65C4-D7C8-8040-CB7FE6588B1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0B8F773-5575-4A13-4151-F306AFB93A1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0FAB0D7-F027-2B7E-1F92-42948839A38D}"/>
              </a:ext>
            </a:extLst>
          </p:cNvPr>
          <p:cNvSpPr>
            <a:spLocks noGrp="1"/>
          </p:cNvSpPr>
          <p:nvPr>
            <p:ph type="dt" sz="half" idx="10"/>
          </p:nvPr>
        </p:nvSpPr>
        <p:spPr/>
        <p:txBody>
          <a:bodyPr/>
          <a:lstStyle/>
          <a:p>
            <a:fld id="{A15DBE08-41C9-47B9-B1FD-A15182B983D1}" type="datetimeFigureOut">
              <a:rPr lang="en-US" smtClean="0"/>
              <a:t>11/25/2025</a:t>
            </a:fld>
            <a:endParaRPr lang="en-US"/>
          </a:p>
        </p:txBody>
      </p:sp>
      <p:sp>
        <p:nvSpPr>
          <p:cNvPr id="6" name="Footer Placeholder 5">
            <a:extLst>
              <a:ext uri="{FF2B5EF4-FFF2-40B4-BE49-F238E27FC236}">
                <a16:creationId xmlns:a16="http://schemas.microsoft.com/office/drawing/2014/main" id="{EF25A0E7-21EB-6C18-3CD3-3639E777A6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EFF805-5714-6339-481C-B8DA1599079B}"/>
              </a:ext>
            </a:extLst>
          </p:cNvPr>
          <p:cNvSpPr>
            <a:spLocks noGrp="1"/>
          </p:cNvSpPr>
          <p:nvPr>
            <p:ph type="sldNum" sz="quarter" idx="12"/>
          </p:nvPr>
        </p:nvSpPr>
        <p:spPr/>
        <p:txBody>
          <a:bodyPr/>
          <a:lstStyle/>
          <a:p>
            <a:fld id="{E8EA9DF9-D2C3-4D1A-A12D-5CD15CFE6C22}" type="slidenum">
              <a:rPr lang="en-US" smtClean="0"/>
              <a:t>‹#›</a:t>
            </a:fld>
            <a:endParaRPr lang="en-US"/>
          </a:p>
        </p:txBody>
      </p:sp>
    </p:spTree>
    <p:extLst>
      <p:ext uri="{BB962C8B-B14F-4D97-AF65-F5344CB8AC3E}">
        <p14:creationId xmlns:p14="http://schemas.microsoft.com/office/powerpoint/2010/main" val="2004255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5DDAC-DB87-DE16-D02B-3C955F7ED95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281BC37-3105-E072-DEFD-9769ED09F8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BE57551-6BC9-0ABA-D3D0-985DCCA7EA3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9A2533-23E9-8C88-45E4-D3887D9461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994883C-D145-B88C-F4CA-39309D049AE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2F77376-342B-C6BD-E083-938CFC8F7B1B}"/>
              </a:ext>
            </a:extLst>
          </p:cNvPr>
          <p:cNvSpPr>
            <a:spLocks noGrp="1"/>
          </p:cNvSpPr>
          <p:nvPr>
            <p:ph type="dt" sz="half" idx="10"/>
          </p:nvPr>
        </p:nvSpPr>
        <p:spPr/>
        <p:txBody>
          <a:bodyPr/>
          <a:lstStyle/>
          <a:p>
            <a:fld id="{A15DBE08-41C9-47B9-B1FD-A15182B983D1}" type="datetimeFigureOut">
              <a:rPr lang="en-US" smtClean="0"/>
              <a:t>11/25/2025</a:t>
            </a:fld>
            <a:endParaRPr lang="en-US"/>
          </a:p>
        </p:txBody>
      </p:sp>
      <p:sp>
        <p:nvSpPr>
          <p:cNvPr id="8" name="Footer Placeholder 7">
            <a:extLst>
              <a:ext uri="{FF2B5EF4-FFF2-40B4-BE49-F238E27FC236}">
                <a16:creationId xmlns:a16="http://schemas.microsoft.com/office/drawing/2014/main" id="{0E752FEC-4CDF-5908-B9CF-5A84802E0FC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7E5FA92-7D63-AB57-8B6E-4C1F57D6F816}"/>
              </a:ext>
            </a:extLst>
          </p:cNvPr>
          <p:cNvSpPr>
            <a:spLocks noGrp="1"/>
          </p:cNvSpPr>
          <p:nvPr>
            <p:ph type="sldNum" sz="quarter" idx="12"/>
          </p:nvPr>
        </p:nvSpPr>
        <p:spPr/>
        <p:txBody>
          <a:bodyPr/>
          <a:lstStyle/>
          <a:p>
            <a:fld id="{E8EA9DF9-D2C3-4D1A-A12D-5CD15CFE6C22}" type="slidenum">
              <a:rPr lang="en-US" smtClean="0"/>
              <a:t>‹#›</a:t>
            </a:fld>
            <a:endParaRPr lang="en-US"/>
          </a:p>
        </p:txBody>
      </p:sp>
    </p:spTree>
    <p:extLst>
      <p:ext uri="{BB962C8B-B14F-4D97-AF65-F5344CB8AC3E}">
        <p14:creationId xmlns:p14="http://schemas.microsoft.com/office/powerpoint/2010/main" val="2338173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03E09-CF0E-4990-0A81-459C4BBAFD3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DC07330-E649-AB5D-004E-D1E7707569A1}"/>
              </a:ext>
            </a:extLst>
          </p:cNvPr>
          <p:cNvSpPr>
            <a:spLocks noGrp="1"/>
          </p:cNvSpPr>
          <p:nvPr>
            <p:ph type="dt" sz="half" idx="10"/>
          </p:nvPr>
        </p:nvSpPr>
        <p:spPr/>
        <p:txBody>
          <a:bodyPr/>
          <a:lstStyle/>
          <a:p>
            <a:fld id="{A15DBE08-41C9-47B9-B1FD-A15182B983D1}" type="datetimeFigureOut">
              <a:rPr lang="en-US" smtClean="0"/>
              <a:t>11/25/2025</a:t>
            </a:fld>
            <a:endParaRPr lang="en-US"/>
          </a:p>
        </p:txBody>
      </p:sp>
      <p:sp>
        <p:nvSpPr>
          <p:cNvPr id="4" name="Footer Placeholder 3">
            <a:extLst>
              <a:ext uri="{FF2B5EF4-FFF2-40B4-BE49-F238E27FC236}">
                <a16:creationId xmlns:a16="http://schemas.microsoft.com/office/drawing/2014/main" id="{65D54465-49F0-5554-97EE-02652F4A551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D6C85C2-DE88-81B8-CC25-A12DCE191507}"/>
              </a:ext>
            </a:extLst>
          </p:cNvPr>
          <p:cNvSpPr>
            <a:spLocks noGrp="1"/>
          </p:cNvSpPr>
          <p:nvPr>
            <p:ph type="sldNum" sz="quarter" idx="12"/>
          </p:nvPr>
        </p:nvSpPr>
        <p:spPr/>
        <p:txBody>
          <a:bodyPr/>
          <a:lstStyle/>
          <a:p>
            <a:fld id="{E8EA9DF9-D2C3-4D1A-A12D-5CD15CFE6C22}" type="slidenum">
              <a:rPr lang="en-US" smtClean="0"/>
              <a:t>‹#›</a:t>
            </a:fld>
            <a:endParaRPr lang="en-US"/>
          </a:p>
        </p:txBody>
      </p:sp>
    </p:spTree>
    <p:extLst>
      <p:ext uri="{BB962C8B-B14F-4D97-AF65-F5344CB8AC3E}">
        <p14:creationId xmlns:p14="http://schemas.microsoft.com/office/powerpoint/2010/main" val="2795791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FBFFF1-F21A-0332-76C3-82C6FE1ACCD9}"/>
              </a:ext>
            </a:extLst>
          </p:cNvPr>
          <p:cNvSpPr>
            <a:spLocks noGrp="1"/>
          </p:cNvSpPr>
          <p:nvPr>
            <p:ph type="dt" sz="half" idx="10"/>
          </p:nvPr>
        </p:nvSpPr>
        <p:spPr/>
        <p:txBody>
          <a:bodyPr/>
          <a:lstStyle/>
          <a:p>
            <a:fld id="{A15DBE08-41C9-47B9-B1FD-A15182B983D1}" type="datetimeFigureOut">
              <a:rPr lang="en-US" smtClean="0"/>
              <a:t>11/25/2025</a:t>
            </a:fld>
            <a:endParaRPr lang="en-US"/>
          </a:p>
        </p:txBody>
      </p:sp>
      <p:sp>
        <p:nvSpPr>
          <p:cNvPr id="3" name="Footer Placeholder 2">
            <a:extLst>
              <a:ext uri="{FF2B5EF4-FFF2-40B4-BE49-F238E27FC236}">
                <a16:creationId xmlns:a16="http://schemas.microsoft.com/office/drawing/2014/main" id="{D550A400-AEDD-DCC6-4A54-E757F4121A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C9E16CA-0C7D-6930-30B1-02319CA2D101}"/>
              </a:ext>
            </a:extLst>
          </p:cNvPr>
          <p:cNvSpPr>
            <a:spLocks noGrp="1"/>
          </p:cNvSpPr>
          <p:nvPr>
            <p:ph type="sldNum" sz="quarter" idx="12"/>
          </p:nvPr>
        </p:nvSpPr>
        <p:spPr/>
        <p:txBody>
          <a:bodyPr/>
          <a:lstStyle/>
          <a:p>
            <a:fld id="{E8EA9DF9-D2C3-4D1A-A12D-5CD15CFE6C22}" type="slidenum">
              <a:rPr lang="en-US" smtClean="0"/>
              <a:t>‹#›</a:t>
            </a:fld>
            <a:endParaRPr lang="en-US"/>
          </a:p>
        </p:txBody>
      </p:sp>
    </p:spTree>
    <p:extLst>
      <p:ext uri="{BB962C8B-B14F-4D97-AF65-F5344CB8AC3E}">
        <p14:creationId xmlns:p14="http://schemas.microsoft.com/office/powerpoint/2010/main" val="697048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31747-AF39-9E1A-1888-C6E4F54A78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086F08E-86D0-4944-6E93-F65B4CEDFA4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9D8E53C-434E-870C-1375-455186816E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826B13-B328-F706-2F26-1B48C814B383}"/>
              </a:ext>
            </a:extLst>
          </p:cNvPr>
          <p:cNvSpPr>
            <a:spLocks noGrp="1"/>
          </p:cNvSpPr>
          <p:nvPr>
            <p:ph type="dt" sz="half" idx="10"/>
          </p:nvPr>
        </p:nvSpPr>
        <p:spPr/>
        <p:txBody>
          <a:bodyPr/>
          <a:lstStyle/>
          <a:p>
            <a:fld id="{A15DBE08-41C9-47B9-B1FD-A15182B983D1}" type="datetimeFigureOut">
              <a:rPr lang="en-US" smtClean="0"/>
              <a:t>11/25/2025</a:t>
            </a:fld>
            <a:endParaRPr lang="en-US"/>
          </a:p>
        </p:txBody>
      </p:sp>
      <p:sp>
        <p:nvSpPr>
          <p:cNvPr id="6" name="Footer Placeholder 5">
            <a:extLst>
              <a:ext uri="{FF2B5EF4-FFF2-40B4-BE49-F238E27FC236}">
                <a16:creationId xmlns:a16="http://schemas.microsoft.com/office/drawing/2014/main" id="{C20BD2AD-B0D2-CCA2-3C7A-5E0B1E9369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7A8EF7-0CB4-BA2B-5D4C-CD63BF26E812}"/>
              </a:ext>
            </a:extLst>
          </p:cNvPr>
          <p:cNvSpPr>
            <a:spLocks noGrp="1"/>
          </p:cNvSpPr>
          <p:nvPr>
            <p:ph type="sldNum" sz="quarter" idx="12"/>
          </p:nvPr>
        </p:nvSpPr>
        <p:spPr/>
        <p:txBody>
          <a:bodyPr/>
          <a:lstStyle/>
          <a:p>
            <a:fld id="{E8EA9DF9-D2C3-4D1A-A12D-5CD15CFE6C22}" type="slidenum">
              <a:rPr lang="en-US" smtClean="0"/>
              <a:t>‹#›</a:t>
            </a:fld>
            <a:endParaRPr lang="en-US"/>
          </a:p>
        </p:txBody>
      </p:sp>
    </p:spTree>
    <p:extLst>
      <p:ext uri="{BB962C8B-B14F-4D97-AF65-F5344CB8AC3E}">
        <p14:creationId xmlns:p14="http://schemas.microsoft.com/office/powerpoint/2010/main" val="337330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B7C16-5782-8419-9D48-A536C75932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BF92B12-66C3-F9AE-A100-414A35B339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F22B221-D745-01D6-660D-831E709EDE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37DF17-FEBD-2357-F487-3CC7F0A6CB5B}"/>
              </a:ext>
            </a:extLst>
          </p:cNvPr>
          <p:cNvSpPr>
            <a:spLocks noGrp="1"/>
          </p:cNvSpPr>
          <p:nvPr>
            <p:ph type="dt" sz="half" idx="10"/>
          </p:nvPr>
        </p:nvSpPr>
        <p:spPr/>
        <p:txBody>
          <a:bodyPr/>
          <a:lstStyle/>
          <a:p>
            <a:fld id="{A15DBE08-41C9-47B9-B1FD-A15182B983D1}" type="datetimeFigureOut">
              <a:rPr lang="en-US" smtClean="0"/>
              <a:t>11/25/2025</a:t>
            </a:fld>
            <a:endParaRPr lang="en-US"/>
          </a:p>
        </p:txBody>
      </p:sp>
      <p:sp>
        <p:nvSpPr>
          <p:cNvPr id="6" name="Footer Placeholder 5">
            <a:extLst>
              <a:ext uri="{FF2B5EF4-FFF2-40B4-BE49-F238E27FC236}">
                <a16:creationId xmlns:a16="http://schemas.microsoft.com/office/drawing/2014/main" id="{5A2BA664-15DF-6078-7A55-A381D39FC2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96E437-22B6-2CC4-02CD-0EA2CE6322D1}"/>
              </a:ext>
            </a:extLst>
          </p:cNvPr>
          <p:cNvSpPr>
            <a:spLocks noGrp="1"/>
          </p:cNvSpPr>
          <p:nvPr>
            <p:ph type="sldNum" sz="quarter" idx="12"/>
          </p:nvPr>
        </p:nvSpPr>
        <p:spPr/>
        <p:txBody>
          <a:bodyPr/>
          <a:lstStyle/>
          <a:p>
            <a:fld id="{E8EA9DF9-D2C3-4D1A-A12D-5CD15CFE6C22}" type="slidenum">
              <a:rPr lang="en-US" smtClean="0"/>
              <a:t>‹#›</a:t>
            </a:fld>
            <a:endParaRPr lang="en-US"/>
          </a:p>
        </p:txBody>
      </p:sp>
    </p:spTree>
    <p:extLst>
      <p:ext uri="{BB962C8B-B14F-4D97-AF65-F5344CB8AC3E}">
        <p14:creationId xmlns:p14="http://schemas.microsoft.com/office/powerpoint/2010/main" val="2800821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5EB2E6-2BE5-0D44-2AF8-15448C7B06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BE73D1-317D-BFB8-B79B-55732D0487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867F0C-7A91-6B20-9EBD-3F75546C62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15DBE08-41C9-47B9-B1FD-A15182B983D1}" type="datetimeFigureOut">
              <a:rPr lang="en-US" smtClean="0"/>
              <a:t>11/25/2025</a:t>
            </a:fld>
            <a:endParaRPr lang="en-US"/>
          </a:p>
        </p:txBody>
      </p:sp>
      <p:sp>
        <p:nvSpPr>
          <p:cNvPr id="5" name="Footer Placeholder 4">
            <a:extLst>
              <a:ext uri="{FF2B5EF4-FFF2-40B4-BE49-F238E27FC236}">
                <a16:creationId xmlns:a16="http://schemas.microsoft.com/office/drawing/2014/main" id="{BC0CD7E5-69FA-7F32-7CC3-9A9943BE65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3A8B735D-B6DE-58DA-AB7D-C52787D39B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8EA9DF9-D2C3-4D1A-A12D-5CD15CFE6C22}" type="slidenum">
              <a:rPr lang="en-US" smtClean="0"/>
              <a:t>‹#›</a:t>
            </a:fld>
            <a:endParaRPr lang="en-US"/>
          </a:p>
        </p:txBody>
      </p:sp>
    </p:spTree>
    <p:extLst>
      <p:ext uri="{BB962C8B-B14F-4D97-AF65-F5344CB8AC3E}">
        <p14:creationId xmlns:p14="http://schemas.microsoft.com/office/powerpoint/2010/main" val="26952458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png"/><Relationship Id="rId1" Type="http://schemas.openxmlformats.org/officeDocument/2006/relationships/slideLayout" Target="../slideLayouts/slideLayout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png"/><Relationship Id="rId1" Type="http://schemas.openxmlformats.org/officeDocument/2006/relationships/slideLayout" Target="../slideLayouts/slideLayout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png"/><Relationship Id="rId1" Type="http://schemas.openxmlformats.org/officeDocument/2006/relationships/slideLayout" Target="../slideLayouts/slideLayout8.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2.png"/><Relationship Id="rId1" Type="http://schemas.openxmlformats.org/officeDocument/2006/relationships/slideLayout" Target="../slideLayouts/slideLayout8.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8.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2.png"/><Relationship Id="rId7" Type="http://schemas.openxmlformats.org/officeDocument/2006/relationships/diagramColors" Target="../diagrams/colors8.xml"/><Relationship Id="rId2" Type="http://schemas.microsoft.com/office/2018/10/relationships/comments" Target="../comments/modernComment_14C_E0B8CB21.xml"/><Relationship Id="rId1" Type="http://schemas.openxmlformats.org/officeDocument/2006/relationships/slideLayout" Target="../slideLayouts/slideLayout8.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8.xml"/><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17.png"/><Relationship Id="rId4" Type="http://schemas.openxmlformats.org/officeDocument/2006/relationships/image" Target="../media/image20.svg"/><Relationship Id="rId9"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2.png"/><Relationship Id="rId1" Type="http://schemas.openxmlformats.org/officeDocument/2006/relationships/slideLayout" Target="../slideLayouts/slideLayout8.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2.png"/><Relationship Id="rId1" Type="http://schemas.openxmlformats.org/officeDocument/2006/relationships/slideLayout" Target="../slideLayouts/slideLayout8.xml"/><Relationship Id="rId4" Type="http://schemas.openxmlformats.org/officeDocument/2006/relationships/image" Target="../media/image29.emf"/></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2.png"/><Relationship Id="rId1" Type="http://schemas.openxmlformats.org/officeDocument/2006/relationships/slideLayout" Target="../slideLayouts/slideLayout8.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png"/><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png"/><Relationship Id="rId7" Type="http://schemas.openxmlformats.org/officeDocument/2006/relationships/diagramColors" Target="../diagrams/colors3.xml"/><Relationship Id="rId2" Type="http://schemas.microsoft.com/office/2018/10/relationships/comments" Target="../comments/modernComment_128_86704E0C.xml"/><Relationship Id="rId1" Type="http://schemas.openxmlformats.org/officeDocument/2006/relationships/slideLayout" Target="../slideLayouts/slideLayout8.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 name="Rectangle 77">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55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2A1573DF-EC18-EA18-2955-2DB865E49E95}"/>
              </a:ext>
            </a:extLst>
          </p:cNvPr>
          <p:cNvSpPr>
            <a:spLocks noGrp="1"/>
          </p:cNvSpPr>
          <p:nvPr>
            <p:ph type="ctr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r>
              <a:rPr lang="en-US" sz="2600">
                <a:solidFill>
                  <a:srgbClr val="FFFFFF"/>
                </a:solidFill>
              </a:rPr>
              <a:t>Overview of Federal Tax Concepts</a:t>
            </a:r>
            <a:endParaRPr lang="en-US" sz="2600" kern="1200">
              <a:solidFill>
                <a:srgbClr val="FFFFFF"/>
              </a:solidFill>
              <a:latin typeface="+mj-lt"/>
            </a:endParaRPr>
          </a:p>
        </p:txBody>
      </p:sp>
      <p:pic>
        <p:nvPicPr>
          <p:cNvPr id="5" name="Picture 4" descr="VOLUNTEERING | msu-vita">
            <a:extLst>
              <a:ext uri="{FF2B5EF4-FFF2-40B4-BE49-F238E27FC236}">
                <a16:creationId xmlns:a16="http://schemas.microsoft.com/office/drawing/2014/main" id="{6D4D0D79-2831-C76D-FABC-68FBF24365BA}"/>
              </a:ext>
            </a:extLst>
          </p:cNvPr>
          <p:cNvPicPr>
            <a:picLocks noChangeAspect="1"/>
          </p:cNvPicPr>
          <p:nvPr/>
        </p:nvPicPr>
        <p:blipFill>
          <a:blip r:embed="rId2"/>
          <a:stretch>
            <a:fillRect/>
          </a:stretch>
        </p:blipFill>
        <p:spPr>
          <a:xfrm>
            <a:off x="4038600" y="1800975"/>
            <a:ext cx="7188199" cy="3252660"/>
          </a:xfrm>
          <a:prstGeom prst="rect">
            <a:avLst/>
          </a:prstGeom>
        </p:spPr>
      </p:pic>
    </p:spTree>
    <p:extLst>
      <p:ext uri="{BB962C8B-B14F-4D97-AF65-F5344CB8AC3E}">
        <p14:creationId xmlns:p14="http://schemas.microsoft.com/office/powerpoint/2010/main" val="25283381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640C30-7C0B-A1D1-6136-DBC7F41A22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7F61D7-DDE4-C6FE-725D-014FFCAC017F}"/>
              </a:ext>
            </a:extLst>
          </p:cNvPr>
          <p:cNvSpPr>
            <a:spLocks noGrp="1"/>
          </p:cNvSpPr>
          <p:nvPr>
            <p:ph type="title"/>
          </p:nvPr>
        </p:nvSpPr>
        <p:spPr>
          <a:xfrm>
            <a:off x="2013502" y="1715260"/>
            <a:ext cx="10515600" cy="2852737"/>
          </a:xfrm>
        </p:spPr>
        <p:txBody>
          <a:bodyPr/>
          <a:lstStyle/>
          <a:p>
            <a:r>
              <a:rPr lang="en-US"/>
              <a:t>FICA Tax</a:t>
            </a:r>
          </a:p>
        </p:txBody>
      </p:sp>
      <p:sp>
        <p:nvSpPr>
          <p:cNvPr id="3" name="Text Placeholder 2">
            <a:extLst>
              <a:ext uri="{FF2B5EF4-FFF2-40B4-BE49-F238E27FC236}">
                <a16:creationId xmlns:a16="http://schemas.microsoft.com/office/drawing/2014/main" id="{73807E27-C492-1250-909B-BB088B5A9E23}"/>
              </a:ext>
            </a:extLst>
          </p:cNvPr>
          <p:cNvSpPr>
            <a:spLocks noGrp="1"/>
          </p:cNvSpPr>
          <p:nvPr>
            <p:ph type="body" idx="1"/>
          </p:nvPr>
        </p:nvSpPr>
        <p:spPr>
          <a:xfrm>
            <a:off x="2013502" y="4561854"/>
            <a:ext cx="10515600" cy="1500187"/>
          </a:xfrm>
        </p:spPr>
        <p:txBody>
          <a:bodyPr vert="horz" lIns="91440" tIns="45720" rIns="91440" bIns="45720" rtlCol="0" anchor="t">
            <a:normAutofit/>
          </a:bodyPr>
          <a:lstStyle/>
          <a:p>
            <a:r>
              <a:rPr lang="en-US"/>
              <a:t>2025-2026</a:t>
            </a:r>
          </a:p>
        </p:txBody>
      </p:sp>
      <p:pic>
        <p:nvPicPr>
          <p:cNvPr id="5" name="Content Placeholder 7" descr="VOLUNTEERING | msu-vita">
            <a:extLst>
              <a:ext uri="{FF2B5EF4-FFF2-40B4-BE49-F238E27FC236}">
                <a16:creationId xmlns:a16="http://schemas.microsoft.com/office/drawing/2014/main" id="{C118F56C-1EC9-CD4F-2D62-B6F6186438D0}"/>
              </a:ext>
            </a:extLst>
          </p:cNvPr>
          <p:cNvPicPr>
            <a:picLocks noChangeAspect="1"/>
          </p:cNvPicPr>
          <p:nvPr/>
        </p:nvPicPr>
        <p:blipFill>
          <a:blip r:embed="rId2"/>
          <a:stretch>
            <a:fillRect/>
          </a:stretch>
        </p:blipFill>
        <p:spPr>
          <a:xfrm>
            <a:off x="8205671" y="151"/>
            <a:ext cx="3984798" cy="1800760"/>
          </a:xfrm>
          <a:prstGeom prst="rect">
            <a:avLst/>
          </a:prstGeom>
        </p:spPr>
      </p:pic>
      <p:sp>
        <p:nvSpPr>
          <p:cNvPr id="7" name="Rectangle 6">
            <a:extLst>
              <a:ext uri="{FF2B5EF4-FFF2-40B4-BE49-F238E27FC236}">
                <a16:creationId xmlns:a16="http://schemas.microsoft.com/office/drawing/2014/main" id="{9734C05B-11BF-C655-8599-5482CF42BF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55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1715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84D130-F236-8F08-B20D-34366DD2A7E7}"/>
            </a:ext>
          </a:extLst>
        </p:cNvPr>
        <p:cNvGrpSpPr/>
        <p:nvPr/>
      </p:nvGrpSpPr>
      <p:grpSpPr>
        <a:xfrm>
          <a:off x="0" y="0"/>
          <a:ext cx="0" cy="0"/>
          <a:chOff x="0" y="0"/>
          <a:chExt cx="0" cy="0"/>
        </a:xfrm>
      </p:grpSpPr>
      <p:pic>
        <p:nvPicPr>
          <p:cNvPr id="9" name="Content Placeholder 7" descr="VOLUNTEERING | msu-vita">
            <a:extLst>
              <a:ext uri="{FF2B5EF4-FFF2-40B4-BE49-F238E27FC236}">
                <a16:creationId xmlns:a16="http://schemas.microsoft.com/office/drawing/2014/main" id="{81CE6F5A-AA12-4871-DD32-72F712A49D8F}"/>
              </a:ext>
            </a:extLst>
          </p:cNvPr>
          <p:cNvPicPr>
            <a:picLocks noChangeAspect="1"/>
          </p:cNvPicPr>
          <p:nvPr/>
        </p:nvPicPr>
        <p:blipFill>
          <a:blip r:embed="rId2"/>
          <a:stretch>
            <a:fillRect/>
          </a:stretch>
        </p:blipFill>
        <p:spPr>
          <a:xfrm>
            <a:off x="10187976" y="151"/>
            <a:ext cx="2002494" cy="906239"/>
          </a:xfrm>
          <a:prstGeom prst="rect">
            <a:avLst/>
          </a:prstGeom>
        </p:spPr>
      </p:pic>
      <p:sp>
        <p:nvSpPr>
          <p:cNvPr id="707" name="Rectangle: Diagonal Corners Rounded 706">
            <a:extLst>
              <a:ext uri="{FF2B5EF4-FFF2-40B4-BE49-F238E27FC236}">
                <a16:creationId xmlns:a16="http://schemas.microsoft.com/office/drawing/2014/main" id="{C2EE3288-1E6F-F7E9-D3CF-3C8EF5696E69}"/>
              </a:ext>
            </a:extLst>
          </p:cNvPr>
          <p:cNvSpPr/>
          <p:nvPr/>
        </p:nvSpPr>
        <p:spPr>
          <a:xfrm>
            <a:off x="618434" y="321733"/>
            <a:ext cx="5951676" cy="1400313"/>
          </a:xfrm>
          <a:prstGeom prst="round2DiagRect">
            <a:avLst/>
          </a:prstGeom>
          <a:solidFill>
            <a:schemeClr val="accent3">
              <a:lumMod val="75000"/>
            </a:schemeClr>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8" name="TextBox 707">
            <a:extLst>
              <a:ext uri="{FF2B5EF4-FFF2-40B4-BE49-F238E27FC236}">
                <a16:creationId xmlns:a16="http://schemas.microsoft.com/office/drawing/2014/main" id="{CE202F53-9744-E3B2-37A8-0C5D82F77EE4}"/>
              </a:ext>
            </a:extLst>
          </p:cNvPr>
          <p:cNvSpPr txBox="1"/>
          <p:nvPr/>
        </p:nvSpPr>
        <p:spPr>
          <a:xfrm>
            <a:off x="861784" y="515480"/>
            <a:ext cx="5474549" cy="1015663"/>
          </a:xfrm>
          <a:prstGeom prst="rect">
            <a:avLst/>
          </a:prstGeom>
          <a:no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a:solidFill>
                  <a:schemeClr val="bg1"/>
                </a:solidFill>
                <a:latin typeface="Aptos Display"/>
              </a:rPr>
              <a:t>FICA Tax </a:t>
            </a:r>
            <a:endParaRPr lang="en-US" sz="3600">
              <a:solidFill>
                <a:schemeClr val="bg1"/>
              </a:solidFill>
              <a:latin typeface="Aptos" panose="02110004020202020204"/>
            </a:endParaRPr>
          </a:p>
          <a:p>
            <a:r>
              <a:rPr lang="en-US" sz="2400">
                <a:solidFill>
                  <a:schemeClr val="bg1"/>
                </a:solidFill>
                <a:latin typeface="Aptos Display"/>
              </a:rPr>
              <a:t>(Federal Insurance Contributions Act)</a:t>
            </a:r>
            <a:endParaRPr lang="en-US" sz="2400">
              <a:solidFill>
                <a:schemeClr val="bg1"/>
              </a:solidFill>
            </a:endParaRPr>
          </a:p>
        </p:txBody>
      </p:sp>
      <p:sp>
        <p:nvSpPr>
          <p:cNvPr id="23" name="TextBox 22">
            <a:extLst>
              <a:ext uri="{FF2B5EF4-FFF2-40B4-BE49-F238E27FC236}">
                <a16:creationId xmlns:a16="http://schemas.microsoft.com/office/drawing/2014/main" id="{A75DC1F6-C840-462B-CA7A-68EC3DB6A146}"/>
              </a:ext>
            </a:extLst>
          </p:cNvPr>
          <p:cNvSpPr txBox="1"/>
          <p:nvPr/>
        </p:nvSpPr>
        <p:spPr>
          <a:xfrm>
            <a:off x="211819" y="1863892"/>
            <a:ext cx="6663113" cy="48936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950" b="1"/>
              <a:t>FICA Tax </a:t>
            </a:r>
            <a:r>
              <a:rPr lang="en-US" sz="1950"/>
              <a:t>- automatically withheld from W-2 wages to fund:</a:t>
            </a:r>
            <a:r>
              <a:rPr lang="en-US" sz="1950" b="1"/>
              <a:t> Social Security</a:t>
            </a:r>
            <a:r>
              <a:rPr lang="en-US" sz="1950"/>
              <a:t> (retirement and disability benefits) &amp; </a:t>
            </a:r>
            <a:r>
              <a:rPr lang="en-US" sz="1950" b="1"/>
              <a:t>Medicare</a:t>
            </a:r>
            <a:r>
              <a:rPr lang="en-US" sz="1950"/>
              <a:t> (healthcare for seniors).</a:t>
            </a:r>
          </a:p>
          <a:p>
            <a:r>
              <a:rPr lang="en-US" sz="1950"/>
              <a:t>- In other words, </a:t>
            </a:r>
            <a:r>
              <a:rPr lang="en-US" sz="1950" b="1"/>
              <a:t>FICA is a Tax on your gross earned income</a:t>
            </a:r>
          </a:p>
          <a:p>
            <a:endParaRPr lang="en-US" sz="1950"/>
          </a:p>
          <a:p>
            <a:r>
              <a:rPr lang="en-US" sz="1950" b="1"/>
              <a:t>Limitations:</a:t>
            </a:r>
            <a:endParaRPr lang="en-US" sz="1950"/>
          </a:p>
          <a:p>
            <a:pPr marL="285750" indent="-285750">
              <a:buFont typeface="Arial,Sans-Serif"/>
              <a:buChar char="•"/>
            </a:pPr>
            <a:r>
              <a:rPr lang="en-US" sz="1950" b="1"/>
              <a:t>Social Security:</a:t>
            </a:r>
            <a:r>
              <a:rPr lang="en-US" sz="1950"/>
              <a:t> Applies only to the first </a:t>
            </a:r>
            <a:r>
              <a:rPr lang="en-US" sz="1950" b="1"/>
              <a:t>$176,000</a:t>
            </a:r>
            <a:r>
              <a:rPr lang="en-US" sz="1950"/>
              <a:t> of earned income.</a:t>
            </a:r>
          </a:p>
          <a:p>
            <a:pPr marL="285750" indent="-285750">
              <a:buFont typeface="Arial,Sans-Serif"/>
              <a:buChar char="•"/>
            </a:pPr>
            <a:r>
              <a:rPr lang="en-US" sz="1950" b="1"/>
              <a:t>Medicare:</a:t>
            </a:r>
            <a:r>
              <a:rPr lang="en-US" sz="1950"/>
              <a:t> Applies to all earned</a:t>
            </a:r>
            <a:r>
              <a:rPr lang="en-US" sz="1950" b="1"/>
              <a:t> </a:t>
            </a:r>
            <a:r>
              <a:rPr lang="en-US" sz="1950"/>
              <a:t>income. High-income earners pay an additional </a:t>
            </a:r>
            <a:r>
              <a:rPr lang="en-US" sz="1950" b="1"/>
              <a:t>0.9% Medicare surtax.</a:t>
            </a:r>
          </a:p>
          <a:p>
            <a:endParaRPr lang="en-US" sz="1950"/>
          </a:p>
          <a:p>
            <a:r>
              <a:rPr lang="en-US" sz="1950" b="1"/>
              <a:t>Self-employment tax - </a:t>
            </a:r>
            <a:r>
              <a:rPr lang="en-US" sz="1950"/>
              <a:t>applies only to self-employment income (relevant to gig workers such as Uber Drivers...) It replaces FICA for self-employed individuals and is calculated at the same 15.3% rate on 92.35% of net business income.</a:t>
            </a:r>
            <a:endParaRPr lang="en-US"/>
          </a:p>
        </p:txBody>
      </p:sp>
      <p:graphicFrame>
        <p:nvGraphicFramePr>
          <p:cNvPr id="817" name="Diagram 816">
            <a:extLst>
              <a:ext uri="{FF2B5EF4-FFF2-40B4-BE49-F238E27FC236}">
                <a16:creationId xmlns:a16="http://schemas.microsoft.com/office/drawing/2014/main" id="{40C96FB7-F122-A9C3-23B2-A9C8B79A1523}"/>
              </a:ext>
            </a:extLst>
          </p:cNvPr>
          <p:cNvGraphicFramePr/>
          <p:nvPr>
            <p:extLst>
              <p:ext uri="{D42A27DB-BD31-4B8C-83A1-F6EECF244321}">
                <p14:modId xmlns:p14="http://schemas.microsoft.com/office/powerpoint/2010/main" val="135445664"/>
              </p:ext>
            </p:extLst>
          </p:nvPr>
        </p:nvGraphicFramePr>
        <p:xfrm>
          <a:off x="6570110" y="2029626"/>
          <a:ext cx="5595215" cy="48509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Oval 1">
            <a:extLst>
              <a:ext uri="{FF2B5EF4-FFF2-40B4-BE49-F238E27FC236}">
                <a16:creationId xmlns:a16="http://schemas.microsoft.com/office/drawing/2014/main" id="{9DCD1992-1BFD-E2AC-8D64-FEAF0C1C9856}"/>
              </a:ext>
            </a:extLst>
          </p:cNvPr>
          <p:cNvSpPr/>
          <p:nvPr/>
        </p:nvSpPr>
        <p:spPr>
          <a:xfrm>
            <a:off x="10447867" y="2624667"/>
            <a:ext cx="1824694" cy="1024467"/>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3" name="Oval 2">
            <a:extLst>
              <a:ext uri="{FF2B5EF4-FFF2-40B4-BE49-F238E27FC236}">
                <a16:creationId xmlns:a16="http://schemas.microsoft.com/office/drawing/2014/main" id="{9EB6F03F-FF53-981E-78AC-F3CBE0BB1719}"/>
              </a:ext>
            </a:extLst>
          </p:cNvPr>
          <p:cNvSpPr/>
          <p:nvPr/>
        </p:nvSpPr>
        <p:spPr>
          <a:xfrm>
            <a:off x="10447867" y="4317544"/>
            <a:ext cx="1824694" cy="1024467"/>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4" name="Oval 3">
            <a:extLst>
              <a:ext uri="{FF2B5EF4-FFF2-40B4-BE49-F238E27FC236}">
                <a16:creationId xmlns:a16="http://schemas.microsoft.com/office/drawing/2014/main" id="{0610890B-9443-5DA9-473B-AFE76F1ADC1B}"/>
              </a:ext>
            </a:extLst>
          </p:cNvPr>
          <p:cNvSpPr/>
          <p:nvPr/>
        </p:nvSpPr>
        <p:spPr>
          <a:xfrm>
            <a:off x="6568729" y="4084281"/>
            <a:ext cx="1567692" cy="746652"/>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4109019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B8E566-FF7F-303A-7C1E-718849408E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1F7E21-49AE-51D9-FC3D-91FBF0A23995}"/>
              </a:ext>
            </a:extLst>
          </p:cNvPr>
          <p:cNvSpPr>
            <a:spLocks noGrp="1"/>
          </p:cNvSpPr>
          <p:nvPr>
            <p:ph type="title"/>
          </p:nvPr>
        </p:nvSpPr>
        <p:spPr>
          <a:xfrm>
            <a:off x="2013502" y="1715260"/>
            <a:ext cx="10515600" cy="2852737"/>
          </a:xfrm>
        </p:spPr>
        <p:txBody>
          <a:bodyPr/>
          <a:lstStyle/>
          <a:p>
            <a:r>
              <a:rPr lang="en-US"/>
              <a:t>Adjustments &amp; Deductions</a:t>
            </a:r>
          </a:p>
        </p:txBody>
      </p:sp>
      <p:sp>
        <p:nvSpPr>
          <p:cNvPr id="3" name="Text Placeholder 2">
            <a:extLst>
              <a:ext uri="{FF2B5EF4-FFF2-40B4-BE49-F238E27FC236}">
                <a16:creationId xmlns:a16="http://schemas.microsoft.com/office/drawing/2014/main" id="{85607255-E1EA-1556-8589-A755531D3903}"/>
              </a:ext>
            </a:extLst>
          </p:cNvPr>
          <p:cNvSpPr>
            <a:spLocks noGrp="1"/>
          </p:cNvSpPr>
          <p:nvPr>
            <p:ph type="body" idx="1"/>
          </p:nvPr>
        </p:nvSpPr>
        <p:spPr>
          <a:xfrm>
            <a:off x="2013502" y="4561854"/>
            <a:ext cx="10515600" cy="1500187"/>
          </a:xfrm>
        </p:spPr>
        <p:txBody>
          <a:bodyPr vert="horz" lIns="91440" tIns="45720" rIns="91440" bIns="45720" rtlCol="0" anchor="t">
            <a:normAutofit/>
          </a:bodyPr>
          <a:lstStyle/>
          <a:p>
            <a:r>
              <a:rPr lang="en-US"/>
              <a:t>2025-2026</a:t>
            </a:r>
          </a:p>
        </p:txBody>
      </p:sp>
      <p:pic>
        <p:nvPicPr>
          <p:cNvPr id="5" name="Content Placeholder 7" descr="VOLUNTEERING | msu-vita">
            <a:extLst>
              <a:ext uri="{FF2B5EF4-FFF2-40B4-BE49-F238E27FC236}">
                <a16:creationId xmlns:a16="http://schemas.microsoft.com/office/drawing/2014/main" id="{2A91802C-2111-720C-F771-019FF9CA5709}"/>
              </a:ext>
            </a:extLst>
          </p:cNvPr>
          <p:cNvPicPr>
            <a:picLocks noChangeAspect="1"/>
          </p:cNvPicPr>
          <p:nvPr/>
        </p:nvPicPr>
        <p:blipFill>
          <a:blip r:embed="rId2"/>
          <a:stretch>
            <a:fillRect/>
          </a:stretch>
        </p:blipFill>
        <p:spPr>
          <a:xfrm>
            <a:off x="8205671" y="151"/>
            <a:ext cx="3984798" cy="1800760"/>
          </a:xfrm>
          <a:prstGeom prst="rect">
            <a:avLst/>
          </a:prstGeom>
        </p:spPr>
      </p:pic>
      <p:sp>
        <p:nvSpPr>
          <p:cNvPr id="7" name="Rectangle 6">
            <a:extLst>
              <a:ext uri="{FF2B5EF4-FFF2-40B4-BE49-F238E27FC236}">
                <a16:creationId xmlns:a16="http://schemas.microsoft.com/office/drawing/2014/main" id="{1B293291-C521-1D09-39A5-0CDE977B68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55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49693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25C6C7-A57E-A2B9-9A53-FA26E57741C7}"/>
            </a:ext>
          </a:extLst>
        </p:cNvPr>
        <p:cNvGrpSpPr/>
        <p:nvPr/>
      </p:nvGrpSpPr>
      <p:grpSpPr>
        <a:xfrm>
          <a:off x="0" y="0"/>
          <a:ext cx="0" cy="0"/>
          <a:chOff x="0" y="0"/>
          <a:chExt cx="0" cy="0"/>
        </a:xfrm>
      </p:grpSpPr>
      <p:pic>
        <p:nvPicPr>
          <p:cNvPr id="9" name="Content Placeholder 7" descr="VOLUNTEERING | msu-vita">
            <a:extLst>
              <a:ext uri="{FF2B5EF4-FFF2-40B4-BE49-F238E27FC236}">
                <a16:creationId xmlns:a16="http://schemas.microsoft.com/office/drawing/2014/main" id="{2F143717-2231-2D85-62E8-7FFB39B3838B}"/>
              </a:ext>
            </a:extLst>
          </p:cNvPr>
          <p:cNvPicPr>
            <a:picLocks noChangeAspect="1"/>
          </p:cNvPicPr>
          <p:nvPr/>
        </p:nvPicPr>
        <p:blipFill>
          <a:blip r:embed="rId2"/>
          <a:stretch>
            <a:fillRect/>
          </a:stretch>
        </p:blipFill>
        <p:spPr>
          <a:xfrm>
            <a:off x="10187976" y="151"/>
            <a:ext cx="2002494" cy="906239"/>
          </a:xfrm>
          <a:prstGeom prst="rect">
            <a:avLst/>
          </a:prstGeom>
        </p:spPr>
      </p:pic>
      <p:sp>
        <p:nvSpPr>
          <p:cNvPr id="707" name="Rectangle: Diagonal Corners Rounded 706">
            <a:extLst>
              <a:ext uri="{FF2B5EF4-FFF2-40B4-BE49-F238E27FC236}">
                <a16:creationId xmlns:a16="http://schemas.microsoft.com/office/drawing/2014/main" id="{D3CC457C-1F05-FE48-9158-D919CF90F56A}"/>
              </a:ext>
            </a:extLst>
          </p:cNvPr>
          <p:cNvSpPr/>
          <p:nvPr/>
        </p:nvSpPr>
        <p:spPr>
          <a:xfrm>
            <a:off x="618434" y="596349"/>
            <a:ext cx="5951676" cy="1400313"/>
          </a:xfrm>
          <a:prstGeom prst="round2DiagRect">
            <a:avLst/>
          </a:prstGeom>
          <a:solidFill>
            <a:schemeClr val="accent3">
              <a:lumMod val="75000"/>
            </a:schemeClr>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8" name="TextBox 707">
            <a:extLst>
              <a:ext uri="{FF2B5EF4-FFF2-40B4-BE49-F238E27FC236}">
                <a16:creationId xmlns:a16="http://schemas.microsoft.com/office/drawing/2014/main" id="{6B9E3291-7957-30EC-BDBF-D1549A512DCE}"/>
              </a:ext>
            </a:extLst>
          </p:cNvPr>
          <p:cNvSpPr txBox="1"/>
          <p:nvPr/>
        </p:nvSpPr>
        <p:spPr>
          <a:xfrm>
            <a:off x="969434" y="757896"/>
            <a:ext cx="5164432" cy="1077218"/>
          </a:xfrm>
          <a:prstGeom prst="rect">
            <a:avLst/>
          </a:prstGeom>
          <a:no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solidFill>
                  <a:schemeClr val="bg1"/>
                </a:solidFill>
                <a:latin typeface="Aptos Display"/>
              </a:rPr>
              <a:t>Adjustments &amp; Deductions </a:t>
            </a:r>
          </a:p>
          <a:p>
            <a:r>
              <a:rPr lang="en-US" sz="3200">
                <a:solidFill>
                  <a:schemeClr val="bg1"/>
                </a:solidFill>
                <a:latin typeface="Aptos Display"/>
              </a:rPr>
              <a:t>Clarification </a:t>
            </a:r>
            <a:endParaRPr lang="en-US"/>
          </a:p>
        </p:txBody>
      </p:sp>
      <p:graphicFrame>
        <p:nvGraphicFramePr>
          <p:cNvPr id="6151" name="Diagram 6150">
            <a:extLst>
              <a:ext uri="{FF2B5EF4-FFF2-40B4-BE49-F238E27FC236}">
                <a16:creationId xmlns:a16="http://schemas.microsoft.com/office/drawing/2014/main" id="{5D4F6B76-CACD-0AB0-2A28-9A0821C2E29D}"/>
              </a:ext>
            </a:extLst>
          </p:cNvPr>
          <p:cNvGraphicFramePr/>
          <p:nvPr>
            <p:extLst>
              <p:ext uri="{D42A27DB-BD31-4B8C-83A1-F6EECF244321}">
                <p14:modId xmlns:p14="http://schemas.microsoft.com/office/powerpoint/2010/main" val="3023715109"/>
              </p:ext>
            </p:extLst>
          </p:nvPr>
        </p:nvGraphicFramePr>
        <p:xfrm>
          <a:off x="7525925" y="2362200"/>
          <a:ext cx="4120445" cy="42596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404" name="TextBox 6403">
            <a:extLst>
              <a:ext uri="{FF2B5EF4-FFF2-40B4-BE49-F238E27FC236}">
                <a16:creationId xmlns:a16="http://schemas.microsoft.com/office/drawing/2014/main" id="{AD2D9703-7BE6-1966-0ACC-B553B132C5B6}"/>
              </a:ext>
            </a:extLst>
          </p:cNvPr>
          <p:cNvSpPr txBox="1"/>
          <p:nvPr/>
        </p:nvSpPr>
        <p:spPr>
          <a:xfrm>
            <a:off x="90449" y="2600760"/>
            <a:ext cx="6719544" cy="371640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350">
                <a:ea typeface="+mn-lt"/>
                <a:cs typeface="+mn-lt"/>
              </a:rPr>
              <a:t>Both adjustments and deductions reduce taxable income and are referred to as</a:t>
            </a:r>
            <a:r>
              <a:rPr lang="en-US" sz="2350" b="1">
                <a:ea typeface="+mn-lt"/>
                <a:cs typeface="+mn-lt"/>
              </a:rPr>
              <a:t> </a:t>
            </a:r>
            <a:r>
              <a:rPr lang="en-US" sz="2350">
                <a:ea typeface="+mn-lt"/>
                <a:cs typeface="+mn-lt"/>
              </a:rPr>
              <a:t>“</a:t>
            </a:r>
            <a:r>
              <a:rPr lang="en-US" sz="2350" b="1">
                <a:ea typeface="+mn-lt"/>
                <a:cs typeface="+mn-lt"/>
              </a:rPr>
              <a:t>deductions</a:t>
            </a:r>
            <a:r>
              <a:rPr lang="en-US" sz="2350">
                <a:ea typeface="+mn-lt"/>
                <a:cs typeface="+mn-lt"/>
              </a:rPr>
              <a:t>” in the tax code - they just occur at different stages.</a:t>
            </a:r>
            <a:endParaRPr lang="en-US" sz="2350"/>
          </a:p>
          <a:p>
            <a:endParaRPr lang="en-US" sz="2350">
              <a:ea typeface="+mn-lt"/>
              <a:cs typeface="+mn-lt"/>
            </a:endParaRPr>
          </a:p>
          <a:p>
            <a:r>
              <a:rPr lang="en-US" sz="2350" b="1">
                <a:ea typeface="+mn-lt"/>
                <a:cs typeface="+mn-lt"/>
              </a:rPr>
              <a:t>Above-the-line:</a:t>
            </a:r>
            <a:r>
              <a:rPr lang="en-US" sz="2350">
                <a:ea typeface="+mn-lt"/>
                <a:cs typeface="+mn-lt"/>
              </a:rPr>
              <a:t> (Adjustments): Reduces gross income to calculate AGI.</a:t>
            </a:r>
            <a:endParaRPr lang="en-US" sz="2350"/>
          </a:p>
          <a:p>
            <a:endParaRPr lang="en-US" sz="2350">
              <a:ea typeface="+mn-lt"/>
              <a:cs typeface="+mn-lt"/>
            </a:endParaRPr>
          </a:p>
          <a:p>
            <a:r>
              <a:rPr lang="en-US" sz="2350" b="1">
                <a:ea typeface="+mn-lt"/>
                <a:cs typeface="+mn-lt"/>
              </a:rPr>
              <a:t>Below-the-line: </a:t>
            </a:r>
            <a:r>
              <a:rPr lang="en-US" sz="2350">
                <a:ea typeface="+mn-lt"/>
                <a:cs typeface="+mn-lt"/>
              </a:rPr>
              <a:t>(Deductions): Reduces AGI to arrive at Taxable income.</a:t>
            </a:r>
            <a:endParaRPr lang="en-US" sz="2350"/>
          </a:p>
          <a:p>
            <a:endParaRPr lang="en-US" sz="2400" b="1"/>
          </a:p>
        </p:txBody>
      </p:sp>
    </p:spTree>
    <p:extLst>
      <p:ext uri="{BB962C8B-B14F-4D97-AF65-F5344CB8AC3E}">
        <p14:creationId xmlns:p14="http://schemas.microsoft.com/office/powerpoint/2010/main" val="31930985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F260BA-B485-1F0B-E2CD-DBF9EC58AB50}"/>
            </a:ext>
          </a:extLst>
        </p:cNvPr>
        <p:cNvGrpSpPr/>
        <p:nvPr/>
      </p:nvGrpSpPr>
      <p:grpSpPr>
        <a:xfrm>
          <a:off x="0" y="0"/>
          <a:ext cx="0" cy="0"/>
          <a:chOff x="0" y="0"/>
          <a:chExt cx="0" cy="0"/>
        </a:xfrm>
      </p:grpSpPr>
      <p:pic>
        <p:nvPicPr>
          <p:cNvPr id="9" name="Content Placeholder 7" descr="VOLUNTEERING | msu-vita">
            <a:extLst>
              <a:ext uri="{FF2B5EF4-FFF2-40B4-BE49-F238E27FC236}">
                <a16:creationId xmlns:a16="http://schemas.microsoft.com/office/drawing/2014/main" id="{C6B2C455-B1DB-7756-DC7B-1EF0E378EC90}"/>
              </a:ext>
            </a:extLst>
          </p:cNvPr>
          <p:cNvPicPr>
            <a:picLocks noChangeAspect="1"/>
          </p:cNvPicPr>
          <p:nvPr/>
        </p:nvPicPr>
        <p:blipFill>
          <a:blip r:embed="rId2"/>
          <a:stretch>
            <a:fillRect/>
          </a:stretch>
        </p:blipFill>
        <p:spPr>
          <a:xfrm>
            <a:off x="10187976" y="151"/>
            <a:ext cx="2002494" cy="906239"/>
          </a:xfrm>
          <a:prstGeom prst="rect">
            <a:avLst/>
          </a:prstGeom>
        </p:spPr>
      </p:pic>
      <p:sp>
        <p:nvSpPr>
          <p:cNvPr id="707" name="Rectangle: Diagonal Corners Rounded 706">
            <a:extLst>
              <a:ext uri="{FF2B5EF4-FFF2-40B4-BE49-F238E27FC236}">
                <a16:creationId xmlns:a16="http://schemas.microsoft.com/office/drawing/2014/main" id="{1E1B57B9-A6E0-BBDC-F2AA-A22966993154}"/>
              </a:ext>
            </a:extLst>
          </p:cNvPr>
          <p:cNvSpPr/>
          <p:nvPr/>
        </p:nvSpPr>
        <p:spPr>
          <a:xfrm>
            <a:off x="618434" y="596349"/>
            <a:ext cx="5951676" cy="1400313"/>
          </a:xfrm>
          <a:prstGeom prst="round2DiagRect">
            <a:avLst/>
          </a:prstGeom>
          <a:solidFill>
            <a:schemeClr val="accent3">
              <a:lumMod val="75000"/>
            </a:schemeClr>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8" name="TextBox 707">
            <a:extLst>
              <a:ext uri="{FF2B5EF4-FFF2-40B4-BE49-F238E27FC236}">
                <a16:creationId xmlns:a16="http://schemas.microsoft.com/office/drawing/2014/main" id="{3EC266D9-83EF-D302-50F3-608F912B7678}"/>
              </a:ext>
            </a:extLst>
          </p:cNvPr>
          <p:cNvSpPr txBox="1"/>
          <p:nvPr/>
        </p:nvSpPr>
        <p:spPr>
          <a:xfrm>
            <a:off x="918337" y="758154"/>
            <a:ext cx="5164432" cy="1015663"/>
          </a:xfrm>
          <a:prstGeom prst="rect">
            <a:avLst/>
          </a:prstGeom>
          <a:no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a:solidFill>
                  <a:schemeClr val="bg1"/>
                </a:solidFill>
                <a:latin typeface="Aptos Display"/>
              </a:rPr>
              <a:t>Adjustments</a:t>
            </a:r>
          </a:p>
          <a:p>
            <a:r>
              <a:rPr lang="en-US" sz="2800">
                <a:solidFill>
                  <a:schemeClr val="bg1"/>
                </a:solidFill>
                <a:latin typeface="Aptos Display"/>
              </a:rPr>
              <a:t>(above-the-line deduction)</a:t>
            </a:r>
          </a:p>
        </p:txBody>
      </p:sp>
      <p:sp>
        <p:nvSpPr>
          <p:cNvPr id="23" name="TextBox 22">
            <a:extLst>
              <a:ext uri="{FF2B5EF4-FFF2-40B4-BE49-F238E27FC236}">
                <a16:creationId xmlns:a16="http://schemas.microsoft.com/office/drawing/2014/main" id="{29B9FA4B-BD0E-D4F8-FAC4-75325C62CEFF}"/>
              </a:ext>
            </a:extLst>
          </p:cNvPr>
          <p:cNvSpPr txBox="1"/>
          <p:nvPr/>
        </p:nvSpPr>
        <p:spPr>
          <a:xfrm>
            <a:off x="523190" y="2600760"/>
            <a:ext cx="5957544" cy="338554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ea typeface="+mn-lt"/>
                <a:cs typeface="+mn-lt"/>
              </a:rPr>
              <a:t>Deductions applied to your gross income that reduce your taxable income. These typically include qualified expenses or contributions that the IRS allows you to deduct when calculating your Adjusted Gross Income (AGI).</a:t>
            </a:r>
            <a:endParaRPr lang="en-US"/>
          </a:p>
          <a:p>
            <a:endParaRPr lang="en-US"/>
          </a:p>
        </p:txBody>
      </p:sp>
      <p:pic>
        <p:nvPicPr>
          <p:cNvPr id="3" name="Picture 2" descr="A diagram of a diagram&#10;&#10;AI-generated content may be incorrect.">
            <a:extLst>
              <a:ext uri="{FF2B5EF4-FFF2-40B4-BE49-F238E27FC236}">
                <a16:creationId xmlns:a16="http://schemas.microsoft.com/office/drawing/2014/main" id="{38FA8252-32E2-E57F-E8AA-80B6486AE23E}"/>
              </a:ext>
            </a:extLst>
          </p:cNvPr>
          <p:cNvPicPr>
            <a:picLocks noChangeAspect="1"/>
          </p:cNvPicPr>
          <p:nvPr/>
        </p:nvPicPr>
        <p:blipFill>
          <a:blip r:embed="rId3"/>
          <a:stretch>
            <a:fillRect/>
          </a:stretch>
        </p:blipFill>
        <p:spPr>
          <a:xfrm>
            <a:off x="6689415" y="2398995"/>
            <a:ext cx="4922426" cy="3290028"/>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9515518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284778-BEB9-5B4F-EB46-5B4E2058A46A}"/>
            </a:ext>
          </a:extLst>
        </p:cNvPr>
        <p:cNvGrpSpPr/>
        <p:nvPr/>
      </p:nvGrpSpPr>
      <p:grpSpPr>
        <a:xfrm>
          <a:off x="0" y="0"/>
          <a:ext cx="0" cy="0"/>
          <a:chOff x="0" y="0"/>
          <a:chExt cx="0" cy="0"/>
        </a:xfrm>
      </p:grpSpPr>
      <p:pic>
        <p:nvPicPr>
          <p:cNvPr id="9" name="Content Placeholder 7" descr="VOLUNTEERING | msu-vita">
            <a:extLst>
              <a:ext uri="{FF2B5EF4-FFF2-40B4-BE49-F238E27FC236}">
                <a16:creationId xmlns:a16="http://schemas.microsoft.com/office/drawing/2014/main" id="{48F0B440-294F-3A4E-2C2B-A00834FE0D50}"/>
              </a:ext>
            </a:extLst>
          </p:cNvPr>
          <p:cNvPicPr>
            <a:picLocks noChangeAspect="1"/>
          </p:cNvPicPr>
          <p:nvPr/>
        </p:nvPicPr>
        <p:blipFill>
          <a:blip r:embed="rId2"/>
          <a:stretch>
            <a:fillRect/>
          </a:stretch>
        </p:blipFill>
        <p:spPr>
          <a:xfrm>
            <a:off x="10187976" y="151"/>
            <a:ext cx="2002494" cy="906239"/>
          </a:xfrm>
          <a:prstGeom prst="rect">
            <a:avLst/>
          </a:prstGeom>
        </p:spPr>
      </p:pic>
      <p:graphicFrame>
        <p:nvGraphicFramePr>
          <p:cNvPr id="11" name="Content Placeholder 3">
            <a:extLst>
              <a:ext uri="{FF2B5EF4-FFF2-40B4-BE49-F238E27FC236}">
                <a16:creationId xmlns:a16="http://schemas.microsoft.com/office/drawing/2014/main" id="{5FD3895D-B9F6-FC64-BFC4-8A888B38EF30}"/>
              </a:ext>
            </a:extLst>
          </p:cNvPr>
          <p:cNvGraphicFramePr>
            <a:graphicFrameLocks/>
          </p:cNvGraphicFramePr>
          <p:nvPr>
            <p:extLst>
              <p:ext uri="{D42A27DB-BD31-4B8C-83A1-F6EECF244321}">
                <p14:modId xmlns:p14="http://schemas.microsoft.com/office/powerpoint/2010/main" val="82007318"/>
              </p:ext>
            </p:extLst>
          </p:nvPr>
        </p:nvGraphicFramePr>
        <p:xfrm>
          <a:off x="616288" y="2354044"/>
          <a:ext cx="11578969" cy="42238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07" name="Rectangle: Diagonal Corners Rounded 706">
            <a:extLst>
              <a:ext uri="{FF2B5EF4-FFF2-40B4-BE49-F238E27FC236}">
                <a16:creationId xmlns:a16="http://schemas.microsoft.com/office/drawing/2014/main" id="{160F8A6A-CFCA-0B5E-6D2C-761FB7A4C638}"/>
              </a:ext>
            </a:extLst>
          </p:cNvPr>
          <p:cNvSpPr/>
          <p:nvPr/>
        </p:nvSpPr>
        <p:spPr>
          <a:xfrm>
            <a:off x="618434" y="596349"/>
            <a:ext cx="5397590" cy="1389731"/>
          </a:xfrm>
          <a:prstGeom prst="round2DiagRect">
            <a:avLst/>
          </a:prstGeom>
          <a:solidFill>
            <a:schemeClr val="accent3">
              <a:lumMod val="75000"/>
            </a:schemeClr>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8" name="TextBox 707">
            <a:extLst>
              <a:ext uri="{FF2B5EF4-FFF2-40B4-BE49-F238E27FC236}">
                <a16:creationId xmlns:a16="http://schemas.microsoft.com/office/drawing/2014/main" id="{3A4CBFC7-6B48-6A55-F284-CBF1A6A7BB55}"/>
              </a:ext>
            </a:extLst>
          </p:cNvPr>
          <p:cNvSpPr txBox="1"/>
          <p:nvPr/>
        </p:nvSpPr>
        <p:spPr>
          <a:xfrm>
            <a:off x="814779" y="753501"/>
            <a:ext cx="4872163" cy="954107"/>
          </a:xfrm>
          <a:prstGeom prst="rect">
            <a:avLst/>
          </a:prstGeom>
          <a:no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solidFill>
                  <a:schemeClr val="bg1"/>
                </a:solidFill>
                <a:latin typeface="Aptos Display"/>
              </a:rPr>
              <a:t>Most Common Adjustments You Might Encounter </a:t>
            </a:r>
          </a:p>
        </p:txBody>
      </p:sp>
    </p:spTree>
    <p:extLst>
      <p:ext uri="{BB962C8B-B14F-4D97-AF65-F5344CB8AC3E}">
        <p14:creationId xmlns:p14="http://schemas.microsoft.com/office/powerpoint/2010/main" val="20555770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037A87-49BD-7B78-35C2-6EB5F9B3B911}"/>
            </a:ext>
          </a:extLst>
        </p:cNvPr>
        <p:cNvGrpSpPr/>
        <p:nvPr/>
      </p:nvGrpSpPr>
      <p:grpSpPr>
        <a:xfrm>
          <a:off x="0" y="0"/>
          <a:ext cx="0" cy="0"/>
          <a:chOff x="0" y="0"/>
          <a:chExt cx="0" cy="0"/>
        </a:xfrm>
      </p:grpSpPr>
      <p:pic>
        <p:nvPicPr>
          <p:cNvPr id="9" name="Content Placeholder 7" descr="VOLUNTEERING | msu-vita">
            <a:extLst>
              <a:ext uri="{FF2B5EF4-FFF2-40B4-BE49-F238E27FC236}">
                <a16:creationId xmlns:a16="http://schemas.microsoft.com/office/drawing/2014/main" id="{90616001-3C6E-0C5D-8E8E-1E25F606EC05}"/>
              </a:ext>
            </a:extLst>
          </p:cNvPr>
          <p:cNvPicPr>
            <a:picLocks noChangeAspect="1"/>
          </p:cNvPicPr>
          <p:nvPr/>
        </p:nvPicPr>
        <p:blipFill>
          <a:blip r:embed="rId2"/>
          <a:stretch>
            <a:fillRect/>
          </a:stretch>
        </p:blipFill>
        <p:spPr>
          <a:xfrm>
            <a:off x="10187976" y="151"/>
            <a:ext cx="2002494" cy="906239"/>
          </a:xfrm>
          <a:prstGeom prst="rect">
            <a:avLst/>
          </a:prstGeom>
        </p:spPr>
      </p:pic>
      <p:sp>
        <p:nvSpPr>
          <p:cNvPr id="707" name="Rectangle: Diagonal Corners Rounded 706">
            <a:extLst>
              <a:ext uri="{FF2B5EF4-FFF2-40B4-BE49-F238E27FC236}">
                <a16:creationId xmlns:a16="http://schemas.microsoft.com/office/drawing/2014/main" id="{1E336271-DDF2-1EC2-B2D4-97D347B0F070}"/>
              </a:ext>
            </a:extLst>
          </p:cNvPr>
          <p:cNvSpPr/>
          <p:nvPr/>
        </p:nvSpPr>
        <p:spPr>
          <a:xfrm>
            <a:off x="482967" y="443949"/>
            <a:ext cx="5951676" cy="1400313"/>
          </a:xfrm>
          <a:prstGeom prst="round2DiagRect">
            <a:avLst/>
          </a:prstGeom>
          <a:solidFill>
            <a:schemeClr val="accent3">
              <a:lumMod val="75000"/>
            </a:schemeClr>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8" name="TextBox 707">
            <a:extLst>
              <a:ext uri="{FF2B5EF4-FFF2-40B4-BE49-F238E27FC236}">
                <a16:creationId xmlns:a16="http://schemas.microsoft.com/office/drawing/2014/main" id="{3E28E63E-8E68-D4CA-DA59-68367227742C}"/>
              </a:ext>
            </a:extLst>
          </p:cNvPr>
          <p:cNvSpPr txBox="1"/>
          <p:nvPr/>
        </p:nvSpPr>
        <p:spPr>
          <a:xfrm>
            <a:off x="731801" y="605418"/>
            <a:ext cx="5454717" cy="1077218"/>
          </a:xfrm>
          <a:prstGeom prst="rect">
            <a:avLst/>
          </a:prstGeom>
          <a:no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solidFill>
                  <a:schemeClr val="bg1"/>
                </a:solidFill>
                <a:latin typeface="Aptos Display"/>
              </a:rPr>
              <a:t>Student Loan Interest Deduction </a:t>
            </a:r>
            <a:endParaRPr lang="en-US">
              <a:solidFill>
                <a:schemeClr val="bg1"/>
              </a:solidFill>
            </a:endParaRPr>
          </a:p>
        </p:txBody>
      </p:sp>
      <p:sp>
        <p:nvSpPr>
          <p:cNvPr id="2" name="TextBox 1">
            <a:extLst>
              <a:ext uri="{FF2B5EF4-FFF2-40B4-BE49-F238E27FC236}">
                <a16:creationId xmlns:a16="http://schemas.microsoft.com/office/drawing/2014/main" id="{E9355C6E-462E-9947-512F-E10ED8240536}"/>
              </a:ext>
            </a:extLst>
          </p:cNvPr>
          <p:cNvSpPr txBox="1"/>
          <p:nvPr/>
        </p:nvSpPr>
        <p:spPr>
          <a:xfrm>
            <a:off x="238573" y="1996505"/>
            <a:ext cx="12038070" cy="5940088"/>
          </a:xfrm>
          <a:prstGeom prst="rect">
            <a:avLst/>
          </a:prstGeom>
          <a:noFill/>
        </p:spPr>
        <p:txBody>
          <a:bodyPr rot="0" spcFirstLastPara="0" vertOverflow="overflow" horzOverflow="overflow" vert="horz" wrap="square" lIns="91440" tIns="45720" rIns="91440" bIns="45720" numCol="2" spcCol="0" rtlCol="0" fromWordArt="0" anchor="t" anchorCtr="0" forceAA="0" compatLnSpc="1">
            <a:prstTxWarp prst="textNoShape">
              <a:avLst/>
            </a:prstTxWarp>
            <a:spAutoFit/>
          </a:bodyPr>
          <a:lstStyle/>
          <a:p>
            <a:endParaRPr lang="en-US" sz="2200" b="1">
              <a:ea typeface="+mn-lt"/>
              <a:cs typeface="+mn-lt"/>
            </a:endParaRPr>
          </a:p>
          <a:p>
            <a:r>
              <a:rPr lang="en-US" sz="2200" b="1">
                <a:ea typeface="+mn-lt"/>
                <a:cs typeface="+mn-lt"/>
              </a:rPr>
              <a:t>Description:</a:t>
            </a:r>
            <a:r>
              <a:rPr lang="en-US" sz="2200">
                <a:ea typeface="+mn-lt"/>
                <a:cs typeface="+mn-lt"/>
              </a:rPr>
              <a:t> lets eligible taxpayers deduct interest paid on qualified student loans</a:t>
            </a:r>
            <a:endParaRPr lang="en-US" sz="2200"/>
          </a:p>
          <a:p>
            <a:endParaRPr lang="en-US" sz="2200"/>
          </a:p>
          <a:p>
            <a:r>
              <a:rPr lang="en-US" sz="2200" b="1"/>
              <a:t>Amount:</a:t>
            </a:r>
            <a:r>
              <a:rPr lang="en-US" sz="2200"/>
              <a:t> Deduct up to </a:t>
            </a:r>
            <a:r>
              <a:rPr lang="en-US" sz="2200" b="1"/>
              <a:t>$2500 </a:t>
            </a:r>
          </a:p>
          <a:p>
            <a:endParaRPr lang="en-US" sz="2200"/>
          </a:p>
          <a:p>
            <a:r>
              <a:rPr lang="en-US" sz="2200" b="1"/>
              <a:t>Filing Status qualified: </a:t>
            </a:r>
          </a:p>
          <a:p>
            <a:r>
              <a:rPr lang="en-US" sz="2200">
                <a:solidFill>
                  <a:schemeClr val="accent3"/>
                </a:solidFill>
              </a:rPr>
              <a:t>Sing/QSS/HOH  </a:t>
            </a:r>
          </a:p>
          <a:p>
            <a:r>
              <a:rPr lang="en-US" sz="2200"/>
              <a:t>- Full ≤ $85k | Phase Out $85–100k </a:t>
            </a:r>
          </a:p>
          <a:p>
            <a:endParaRPr lang="en-US" sz="600" b="1"/>
          </a:p>
          <a:p>
            <a:r>
              <a:rPr lang="en-US" sz="2200">
                <a:solidFill>
                  <a:schemeClr val="accent3"/>
                </a:solidFill>
              </a:rPr>
              <a:t>MFJ </a:t>
            </a:r>
          </a:p>
          <a:p>
            <a:r>
              <a:rPr lang="en-US" sz="2200"/>
              <a:t>- Full ≤ $170k | Phase Out $170–200k  </a:t>
            </a:r>
          </a:p>
          <a:p>
            <a:endParaRPr lang="en-US" sz="2200">
              <a:solidFill>
                <a:srgbClr val="C00000"/>
              </a:solidFill>
            </a:endParaRPr>
          </a:p>
          <a:p>
            <a:endParaRPr lang="en-US" sz="2200">
              <a:solidFill>
                <a:srgbClr val="C00000"/>
              </a:solidFill>
            </a:endParaRPr>
          </a:p>
          <a:p>
            <a:endParaRPr lang="en-US" sz="2200">
              <a:solidFill>
                <a:srgbClr val="C00000"/>
              </a:solidFill>
            </a:endParaRPr>
          </a:p>
          <a:p>
            <a:endParaRPr lang="en-US" sz="2200">
              <a:solidFill>
                <a:srgbClr val="C00000"/>
              </a:solidFill>
            </a:endParaRPr>
          </a:p>
          <a:p>
            <a:endParaRPr lang="en-US" sz="2200" b="1"/>
          </a:p>
          <a:p>
            <a:endParaRPr lang="en-US" sz="2200" b="1"/>
          </a:p>
          <a:p>
            <a:r>
              <a:rPr lang="en-US" sz="2200" b="1"/>
              <a:t>Qualifications: </a:t>
            </a:r>
          </a:p>
          <a:p>
            <a:pPr marL="342900" indent="-342900">
              <a:buFont typeface="Arial" panose="020B0604020202020204" pitchFamily="34" charset="0"/>
              <a:buChar char="•"/>
            </a:pPr>
            <a:r>
              <a:rPr lang="en-US" sz="2200"/>
              <a:t>Loan must be a federal or state-held student loan. </a:t>
            </a:r>
          </a:p>
          <a:p>
            <a:pPr marL="342900" indent="-342900">
              <a:buFont typeface="Arial" panose="020B0604020202020204" pitchFamily="34" charset="0"/>
              <a:buChar char="•"/>
            </a:pPr>
            <a:r>
              <a:rPr lang="en-US" sz="2200"/>
              <a:t>Loan attributed to you, your spouse, or a dependent</a:t>
            </a:r>
          </a:p>
          <a:p>
            <a:pPr marL="342900" indent="-342900">
              <a:buFont typeface="Arial" panose="020B0604020202020204" pitchFamily="34" charset="0"/>
              <a:buChar char="•"/>
            </a:pPr>
            <a:r>
              <a:rPr lang="en-US" sz="2200"/>
              <a:t>MAGI must be below the IRS phase-out threshold for the year.</a:t>
            </a:r>
          </a:p>
          <a:p>
            <a:endParaRPr lang="en-US" sz="2200" b="1"/>
          </a:p>
          <a:p>
            <a:r>
              <a:rPr lang="en-US" sz="2200" b="1"/>
              <a:t>Documentation Needed: </a:t>
            </a:r>
            <a:r>
              <a:rPr lang="en-US" sz="2200"/>
              <a:t>1098-E</a:t>
            </a:r>
          </a:p>
          <a:p>
            <a:r>
              <a:rPr lang="en-US" sz="2200"/>
              <a:t>"student loan interest statement" </a:t>
            </a:r>
          </a:p>
          <a:p>
            <a:r>
              <a:rPr lang="en-US" sz="2200"/>
              <a:t>- Not Strictly Required</a:t>
            </a:r>
          </a:p>
          <a:p>
            <a:r>
              <a:rPr lang="en-US" sz="2200"/>
              <a:t>- Provided if $600&gt;</a:t>
            </a:r>
          </a:p>
          <a:p>
            <a:endParaRPr lang="en-US" sz="2200" b="1"/>
          </a:p>
        </p:txBody>
      </p:sp>
      <p:pic>
        <p:nvPicPr>
          <p:cNvPr id="4" name="Picture 3" descr="A red circle with black text&#10;&#10;AI-generated content may be incorrect.">
            <a:extLst>
              <a:ext uri="{FF2B5EF4-FFF2-40B4-BE49-F238E27FC236}">
                <a16:creationId xmlns:a16="http://schemas.microsoft.com/office/drawing/2014/main" id="{198B2D9C-5CA4-9EE3-B0A5-29891F98BB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7333" y="758413"/>
            <a:ext cx="1085849" cy="1085849"/>
          </a:xfrm>
          <a:prstGeom prst="rect">
            <a:avLst/>
          </a:prstGeom>
        </p:spPr>
      </p:pic>
    </p:spTree>
    <p:extLst>
      <p:ext uri="{BB962C8B-B14F-4D97-AF65-F5344CB8AC3E}">
        <p14:creationId xmlns:p14="http://schemas.microsoft.com/office/powerpoint/2010/main" val="1081142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4F2CF1-E0B1-6DE6-BFA3-3FAC0E36826D}"/>
            </a:ext>
          </a:extLst>
        </p:cNvPr>
        <p:cNvGrpSpPr/>
        <p:nvPr/>
      </p:nvGrpSpPr>
      <p:grpSpPr>
        <a:xfrm>
          <a:off x="0" y="0"/>
          <a:ext cx="0" cy="0"/>
          <a:chOff x="0" y="0"/>
          <a:chExt cx="0" cy="0"/>
        </a:xfrm>
      </p:grpSpPr>
      <p:pic>
        <p:nvPicPr>
          <p:cNvPr id="9" name="Content Placeholder 7" descr="VOLUNTEERING | msu-vita">
            <a:extLst>
              <a:ext uri="{FF2B5EF4-FFF2-40B4-BE49-F238E27FC236}">
                <a16:creationId xmlns:a16="http://schemas.microsoft.com/office/drawing/2014/main" id="{ACC1B571-B719-A376-5F2B-0B44EAAF0A78}"/>
              </a:ext>
            </a:extLst>
          </p:cNvPr>
          <p:cNvPicPr>
            <a:picLocks noChangeAspect="1"/>
          </p:cNvPicPr>
          <p:nvPr/>
        </p:nvPicPr>
        <p:blipFill>
          <a:blip r:embed="rId2"/>
          <a:stretch>
            <a:fillRect/>
          </a:stretch>
        </p:blipFill>
        <p:spPr>
          <a:xfrm>
            <a:off x="10187976" y="151"/>
            <a:ext cx="2002494" cy="906239"/>
          </a:xfrm>
          <a:prstGeom prst="rect">
            <a:avLst/>
          </a:prstGeom>
        </p:spPr>
      </p:pic>
      <p:sp>
        <p:nvSpPr>
          <p:cNvPr id="707" name="Rectangle: Diagonal Corners Rounded 706">
            <a:extLst>
              <a:ext uri="{FF2B5EF4-FFF2-40B4-BE49-F238E27FC236}">
                <a16:creationId xmlns:a16="http://schemas.microsoft.com/office/drawing/2014/main" id="{4407168D-836B-4AE9-3201-600FCC90424C}"/>
              </a:ext>
            </a:extLst>
          </p:cNvPr>
          <p:cNvSpPr/>
          <p:nvPr/>
        </p:nvSpPr>
        <p:spPr>
          <a:xfrm>
            <a:off x="517188" y="453270"/>
            <a:ext cx="5951676" cy="906240"/>
          </a:xfrm>
          <a:prstGeom prst="round2DiagRect">
            <a:avLst/>
          </a:prstGeom>
          <a:solidFill>
            <a:schemeClr val="accent3">
              <a:lumMod val="75000"/>
            </a:schemeClr>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8" name="TextBox 707">
            <a:extLst>
              <a:ext uri="{FF2B5EF4-FFF2-40B4-BE49-F238E27FC236}">
                <a16:creationId xmlns:a16="http://schemas.microsoft.com/office/drawing/2014/main" id="{27F088A0-B6A4-46A0-8616-2508BB04136A}"/>
              </a:ext>
            </a:extLst>
          </p:cNvPr>
          <p:cNvSpPr txBox="1"/>
          <p:nvPr/>
        </p:nvSpPr>
        <p:spPr>
          <a:xfrm>
            <a:off x="765667" y="614002"/>
            <a:ext cx="5454717" cy="584775"/>
          </a:xfrm>
          <a:prstGeom prst="rect">
            <a:avLst/>
          </a:prstGeom>
          <a:no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solidFill>
                  <a:schemeClr val="bg1"/>
                </a:solidFill>
                <a:latin typeface="Aptos Display"/>
              </a:rPr>
              <a:t>Qualified Educator Expenses </a:t>
            </a:r>
            <a:endParaRPr lang="en-US">
              <a:solidFill>
                <a:schemeClr val="bg1"/>
              </a:solidFill>
            </a:endParaRPr>
          </a:p>
        </p:txBody>
      </p:sp>
      <p:sp>
        <p:nvSpPr>
          <p:cNvPr id="4" name="TextBox 3">
            <a:extLst>
              <a:ext uri="{FF2B5EF4-FFF2-40B4-BE49-F238E27FC236}">
                <a16:creationId xmlns:a16="http://schemas.microsoft.com/office/drawing/2014/main" id="{6E03F0A2-5C18-AD54-D7E5-00844AE86F3C}"/>
              </a:ext>
            </a:extLst>
          </p:cNvPr>
          <p:cNvSpPr txBox="1"/>
          <p:nvPr/>
        </p:nvSpPr>
        <p:spPr>
          <a:xfrm>
            <a:off x="425503" y="1710115"/>
            <a:ext cx="11589763" cy="5632311"/>
          </a:xfrm>
          <a:prstGeom prst="rect">
            <a:avLst/>
          </a:prstGeom>
          <a:noFill/>
        </p:spPr>
        <p:txBody>
          <a:bodyPr rot="0" spcFirstLastPara="0" vertOverflow="overflow" horzOverflow="overflow" vert="horz" wrap="square" lIns="91440" tIns="45720" rIns="91440" bIns="45720" numCol="2" spcCol="0" rtlCol="0" fromWordArt="0" anchor="t" anchorCtr="0" forceAA="0" compatLnSpc="1">
            <a:prstTxWarp prst="textNoShape">
              <a:avLst/>
            </a:prstTxWarp>
            <a:spAutoFit/>
          </a:bodyPr>
          <a:lstStyle/>
          <a:p>
            <a:r>
              <a:rPr lang="en-US" sz="2200" b="1"/>
              <a:t>Educator Expense Description:</a:t>
            </a:r>
            <a:br>
              <a:rPr lang="en-US" sz="2200"/>
            </a:br>
            <a:r>
              <a:rPr lang="en-US" sz="2200"/>
              <a:t>Lets eligible teachers and certain school staff deduct unreimbursed classroom expenses.</a:t>
            </a:r>
          </a:p>
          <a:p>
            <a:endParaRPr lang="en-US" sz="2200"/>
          </a:p>
          <a:p>
            <a:r>
              <a:rPr lang="en-US" sz="2200" b="1"/>
              <a:t>Amount: </a:t>
            </a:r>
            <a:r>
              <a:rPr lang="en-US" sz="2200"/>
              <a:t>Deduct up to </a:t>
            </a:r>
            <a:r>
              <a:rPr lang="en-US" sz="2200" b="1"/>
              <a:t>$300</a:t>
            </a:r>
            <a:r>
              <a:rPr lang="en-US" sz="2200"/>
              <a:t> per eligible </a:t>
            </a:r>
          </a:p>
          <a:p>
            <a:r>
              <a:rPr lang="en-US" sz="2200"/>
              <a:t>educator</a:t>
            </a:r>
          </a:p>
          <a:p>
            <a:endParaRPr lang="en-US" sz="2200"/>
          </a:p>
          <a:p>
            <a:r>
              <a:rPr lang="en-US" sz="2200" b="1"/>
              <a:t>Filing Status qualified:</a:t>
            </a:r>
            <a:br>
              <a:rPr lang="en-US" sz="2200"/>
            </a:br>
            <a:r>
              <a:rPr lang="en-US" sz="2200">
                <a:solidFill>
                  <a:schemeClr val="accent3"/>
                </a:solidFill>
              </a:rPr>
              <a:t>Sing/QSS/HOH </a:t>
            </a:r>
          </a:p>
          <a:p>
            <a:r>
              <a:rPr lang="en-US" sz="2200"/>
              <a:t>- Up to $300</a:t>
            </a:r>
            <a:br>
              <a:rPr lang="en-US" sz="2200"/>
            </a:br>
            <a:r>
              <a:rPr lang="en-US" sz="2200">
                <a:solidFill>
                  <a:schemeClr val="accent3"/>
                </a:solidFill>
              </a:rPr>
              <a:t>MFJ </a:t>
            </a:r>
          </a:p>
          <a:p>
            <a:r>
              <a:rPr lang="en-US" sz="2200" b="1"/>
              <a:t>-</a:t>
            </a:r>
            <a:r>
              <a:rPr lang="en-US" sz="2200"/>
              <a:t> Up to $600 (if both spouses qualify)</a:t>
            </a:r>
          </a:p>
          <a:p>
            <a:endParaRPr lang="en-US" sz="2200"/>
          </a:p>
          <a:p>
            <a:endParaRPr lang="en-US" sz="2200" b="1"/>
          </a:p>
          <a:p>
            <a:endParaRPr lang="en-US" sz="2200" b="1"/>
          </a:p>
          <a:p>
            <a:endParaRPr lang="en-US" sz="2200" b="1"/>
          </a:p>
          <a:p>
            <a:r>
              <a:rPr lang="en-US" sz="2200" b="1"/>
              <a:t>Qualifications:</a:t>
            </a:r>
            <a:br>
              <a:rPr lang="en-US" sz="2200"/>
            </a:br>
            <a:r>
              <a:rPr lang="en-US" sz="2200"/>
              <a:t>• Must be a K–12 teacher, instructor, counselor, principal, or aide, </a:t>
            </a:r>
            <a:r>
              <a:rPr lang="en-US" sz="2200" b="1"/>
              <a:t>OBBA:</a:t>
            </a:r>
            <a:r>
              <a:rPr lang="en-US" sz="2200"/>
              <a:t> *interscholastic sports administrators or coaches*</a:t>
            </a:r>
            <a:br>
              <a:rPr lang="en-US" sz="2200"/>
            </a:br>
            <a:r>
              <a:rPr lang="en-US" sz="2200"/>
              <a:t>• Must work at least 900 hours in a school providing elementary or secondary education.</a:t>
            </a:r>
            <a:br>
              <a:rPr lang="en-US" sz="2200"/>
            </a:br>
            <a:r>
              <a:rPr lang="en-US" sz="2200"/>
              <a:t>• Expenses must be unreimbursed and ordinary classroom costs (e.g., supplies, books, tech, PPE, professional development).</a:t>
            </a:r>
          </a:p>
          <a:p>
            <a:endParaRPr lang="en-US" sz="2200"/>
          </a:p>
          <a:p>
            <a:r>
              <a:rPr lang="en-US" sz="2200" b="1"/>
              <a:t>Documentation Needed: </a:t>
            </a:r>
            <a:r>
              <a:rPr lang="en-US" sz="2200"/>
              <a:t>Receipts or proof of payment</a:t>
            </a:r>
            <a:br>
              <a:rPr lang="en-US" sz="2200"/>
            </a:br>
            <a:r>
              <a:rPr lang="en-US" sz="2200"/>
              <a:t>– Not required to attach to return</a:t>
            </a:r>
            <a:br>
              <a:rPr lang="en-US" sz="2200"/>
            </a:br>
            <a:r>
              <a:rPr lang="en-US" sz="2200"/>
              <a:t>– Keep records for verification if audited</a:t>
            </a:r>
          </a:p>
        </p:txBody>
      </p:sp>
      <p:pic>
        <p:nvPicPr>
          <p:cNvPr id="2" name="Picture 1" descr="A red circle with black text&#10;&#10;AI-generated content may be incorrect.">
            <a:extLst>
              <a:ext uri="{FF2B5EF4-FFF2-40B4-BE49-F238E27FC236}">
                <a16:creationId xmlns:a16="http://schemas.microsoft.com/office/drawing/2014/main" id="{6FA4960D-F31F-E37A-4811-DECF4E2F75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3827" y="440497"/>
            <a:ext cx="1085849" cy="1085849"/>
          </a:xfrm>
          <a:prstGeom prst="rect">
            <a:avLst/>
          </a:prstGeom>
        </p:spPr>
      </p:pic>
    </p:spTree>
    <p:extLst>
      <p:ext uri="{BB962C8B-B14F-4D97-AF65-F5344CB8AC3E}">
        <p14:creationId xmlns:p14="http://schemas.microsoft.com/office/powerpoint/2010/main" val="20977063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81335A-F8D3-EE93-0367-6C5DFED41495}"/>
            </a:ext>
          </a:extLst>
        </p:cNvPr>
        <p:cNvGrpSpPr/>
        <p:nvPr/>
      </p:nvGrpSpPr>
      <p:grpSpPr>
        <a:xfrm>
          <a:off x="0" y="0"/>
          <a:ext cx="0" cy="0"/>
          <a:chOff x="0" y="0"/>
          <a:chExt cx="0" cy="0"/>
        </a:xfrm>
      </p:grpSpPr>
      <p:pic>
        <p:nvPicPr>
          <p:cNvPr id="9" name="Content Placeholder 7" descr="VOLUNTEERING | msu-vita">
            <a:extLst>
              <a:ext uri="{FF2B5EF4-FFF2-40B4-BE49-F238E27FC236}">
                <a16:creationId xmlns:a16="http://schemas.microsoft.com/office/drawing/2014/main" id="{18C5D527-F250-8E79-CDD7-2C0EA9CD585E}"/>
              </a:ext>
            </a:extLst>
          </p:cNvPr>
          <p:cNvPicPr>
            <a:picLocks noChangeAspect="1"/>
          </p:cNvPicPr>
          <p:nvPr/>
        </p:nvPicPr>
        <p:blipFill>
          <a:blip r:embed="rId2"/>
          <a:stretch>
            <a:fillRect/>
          </a:stretch>
        </p:blipFill>
        <p:spPr>
          <a:xfrm>
            <a:off x="10187976" y="151"/>
            <a:ext cx="2002494" cy="906239"/>
          </a:xfrm>
          <a:prstGeom prst="rect">
            <a:avLst/>
          </a:prstGeom>
        </p:spPr>
      </p:pic>
      <p:sp>
        <p:nvSpPr>
          <p:cNvPr id="707" name="Rectangle: Diagonal Corners Rounded 706">
            <a:extLst>
              <a:ext uri="{FF2B5EF4-FFF2-40B4-BE49-F238E27FC236}">
                <a16:creationId xmlns:a16="http://schemas.microsoft.com/office/drawing/2014/main" id="{D7A46014-55DE-3BB3-CDA0-B88DA4E847FA}"/>
              </a:ext>
            </a:extLst>
          </p:cNvPr>
          <p:cNvSpPr/>
          <p:nvPr/>
        </p:nvSpPr>
        <p:spPr>
          <a:xfrm>
            <a:off x="516834" y="376216"/>
            <a:ext cx="5951676" cy="1400313"/>
          </a:xfrm>
          <a:prstGeom prst="round2DiagRect">
            <a:avLst/>
          </a:prstGeom>
          <a:solidFill>
            <a:schemeClr val="accent3">
              <a:lumMod val="75000"/>
            </a:schemeClr>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8" name="TextBox 707">
            <a:extLst>
              <a:ext uri="{FF2B5EF4-FFF2-40B4-BE49-F238E27FC236}">
                <a16:creationId xmlns:a16="http://schemas.microsoft.com/office/drawing/2014/main" id="{463B4019-6AE0-5D2F-4F01-430AD33EDD94}"/>
              </a:ext>
            </a:extLst>
          </p:cNvPr>
          <p:cNvSpPr txBox="1"/>
          <p:nvPr/>
        </p:nvSpPr>
        <p:spPr>
          <a:xfrm>
            <a:off x="765668" y="537685"/>
            <a:ext cx="5454717" cy="1077218"/>
          </a:xfrm>
          <a:prstGeom prst="rect">
            <a:avLst/>
          </a:prstGeom>
          <a:no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solidFill>
                  <a:schemeClr val="bg1"/>
                </a:solidFill>
                <a:latin typeface="Aptos Display"/>
              </a:rPr>
              <a:t>Traditional IRA</a:t>
            </a:r>
          </a:p>
          <a:p>
            <a:r>
              <a:rPr lang="en-US" sz="3200">
                <a:solidFill>
                  <a:schemeClr val="bg1"/>
                </a:solidFill>
                <a:latin typeface="Aptos Display"/>
              </a:rPr>
              <a:t>Contribution</a:t>
            </a:r>
            <a:endParaRPr lang="en-US" sz="3200">
              <a:solidFill>
                <a:schemeClr val="bg1"/>
              </a:solidFill>
            </a:endParaRPr>
          </a:p>
        </p:txBody>
      </p:sp>
      <p:sp>
        <p:nvSpPr>
          <p:cNvPr id="4" name="TextBox 3">
            <a:extLst>
              <a:ext uri="{FF2B5EF4-FFF2-40B4-BE49-F238E27FC236}">
                <a16:creationId xmlns:a16="http://schemas.microsoft.com/office/drawing/2014/main" id="{43AA2243-7797-8C82-ED3B-4CA75ED5B946}"/>
              </a:ext>
            </a:extLst>
          </p:cNvPr>
          <p:cNvSpPr txBox="1"/>
          <p:nvPr/>
        </p:nvSpPr>
        <p:spPr>
          <a:xfrm>
            <a:off x="246913" y="1937998"/>
            <a:ext cx="11874476" cy="7109639"/>
          </a:xfrm>
          <a:prstGeom prst="rect">
            <a:avLst/>
          </a:prstGeom>
          <a:noFill/>
        </p:spPr>
        <p:txBody>
          <a:bodyPr rot="0" spcFirstLastPara="0" vertOverflow="overflow" horzOverflow="overflow" vert="horz" wrap="square" lIns="91440" tIns="45720" rIns="91440" bIns="45720" numCol="2" spcCol="0" rtlCol="0" fromWordArt="0" anchor="t" anchorCtr="0" forceAA="0" compatLnSpc="1">
            <a:prstTxWarp prst="textNoShape">
              <a:avLst/>
            </a:prstTxWarp>
            <a:spAutoFit/>
          </a:bodyPr>
          <a:lstStyle/>
          <a:p>
            <a:r>
              <a:rPr lang="en-US" sz="2000" b="1" dirty="0"/>
              <a:t>Description:</a:t>
            </a:r>
            <a:br>
              <a:rPr lang="en-US" sz="2000" dirty="0"/>
            </a:br>
            <a:r>
              <a:rPr lang="en-US" sz="2000" dirty="0"/>
              <a:t>Lets eligible taxpayers deduct contributions made to </a:t>
            </a:r>
          </a:p>
          <a:p>
            <a:r>
              <a:rPr lang="en-US" sz="2000" dirty="0"/>
              <a:t>a Traditional IRA, reducing taxable income for the year. </a:t>
            </a:r>
          </a:p>
          <a:p>
            <a:r>
              <a:rPr lang="en-US" sz="2000" b="1" dirty="0"/>
              <a:t>Amount: </a:t>
            </a:r>
            <a:r>
              <a:rPr lang="en-US" sz="2000" dirty="0"/>
              <a:t>Deduct up to </a:t>
            </a:r>
            <a:r>
              <a:rPr lang="en-US" sz="2000" b="1" dirty="0"/>
              <a:t>$7,000</a:t>
            </a:r>
            <a:r>
              <a:rPr lang="en-US" sz="2000" dirty="0"/>
              <a:t> (or </a:t>
            </a:r>
            <a:r>
              <a:rPr lang="en-US" sz="2000" b="1" dirty="0"/>
              <a:t>$8,000</a:t>
            </a:r>
            <a:r>
              <a:rPr lang="en-US" sz="2000" dirty="0"/>
              <a:t> if age 50 or older). “Per individual”</a:t>
            </a:r>
            <a:br>
              <a:rPr lang="en-US" sz="2000" dirty="0"/>
            </a:br>
            <a:endParaRPr lang="en-US" sz="2000" dirty="0"/>
          </a:p>
          <a:p>
            <a:r>
              <a:rPr lang="en-US" sz="2000" b="1" dirty="0"/>
              <a:t>Filing Status qualified:</a:t>
            </a:r>
            <a:br>
              <a:rPr lang="en-US" sz="2000" dirty="0"/>
            </a:br>
            <a:r>
              <a:rPr lang="en-US" sz="2000" dirty="0">
                <a:solidFill>
                  <a:schemeClr val="accent3"/>
                </a:solidFill>
              </a:rPr>
              <a:t>Sing/QSS/HOH</a:t>
            </a:r>
            <a:r>
              <a:rPr lang="en-US" sz="2000" dirty="0"/>
              <a:t> </a:t>
            </a:r>
          </a:p>
          <a:p>
            <a:r>
              <a:rPr lang="en-US" sz="2000" dirty="0"/>
              <a:t>- Full if MAGI ≤ $79k | Phase Out $79–89k</a:t>
            </a:r>
            <a:br>
              <a:rPr lang="en-US" sz="2000" dirty="0"/>
            </a:br>
            <a:r>
              <a:rPr lang="en-US" sz="2000" dirty="0">
                <a:solidFill>
                  <a:schemeClr val="accent3"/>
                </a:solidFill>
              </a:rPr>
              <a:t>MFJ</a:t>
            </a:r>
            <a:r>
              <a:rPr lang="en-US" sz="2000" dirty="0"/>
              <a:t> </a:t>
            </a:r>
          </a:p>
          <a:p>
            <a:pPr marL="342900" indent="-342900">
              <a:buFontTx/>
              <a:buChar char="-"/>
            </a:pPr>
            <a:r>
              <a:rPr lang="en-US" sz="2000" dirty="0"/>
              <a:t>Full if MAGI ≤ $126k | Phase Out $126–146k</a:t>
            </a:r>
          </a:p>
          <a:p>
            <a:r>
              <a:rPr lang="en-US" sz="2000" dirty="0">
                <a:solidFill>
                  <a:schemeClr val="accent3"/>
                </a:solidFill>
              </a:rPr>
              <a:t>MFS</a:t>
            </a:r>
            <a:r>
              <a:rPr lang="en-US" sz="2000" dirty="0"/>
              <a:t> </a:t>
            </a:r>
          </a:p>
          <a:p>
            <a:r>
              <a:rPr lang="en-US" sz="2000" dirty="0"/>
              <a:t>- Partial if MAGI &lt; $10k</a:t>
            </a:r>
          </a:p>
          <a:p>
            <a:endParaRPr lang="en-US" sz="2000" b="1" dirty="0"/>
          </a:p>
          <a:p>
            <a:endParaRPr lang="en-US" sz="2000" b="1" dirty="0"/>
          </a:p>
          <a:p>
            <a:endParaRPr lang="en-US" sz="2000" b="1" dirty="0"/>
          </a:p>
          <a:p>
            <a:endParaRPr lang="en-US" sz="2000" b="1" dirty="0"/>
          </a:p>
          <a:p>
            <a:endParaRPr lang="en-US" sz="2000" b="1" dirty="0"/>
          </a:p>
          <a:p>
            <a:endParaRPr lang="en-US" sz="2000" b="1" dirty="0"/>
          </a:p>
          <a:p>
            <a:endParaRPr lang="en-US" sz="2000" b="1" dirty="0"/>
          </a:p>
          <a:p>
            <a:endParaRPr lang="en-US" sz="2000" b="1" dirty="0"/>
          </a:p>
          <a:p>
            <a:endParaRPr lang="en-US" sz="2000" b="1" dirty="0"/>
          </a:p>
          <a:p>
            <a:r>
              <a:rPr lang="en-US" sz="2000" b="1" dirty="0"/>
              <a:t>Qualifications:</a:t>
            </a:r>
            <a:br>
              <a:rPr lang="en-US" sz="2000" dirty="0"/>
            </a:br>
            <a:r>
              <a:rPr lang="en-US" sz="2000" dirty="0"/>
              <a:t>• Must have earned income (wages or self-employment).</a:t>
            </a:r>
            <a:br>
              <a:rPr lang="en-US" sz="2000" dirty="0"/>
            </a:br>
            <a:r>
              <a:rPr lang="en-US" sz="2000" dirty="0"/>
              <a:t>• Contributions must be made by the tax-filing deadline (generally April 15, 2026 for 2025 returns).</a:t>
            </a:r>
            <a:br>
              <a:rPr lang="en-US" sz="2000" dirty="0"/>
            </a:br>
            <a:r>
              <a:rPr lang="en-US" sz="2000" dirty="0"/>
              <a:t>• Deduction may be limited if you or your spouse are covered by a retirement plan at work.</a:t>
            </a:r>
            <a:br>
              <a:rPr lang="en-US" sz="2000" dirty="0"/>
            </a:br>
            <a:r>
              <a:rPr lang="en-US" sz="2000" dirty="0"/>
              <a:t>• Must be under age 70½ at the end of the tax year.</a:t>
            </a:r>
          </a:p>
          <a:p>
            <a:endParaRPr lang="en-US" sz="2000" b="1" dirty="0"/>
          </a:p>
          <a:p>
            <a:r>
              <a:rPr lang="en-US" sz="2000" b="1" dirty="0"/>
              <a:t>Documentation Needed:</a:t>
            </a:r>
            <a:br>
              <a:rPr lang="en-US" sz="2000" dirty="0"/>
            </a:br>
            <a:r>
              <a:rPr lang="en-US" sz="2000" dirty="0"/>
              <a:t>Form 5498 – IRA Contribution Information</a:t>
            </a:r>
            <a:br>
              <a:rPr lang="en-US" sz="2000" dirty="0"/>
            </a:br>
            <a:r>
              <a:rPr lang="en-US" sz="2000" dirty="0"/>
              <a:t>Form W-2 / pay stub – to verify earned income</a:t>
            </a:r>
            <a:br>
              <a:rPr lang="en-US" sz="2000" dirty="0"/>
            </a:br>
            <a:r>
              <a:rPr lang="en-US" sz="2000" dirty="0"/>
              <a:t>– Contributions reported to IRS by financial institution</a:t>
            </a:r>
            <a:br>
              <a:rPr lang="en-US" sz="2000" dirty="0"/>
            </a:br>
            <a:r>
              <a:rPr lang="en-US" sz="2000" dirty="0"/>
              <a:t>– Keep records of contribution date and amount</a:t>
            </a:r>
          </a:p>
        </p:txBody>
      </p:sp>
    </p:spTree>
    <p:extLst>
      <p:ext uri="{BB962C8B-B14F-4D97-AF65-F5344CB8AC3E}">
        <p14:creationId xmlns:p14="http://schemas.microsoft.com/office/powerpoint/2010/main" val="25402126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4DC6F7-A207-D8C7-669B-61CB72751397}"/>
            </a:ext>
          </a:extLst>
        </p:cNvPr>
        <p:cNvGrpSpPr/>
        <p:nvPr/>
      </p:nvGrpSpPr>
      <p:grpSpPr>
        <a:xfrm>
          <a:off x="0" y="0"/>
          <a:ext cx="0" cy="0"/>
          <a:chOff x="0" y="0"/>
          <a:chExt cx="0" cy="0"/>
        </a:xfrm>
      </p:grpSpPr>
      <p:pic>
        <p:nvPicPr>
          <p:cNvPr id="9" name="Content Placeholder 7" descr="VOLUNTEERING | msu-vita">
            <a:extLst>
              <a:ext uri="{FF2B5EF4-FFF2-40B4-BE49-F238E27FC236}">
                <a16:creationId xmlns:a16="http://schemas.microsoft.com/office/drawing/2014/main" id="{9BE834B6-6503-E80C-9049-5FF593DEAA14}"/>
              </a:ext>
            </a:extLst>
          </p:cNvPr>
          <p:cNvPicPr>
            <a:picLocks noChangeAspect="1"/>
          </p:cNvPicPr>
          <p:nvPr/>
        </p:nvPicPr>
        <p:blipFill>
          <a:blip r:embed="rId2"/>
          <a:stretch>
            <a:fillRect/>
          </a:stretch>
        </p:blipFill>
        <p:spPr>
          <a:xfrm>
            <a:off x="10187976" y="151"/>
            <a:ext cx="2002494" cy="906239"/>
          </a:xfrm>
          <a:prstGeom prst="rect">
            <a:avLst/>
          </a:prstGeom>
        </p:spPr>
      </p:pic>
      <p:sp>
        <p:nvSpPr>
          <p:cNvPr id="707" name="Rectangle: Diagonal Corners Rounded 706">
            <a:extLst>
              <a:ext uri="{FF2B5EF4-FFF2-40B4-BE49-F238E27FC236}">
                <a16:creationId xmlns:a16="http://schemas.microsoft.com/office/drawing/2014/main" id="{30C4DCFB-AD29-1FD8-B4F3-9899D45C1955}"/>
              </a:ext>
            </a:extLst>
          </p:cNvPr>
          <p:cNvSpPr/>
          <p:nvPr/>
        </p:nvSpPr>
        <p:spPr>
          <a:xfrm>
            <a:off x="618434" y="596349"/>
            <a:ext cx="5951676" cy="1038813"/>
          </a:xfrm>
          <a:prstGeom prst="round2DiagRect">
            <a:avLst/>
          </a:prstGeom>
          <a:solidFill>
            <a:schemeClr val="accent3">
              <a:lumMod val="75000"/>
            </a:schemeClr>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8" name="TextBox 707">
            <a:extLst>
              <a:ext uri="{FF2B5EF4-FFF2-40B4-BE49-F238E27FC236}">
                <a16:creationId xmlns:a16="http://schemas.microsoft.com/office/drawing/2014/main" id="{23E5B8E2-A29A-3757-9C62-BCB7A3385E44}"/>
              </a:ext>
            </a:extLst>
          </p:cNvPr>
          <p:cNvSpPr txBox="1"/>
          <p:nvPr/>
        </p:nvSpPr>
        <p:spPr>
          <a:xfrm>
            <a:off x="931568" y="742507"/>
            <a:ext cx="5164432" cy="584775"/>
          </a:xfrm>
          <a:prstGeom prst="rect">
            <a:avLst/>
          </a:prstGeom>
          <a:no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solidFill>
                  <a:schemeClr val="bg1"/>
                </a:solidFill>
                <a:latin typeface="Aptos Display"/>
              </a:rPr>
              <a:t>Traditional IRA vs Roth IRA</a:t>
            </a:r>
          </a:p>
        </p:txBody>
      </p:sp>
      <p:graphicFrame>
        <p:nvGraphicFramePr>
          <p:cNvPr id="2" name="Diagram 1">
            <a:extLst>
              <a:ext uri="{FF2B5EF4-FFF2-40B4-BE49-F238E27FC236}">
                <a16:creationId xmlns:a16="http://schemas.microsoft.com/office/drawing/2014/main" id="{E7E7CE69-6A17-D7E4-1F59-69722B72780F}"/>
              </a:ext>
            </a:extLst>
          </p:cNvPr>
          <p:cNvGraphicFramePr/>
          <p:nvPr>
            <p:extLst>
              <p:ext uri="{D42A27DB-BD31-4B8C-83A1-F6EECF244321}">
                <p14:modId xmlns:p14="http://schemas.microsoft.com/office/powerpoint/2010/main" val="1471318149"/>
              </p:ext>
            </p:extLst>
          </p:nvPr>
        </p:nvGraphicFramePr>
        <p:xfrm>
          <a:off x="618434" y="2564290"/>
          <a:ext cx="10376137" cy="3911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8C145053-6A1A-1543-CB45-C6CBDA5DDA27}"/>
              </a:ext>
            </a:extLst>
          </p:cNvPr>
          <p:cNvSpPr txBox="1"/>
          <p:nvPr/>
        </p:nvSpPr>
        <p:spPr>
          <a:xfrm>
            <a:off x="582967" y="1781320"/>
            <a:ext cx="9377462" cy="523220"/>
          </a:xfrm>
          <a:prstGeom prst="rect">
            <a:avLst/>
          </a:prstGeom>
          <a:noFill/>
        </p:spPr>
        <p:txBody>
          <a:bodyPr wrap="square" rtlCol="0">
            <a:spAutoFit/>
          </a:bodyPr>
          <a:lstStyle/>
          <a:p>
            <a:r>
              <a:rPr lang="en-US" sz="2800" b="1" i="1" dirty="0"/>
              <a:t>Don’t get these confused – they are very similar!</a:t>
            </a:r>
          </a:p>
        </p:txBody>
      </p:sp>
    </p:spTree>
    <p:extLst>
      <p:ext uri="{BB962C8B-B14F-4D97-AF65-F5344CB8AC3E}">
        <p14:creationId xmlns:p14="http://schemas.microsoft.com/office/powerpoint/2010/main" val="1344208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A2E9D2-C11C-E4D2-3CC8-5D9477F2041C}"/>
            </a:ext>
          </a:extLst>
        </p:cNvPr>
        <p:cNvGrpSpPr/>
        <p:nvPr/>
      </p:nvGrpSpPr>
      <p:grpSpPr>
        <a:xfrm>
          <a:off x="0" y="0"/>
          <a:ext cx="0" cy="0"/>
          <a:chOff x="0" y="0"/>
          <a:chExt cx="0" cy="0"/>
        </a:xfrm>
      </p:grpSpPr>
      <p:pic>
        <p:nvPicPr>
          <p:cNvPr id="9" name="Content Placeholder 7" descr="VOLUNTEERING | msu-vita">
            <a:extLst>
              <a:ext uri="{FF2B5EF4-FFF2-40B4-BE49-F238E27FC236}">
                <a16:creationId xmlns:a16="http://schemas.microsoft.com/office/drawing/2014/main" id="{10A6956E-F815-1570-70C8-B2437FA00D58}"/>
              </a:ext>
            </a:extLst>
          </p:cNvPr>
          <p:cNvPicPr>
            <a:picLocks noChangeAspect="1"/>
          </p:cNvPicPr>
          <p:nvPr/>
        </p:nvPicPr>
        <p:blipFill>
          <a:blip r:embed="rId2"/>
          <a:stretch>
            <a:fillRect/>
          </a:stretch>
        </p:blipFill>
        <p:spPr>
          <a:xfrm>
            <a:off x="10187976" y="151"/>
            <a:ext cx="2002494" cy="906239"/>
          </a:xfrm>
          <a:prstGeom prst="rect">
            <a:avLst/>
          </a:prstGeom>
        </p:spPr>
      </p:pic>
      <p:sp>
        <p:nvSpPr>
          <p:cNvPr id="708" name="TextBox 707">
            <a:extLst>
              <a:ext uri="{FF2B5EF4-FFF2-40B4-BE49-F238E27FC236}">
                <a16:creationId xmlns:a16="http://schemas.microsoft.com/office/drawing/2014/main" id="{79D21370-C7A3-35BF-F0FC-EE1BB73B9508}"/>
              </a:ext>
            </a:extLst>
          </p:cNvPr>
          <p:cNvSpPr txBox="1"/>
          <p:nvPr/>
        </p:nvSpPr>
        <p:spPr>
          <a:xfrm>
            <a:off x="1012411" y="1002747"/>
            <a:ext cx="5164432" cy="584775"/>
          </a:xfrm>
          <a:prstGeom prst="rect">
            <a:avLst/>
          </a:prstGeom>
          <a:no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solidFill>
                  <a:schemeClr val="bg1"/>
                </a:solidFill>
                <a:latin typeface="Aptos Display"/>
              </a:rPr>
              <a:t>Unearned income</a:t>
            </a:r>
            <a:endParaRPr lang="en-US"/>
          </a:p>
        </p:txBody>
      </p:sp>
      <p:sp>
        <p:nvSpPr>
          <p:cNvPr id="23" name="TextBox 22">
            <a:extLst>
              <a:ext uri="{FF2B5EF4-FFF2-40B4-BE49-F238E27FC236}">
                <a16:creationId xmlns:a16="http://schemas.microsoft.com/office/drawing/2014/main" id="{208B86EF-DE45-F01C-1A30-1B7166E86082}"/>
              </a:ext>
            </a:extLst>
          </p:cNvPr>
          <p:cNvSpPr txBox="1"/>
          <p:nvPr/>
        </p:nvSpPr>
        <p:spPr>
          <a:xfrm>
            <a:off x="849133" y="1585066"/>
            <a:ext cx="10490740" cy="40934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600" b="1">
                <a:ea typeface="+mn-lt"/>
                <a:cs typeface="+mn-lt"/>
              </a:rPr>
              <a:t>*DISCLAIMER*</a:t>
            </a:r>
          </a:p>
          <a:p>
            <a:pPr algn="ctr"/>
            <a:endParaRPr lang="en-US" b="1"/>
          </a:p>
          <a:p>
            <a:pPr algn="ctr"/>
            <a:r>
              <a:rPr lang="en-US" sz="4400">
                <a:ea typeface="+mn-lt"/>
                <a:cs typeface="+mn-lt"/>
              </a:rPr>
              <a:t>This presentation covers a wide range of information. We’ll focus on the most important topics today, and a copy will be shared afterward for your reference.</a:t>
            </a:r>
            <a:endParaRPr lang="en-US">
              <a:ea typeface="+mn-lt"/>
              <a:cs typeface="+mn-lt"/>
            </a:endParaRPr>
          </a:p>
        </p:txBody>
      </p:sp>
    </p:spTree>
    <p:extLst>
      <p:ext uri="{BB962C8B-B14F-4D97-AF65-F5344CB8AC3E}">
        <p14:creationId xmlns:p14="http://schemas.microsoft.com/office/powerpoint/2010/main" val="17370060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026CE8-9151-5D96-CD6A-94C673CB975B}"/>
            </a:ext>
          </a:extLst>
        </p:cNvPr>
        <p:cNvGrpSpPr/>
        <p:nvPr/>
      </p:nvGrpSpPr>
      <p:grpSpPr>
        <a:xfrm>
          <a:off x="0" y="0"/>
          <a:ext cx="0" cy="0"/>
          <a:chOff x="0" y="0"/>
          <a:chExt cx="0" cy="0"/>
        </a:xfrm>
      </p:grpSpPr>
      <p:pic>
        <p:nvPicPr>
          <p:cNvPr id="9" name="Content Placeholder 7" descr="VOLUNTEERING | msu-vita">
            <a:extLst>
              <a:ext uri="{FF2B5EF4-FFF2-40B4-BE49-F238E27FC236}">
                <a16:creationId xmlns:a16="http://schemas.microsoft.com/office/drawing/2014/main" id="{D6E4AA85-252A-1238-FD8A-669F5FB9AB6B}"/>
              </a:ext>
            </a:extLst>
          </p:cNvPr>
          <p:cNvPicPr>
            <a:picLocks noChangeAspect="1"/>
          </p:cNvPicPr>
          <p:nvPr/>
        </p:nvPicPr>
        <p:blipFill>
          <a:blip r:embed="rId2"/>
          <a:stretch>
            <a:fillRect/>
          </a:stretch>
        </p:blipFill>
        <p:spPr>
          <a:xfrm>
            <a:off x="10187976" y="151"/>
            <a:ext cx="2002494" cy="906239"/>
          </a:xfrm>
          <a:prstGeom prst="rect">
            <a:avLst/>
          </a:prstGeom>
        </p:spPr>
      </p:pic>
      <p:sp>
        <p:nvSpPr>
          <p:cNvPr id="707" name="Rectangle: Diagonal Corners Rounded 706">
            <a:extLst>
              <a:ext uri="{FF2B5EF4-FFF2-40B4-BE49-F238E27FC236}">
                <a16:creationId xmlns:a16="http://schemas.microsoft.com/office/drawing/2014/main" id="{51295F3A-880D-E995-5718-5CC7C936E08D}"/>
              </a:ext>
            </a:extLst>
          </p:cNvPr>
          <p:cNvSpPr/>
          <p:nvPr/>
        </p:nvSpPr>
        <p:spPr>
          <a:xfrm>
            <a:off x="516834" y="376216"/>
            <a:ext cx="5951676" cy="1400313"/>
          </a:xfrm>
          <a:prstGeom prst="round2DiagRect">
            <a:avLst/>
          </a:prstGeom>
          <a:solidFill>
            <a:schemeClr val="accent3">
              <a:lumMod val="75000"/>
            </a:schemeClr>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8" name="TextBox 707">
            <a:extLst>
              <a:ext uri="{FF2B5EF4-FFF2-40B4-BE49-F238E27FC236}">
                <a16:creationId xmlns:a16="http://schemas.microsoft.com/office/drawing/2014/main" id="{96808E33-AA7B-CB1E-204C-E51120D3C826}"/>
              </a:ext>
            </a:extLst>
          </p:cNvPr>
          <p:cNvSpPr txBox="1"/>
          <p:nvPr/>
        </p:nvSpPr>
        <p:spPr>
          <a:xfrm>
            <a:off x="765668" y="537685"/>
            <a:ext cx="5454717" cy="1077218"/>
          </a:xfrm>
          <a:prstGeom prst="rect">
            <a:avLst/>
          </a:prstGeom>
          <a:no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solidFill>
                  <a:schemeClr val="bg1"/>
                </a:solidFill>
                <a:latin typeface="Aptos Display"/>
              </a:rPr>
              <a:t>Half of Self Employment </a:t>
            </a:r>
          </a:p>
          <a:p>
            <a:r>
              <a:rPr lang="en-US" sz="3200">
                <a:solidFill>
                  <a:schemeClr val="bg1"/>
                </a:solidFill>
                <a:latin typeface="Aptos Display"/>
              </a:rPr>
              <a:t>Tax</a:t>
            </a:r>
            <a:endParaRPr lang="en-US" sz="3200">
              <a:solidFill>
                <a:schemeClr val="bg1"/>
              </a:solidFill>
            </a:endParaRPr>
          </a:p>
        </p:txBody>
      </p:sp>
      <p:sp>
        <p:nvSpPr>
          <p:cNvPr id="4" name="TextBox 3">
            <a:extLst>
              <a:ext uri="{FF2B5EF4-FFF2-40B4-BE49-F238E27FC236}">
                <a16:creationId xmlns:a16="http://schemas.microsoft.com/office/drawing/2014/main" id="{1FE0E5B7-C250-C365-65AB-E49BBEA04DBA}"/>
              </a:ext>
            </a:extLst>
          </p:cNvPr>
          <p:cNvSpPr txBox="1"/>
          <p:nvPr/>
        </p:nvSpPr>
        <p:spPr>
          <a:xfrm>
            <a:off x="352490" y="2041894"/>
            <a:ext cx="11487019" cy="7109639"/>
          </a:xfrm>
          <a:prstGeom prst="rect">
            <a:avLst/>
          </a:prstGeom>
          <a:noFill/>
        </p:spPr>
        <p:txBody>
          <a:bodyPr rot="0" spcFirstLastPara="0" vertOverflow="overflow" horzOverflow="overflow" vert="horz" wrap="square" lIns="91440" tIns="45720" rIns="91440" bIns="45720" numCol="2" spcCol="0" rtlCol="0" fromWordArt="0" anchor="t" anchorCtr="0" forceAA="0" compatLnSpc="1">
            <a:prstTxWarp prst="textNoShape">
              <a:avLst/>
            </a:prstTxWarp>
            <a:spAutoFit/>
          </a:bodyPr>
          <a:lstStyle/>
          <a:p>
            <a:r>
              <a:rPr lang="en-US" sz="2000" b="1"/>
              <a:t>Self-Employment Tax Deduction</a:t>
            </a:r>
          </a:p>
          <a:p>
            <a:r>
              <a:rPr lang="en-US" sz="2000" b="1"/>
              <a:t>Description:</a:t>
            </a:r>
            <a:br>
              <a:rPr lang="en-US" sz="2000"/>
            </a:br>
            <a:r>
              <a:rPr lang="en-US" sz="2000"/>
              <a:t>Lets self-employed individuals deduct 50% of the self employment tax they pay, representing the employer-equivalent share of Social Security and Medicare taxes.</a:t>
            </a:r>
          </a:p>
          <a:p>
            <a:endParaRPr lang="en-US" sz="2000"/>
          </a:p>
          <a:p>
            <a:r>
              <a:rPr lang="en-US" sz="2000" b="1"/>
              <a:t>Amount: </a:t>
            </a:r>
            <a:r>
              <a:rPr lang="en-US" sz="2000"/>
              <a:t>Deduct </a:t>
            </a:r>
            <a:r>
              <a:rPr lang="en-US" sz="2000" b="1"/>
              <a:t>50% of total self-employment tax</a:t>
            </a:r>
            <a:r>
              <a:rPr lang="en-US" sz="2000"/>
              <a:t> paid on net earnings from self-employment.</a:t>
            </a:r>
          </a:p>
          <a:p>
            <a:endParaRPr lang="en-US" sz="2000" b="1"/>
          </a:p>
          <a:p>
            <a:r>
              <a:rPr lang="en-US" sz="2000" b="1"/>
              <a:t>Filing Status qualified: </a:t>
            </a:r>
          </a:p>
          <a:p>
            <a:r>
              <a:rPr lang="en-US" sz="2000">
                <a:solidFill>
                  <a:schemeClr val="accent3"/>
                </a:solidFill>
              </a:rPr>
              <a:t>All filing statuses qualify</a:t>
            </a:r>
            <a:r>
              <a:rPr lang="en-US" sz="2000"/>
              <a:t> - deduction amount based on income, not status.</a:t>
            </a:r>
          </a:p>
          <a:p>
            <a:endParaRPr lang="en-US" sz="2000" b="1"/>
          </a:p>
          <a:p>
            <a:endParaRPr lang="en-US" sz="2000" b="1"/>
          </a:p>
          <a:p>
            <a:endParaRPr lang="en-US" sz="2000" b="1"/>
          </a:p>
          <a:p>
            <a:endParaRPr lang="en-US" sz="2000" b="1"/>
          </a:p>
          <a:p>
            <a:endParaRPr lang="en-US" sz="2000" b="1"/>
          </a:p>
          <a:p>
            <a:endParaRPr lang="en-US" sz="2000" b="1"/>
          </a:p>
          <a:p>
            <a:endParaRPr lang="en-US" sz="2000" b="1"/>
          </a:p>
          <a:p>
            <a:endParaRPr lang="en-US" sz="2000" b="1"/>
          </a:p>
          <a:p>
            <a:endParaRPr lang="en-US" sz="2000" b="1"/>
          </a:p>
          <a:p>
            <a:endParaRPr lang="en-US" sz="2000" b="1"/>
          </a:p>
          <a:p>
            <a:r>
              <a:rPr lang="en-US" sz="2000" b="1"/>
              <a:t>Qualifications:</a:t>
            </a:r>
            <a:br>
              <a:rPr lang="en-US" sz="2000"/>
            </a:br>
            <a:r>
              <a:rPr lang="en-US" sz="2000"/>
              <a:t>• Must have net earnings from self-employment of $400 or more.</a:t>
            </a:r>
            <a:br>
              <a:rPr lang="en-US" sz="2000"/>
            </a:br>
            <a:r>
              <a:rPr lang="en-US" sz="2000"/>
              <a:t>• Reduces adjusted gross income (AGI) but not net earnings for Social Security purposes.</a:t>
            </a:r>
            <a:br>
              <a:rPr lang="en-US" sz="2000"/>
            </a:br>
            <a:r>
              <a:rPr lang="en-US" sz="2000"/>
              <a:t>• Applies to sole proprietors, independent contractors, and partners in a partnership.</a:t>
            </a:r>
          </a:p>
          <a:p>
            <a:endParaRPr lang="en-US" sz="2000" b="1"/>
          </a:p>
          <a:p>
            <a:r>
              <a:rPr lang="en-US" sz="2000" b="1"/>
              <a:t>Documentation Needed:</a:t>
            </a:r>
            <a:br>
              <a:rPr lang="en-US" sz="2000" b="1"/>
            </a:br>
            <a:r>
              <a:rPr lang="en-US" sz="2000" b="1"/>
              <a:t>- </a:t>
            </a:r>
            <a:r>
              <a:rPr lang="en-US" sz="2000"/>
              <a:t>Schedule SE (Form 1040) – to compute self-employment tax,  </a:t>
            </a:r>
          </a:p>
          <a:p>
            <a:r>
              <a:rPr lang="en-US" sz="2000"/>
              <a:t>- Schedule C (Form 1040) – to report business income and expenses</a:t>
            </a:r>
            <a:br>
              <a:rPr lang="en-US" sz="2000"/>
            </a:br>
            <a:r>
              <a:rPr lang="en-US" sz="2000"/>
              <a:t>– Keep proof of income and expense records for verification</a:t>
            </a:r>
          </a:p>
        </p:txBody>
      </p:sp>
    </p:spTree>
    <p:extLst>
      <p:ext uri="{BB962C8B-B14F-4D97-AF65-F5344CB8AC3E}">
        <p14:creationId xmlns:p14="http://schemas.microsoft.com/office/powerpoint/2010/main" val="6210365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DE845F-A133-A985-A011-6E3AA0FBEB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7E1F04-2C46-7586-3D4B-8E561A177409}"/>
              </a:ext>
            </a:extLst>
          </p:cNvPr>
          <p:cNvSpPr>
            <a:spLocks noGrp="1"/>
          </p:cNvSpPr>
          <p:nvPr>
            <p:ph type="title"/>
          </p:nvPr>
        </p:nvSpPr>
        <p:spPr>
          <a:xfrm>
            <a:off x="2013502" y="1715260"/>
            <a:ext cx="10515600" cy="2852737"/>
          </a:xfrm>
        </p:spPr>
        <p:txBody>
          <a:bodyPr/>
          <a:lstStyle/>
          <a:p>
            <a:r>
              <a:rPr lang="en-US"/>
              <a:t>Standard Deduction </a:t>
            </a:r>
          </a:p>
        </p:txBody>
      </p:sp>
      <p:sp>
        <p:nvSpPr>
          <p:cNvPr id="3" name="Text Placeholder 2">
            <a:extLst>
              <a:ext uri="{FF2B5EF4-FFF2-40B4-BE49-F238E27FC236}">
                <a16:creationId xmlns:a16="http://schemas.microsoft.com/office/drawing/2014/main" id="{C86CDBC6-2948-EA05-B7D1-D635D296EB40}"/>
              </a:ext>
            </a:extLst>
          </p:cNvPr>
          <p:cNvSpPr>
            <a:spLocks noGrp="1"/>
          </p:cNvSpPr>
          <p:nvPr>
            <p:ph type="body" idx="1"/>
          </p:nvPr>
        </p:nvSpPr>
        <p:spPr>
          <a:xfrm>
            <a:off x="2013502" y="4561854"/>
            <a:ext cx="10515600" cy="1500187"/>
          </a:xfrm>
        </p:spPr>
        <p:txBody>
          <a:bodyPr vert="horz" lIns="91440" tIns="45720" rIns="91440" bIns="45720" rtlCol="0" anchor="t">
            <a:normAutofit/>
          </a:bodyPr>
          <a:lstStyle/>
          <a:p>
            <a:r>
              <a:rPr lang="en-US"/>
              <a:t>2025-2026</a:t>
            </a:r>
          </a:p>
        </p:txBody>
      </p:sp>
      <p:pic>
        <p:nvPicPr>
          <p:cNvPr id="5" name="Content Placeholder 7" descr="VOLUNTEERING | msu-vita">
            <a:extLst>
              <a:ext uri="{FF2B5EF4-FFF2-40B4-BE49-F238E27FC236}">
                <a16:creationId xmlns:a16="http://schemas.microsoft.com/office/drawing/2014/main" id="{48C4FD71-6B82-94B8-F40C-A6F6DBE6320A}"/>
              </a:ext>
            </a:extLst>
          </p:cNvPr>
          <p:cNvPicPr>
            <a:picLocks noChangeAspect="1"/>
          </p:cNvPicPr>
          <p:nvPr/>
        </p:nvPicPr>
        <p:blipFill>
          <a:blip r:embed="rId2"/>
          <a:stretch>
            <a:fillRect/>
          </a:stretch>
        </p:blipFill>
        <p:spPr>
          <a:xfrm>
            <a:off x="8205671" y="151"/>
            <a:ext cx="3984798" cy="1800760"/>
          </a:xfrm>
          <a:prstGeom prst="rect">
            <a:avLst/>
          </a:prstGeom>
        </p:spPr>
      </p:pic>
      <p:sp>
        <p:nvSpPr>
          <p:cNvPr id="7" name="Rectangle 6">
            <a:extLst>
              <a:ext uri="{FF2B5EF4-FFF2-40B4-BE49-F238E27FC236}">
                <a16:creationId xmlns:a16="http://schemas.microsoft.com/office/drawing/2014/main" id="{927E3D0C-4A17-8268-B85D-9CF227E098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55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83155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59EECF-ABE2-2D05-5D4E-8BE378091DDA}"/>
            </a:ext>
          </a:extLst>
        </p:cNvPr>
        <p:cNvGrpSpPr/>
        <p:nvPr/>
      </p:nvGrpSpPr>
      <p:grpSpPr>
        <a:xfrm>
          <a:off x="0" y="0"/>
          <a:ext cx="0" cy="0"/>
          <a:chOff x="0" y="0"/>
          <a:chExt cx="0" cy="0"/>
        </a:xfrm>
      </p:grpSpPr>
      <p:pic>
        <p:nvPicPr>
          <p:cNvPr id="9" name="Content Placeholder 7" descr="VOLUNTEERING | msu-vita">
            <a:extLst>
              <a:ext uri="{FF2B5EF4-FFF2-40B4-BE49-F238E27FC236}">
                <a16:creationId xmlns:a16="http://schemas.microsoft.com/office/drawing/2014/main" id="{3159DC12-DBF9-A730-935A-3485CE4D8051}"/>
              </a:ext>
            </a:extLst>
          </p:cNvPr>
          <p:cNvPicPr>
            <a:picLocks noChangeAspect="1"/>
          </p:cNvPicPr>
          <p:nvPr/>
        </p:nvPicPr>
        <p:blipFill>
          <a:blip r:embed="rId2"/>
          <a:stretch>
            <a:fillRect/>
          </a:stretch>
        </p:blipFill>
        <p:spPr>
          <a:xfrm>
            <a:off x="10187976" y="151"/>
            <a:ext cx="2002494" cy="906239"/>
          </a:xfrm>
          <a:prstGeom prst="rect">
            <a:avLst/>
          </a:prstGeom>
        </p:spPr>
      </p:pic>
      <p:sp>
        <p:nvSpPr>
          <p:cNvPr id="707" name="Rectangle: Diagonal Corners Rounded 706">
            <a:extLst>
              <a:ext uri="{FF2B5EF4-FFF2-40B4-BE49-F238E27FC236}">
                <a16:creationId xmlns:a16="http://schemas.microsoft.com/office/drawing/2014/main" id="{39C6E4A6-E8B5-C176-9745-2E9B3E182BEA}"/>
              </a:ext>
            </a:extLst>
          </p:cNvPr>
          <p:cNvSpPr/>
          <p:nvPr/>
        </p:nvSpPr>
        <p:spPr>
          <a:xfrm>
            <a:off x="618434" y="596349"/>
            <a:ext cx="5951676" cy="1400313"/>
          </a:xfrm>
          <a:prstGeom prst="round2DiagRect">
            <a:avLst/>
          </a:prstGeom>
          <a:solidFill>
            <a:schemeClr val="accent3">
              <a:lumMod val="75000"/>
            </a:schemeClr>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8" name="TextBox 707">
            <a:extLst>
              <a:ext uri="{FF2B5EF4-FFF2-40B4-BE49-F238E27FC236}">
                <a16:creationId xmlns:a16="http://schemas.microsoft.com/office/drawing/2014/main" id="{14AF90FB-EEB7-22F6-B262-0E6854AB861E}"/>
              </a:ext>
            </a:extLst>
          </p:cNvPr>
          <p:cNvSpPr txBox="1"/>
          <p:nvPr/>
        </p:nvSpPr>
        <p:spPr>
          <a:xfrm>
            <a:off x="931568" y="719424"/>
            <a:ext cx="5164432" cy="1107996"/>
          </a:xfrm>
          <a:prstGeom prst="rect">
            <a:avLst/>
          </a:prstGeom>
          <a:no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solidFill>
                  <a:schemeClr val="bg1"/>
                </a:solidFill>
                <a:latin typeface="Aptos Display"/>
              </a:rPr>
              <a:t>Standard Deduction </a:t>
            </a:r>
          </a:p>
          <a:p>
            <a:r>
              <a:rPr lang="en-US" sz="3200">
                <a:solidFill>
                  <a:schemeClr val="bg1"/>
                </a:solidFill>
                <a:latin typeface="Aptos Display"/>
              </a:rPr>
              <a:t>(below-the-line deduction)</a:t>
            </a:r>
          </a:p>
          <a:p>
            <a:endParaRPr lang="en-US" sz="100">
              <a:solidFill>
                <a:schemeClr val="bg1"/>
              </a:solidFill>
              <a:latin typeface="Aptos Display"/>
            </a:endParaRPr>
          </a:p>
        </p:txBody>
      </p:sp>
      <p:sp>
        <p:nvSpPr>
          <p:cNvPr id="23" name="TextBox 22">
            <a:extLst>
              <a:ext uri="{FF2B5EF4-FFF2-40B4-BE49-F238E27FC236}">
                <a16:creationId xmlns:a16="http://schemas.microsoft.com/office/drawing/2014/main" id="{98385372-8594-1D9C-07DE-25164507917D}"/>
              </a:ext>
            </a:extLst>
          </p:cNvPr>
          <p:cNvSpPr txBox="1"/>
          <p:nvPr/>
        </p:nvSpPr>
        <p:spPr>
          <a:xfrm>
            <a:off x="709456" y="2837827"/>
            <a:ext cx="5127811"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ea typeface="+mn-lt"/>
                <a:cs typeface="+mn-lt"/>
              </a:rPr>
              <a:t>Standard Deduction</a:t>
            </a:r>
            <a:r>
              <a:rPr lang="en-US" sz="2800">
                <a:ea typeface="+mn-lt"/>
                <a:cs typeface="+mn-lt"/>
              </a:rPr>
              <a:t> – a </a:t>
            </a:r>
            <a:r>
              <a:rPr lang="en-US" sz="2800" u="sng">
                <a:ea typeface="+mn-lt"/>
                <a:cs typeface="+mn-lt"/>
              </a:rPr>
              <a:t>fixed dollar amount</a:t>
            </a:r>
            <a:r>
              <a:rPr lang="en-US" sz="2800">
                <a:ea typeface="+mn-lt"/>
                <a:cs typeface="+mn-lt"/>
              </a:rPr>
              <a:t> that reduces the income you’re taxed on. It’s available to all taxpayers who don’t itemize and helps simplify the filing process while lowering overall taxable income.</a:t>
            </a:r>
            <a:endParaRPr lang="en-US">
              <a:ea typeface="+mn-lt"/>
              <a:cs typeface="+mn-lt"/>
            </a:endParaRPr>
          </a:p>
          <a:p>
            <a:endParaRPr lang="en-US" sz="2800"/>
          </a:p>
        </p:txBody>
      </p:sp>
      <p:pic>
        <p:nvPicPr>
          <p:cNvPr id="2" name="Picture 1" descr="A diagram of a diagram of a tax return&#10;&#10;AI-generated content may be incorrect.">
            <a:extLst>
              <a:ext uri="{FF2B5EF4-FFF2-40B4-BE49-F238E27FC236}">
                <a16:creationId xmlns:a16="http://schemas.microsoft.com/office/drawing/2014/main" id="{6A11BFC0-EE37-117F-280E-8B4751B6E98B}"/>
              </a:ext>
            </a:extLst>
          </p:cNvPr>
          <p:cNvPicPr>
            <a:picLocks noChangeAspect="1"/>
          </p:cNvPicPr>
          <p:nvPr/>
        </p:nvPicPr>
        <p:blipFill>
          <a:blip r:embed="rId3"/>
          <a:srcRect r="3468" b="3657"/>
          <a:stretch>
            <a:fillRect/>
          </a:stretch>
        </p:blipFill>
        <p:spPr>
          <a:xfrm>
            <a:off x="6315436" y="2507848"/>
            <a:ext cx="5281135" cy="3539926"/>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2024679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05794D-4533-55AB-0DF8-DFB1F7502EDC}"/>
            </a:ext>
          </a:extLst>
        </p:cNvPr>
        <p:cNvGrpSpPr/>
        <p:nvPr/>
      </p:nvGrpSpPr>
      <p:grpSpPr>
        <a:xfrm>
          <a:off x="0" y="0"/>
          <a:ext cx="0" cy="0"/>
          <a:chOff x="0" y="0"/>
          <a:chExt cx="0" cy="0"/>
        </a:xfrm>
      </p:grpSpPr>
      <p:pic>
        <p:nvPicPr>
          <p:cNvPr id="9" name="Content Placeholder 7" descr="VOLUNTEERING | msu-vita">
            <a:extLst>
              <a:ext uri="{FF2B5EF4-FFF2-40B4-BE49-F238E27FC236}">
                <a16:creationId xmlns:a16="http://schemas.microsoft.com/office/drawing/2014/main" id="{CD68965C-456B-B1D8-8729-A010B2C3C773}"/>
              </a:ext>
            </a:extLst>
          </p:cNvPr>
          <p:cNvPicPr>
            <a:picLocks noChangeAspect="1"/>
          </p:cNvPicPr>
          <p:nvPr/>
        </p:nvPicPr>
        <p:blipFill>
          <a:blip r:embed="rId2"/>
          <a:stretch>
            <a:fillRect/>
          </a:stretch>
        </p:blipFill>
        <p:spPr>
          <a:xfrm>
            <a:off x="10187976" y="151"/>
            <a:ext cx="2002494" cy="906239"/>
          </a:xfrm>
          <a:prstGeom prst="rect">
            <a:avLst/>
          </a:prstGeom>
        </p:spPr>
      </p:pic>
      <p:sp>
        <p:nvSpPr>
          <p:cNvPr id="707" name="Rectangle: Diagonal Corners Rounded 706">
            <a:extLst>
              <a:ext uri="{FF2B5EF4-FFF2-40B4-BE49-F238E27FC236}">
                <a16:creationId xmlns:a16="http://schemas.microsoft.com/office/drawing/2014/main" id="{0A167979-4383-D77B-0104-C007EACB5E6C}"/>
              </a:ext>
            </a:extLst>
          </p:cNvPr>
          <p:cNvSpPr/>
          <p:nvPr/>
        </p:nvSpPr>
        <p:spPr>
          <a:xfrm>
            <a:off x="618434" y="596349"/>
            <a:ext cx="5951676" cy="1400313"/>
          </a:xfrm>
          <a:prstGeom prst="round2DiagRect">
            <a:avLst/>
          </a:prstGeom>
          <a:solidFill>
            <a:schemeClr val="accent3">
              <a:lumMod val="75000"/>
            </a:schemeClr>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8" name="TextBox 707">
            <a:extLst>
              <a:ext uri="{FF2B5EF4-FFF2-40B4-BE49-F238E27FC236}">
                <a16:creationId xmlns:a16="http://schemas.microsoft.com/office/drawing/2014/main" id="{A524321D-24FB-4572-E0BD-426E2DC27546}"/>
              </a:ext>
            </a:extLst>
          </p:cNvPr>
          <p:cNvSpPr txBox="1"/>
          <p:nvPr/>
        </p:nvSpPr>
        <p:spPr>
          <a:xfrm>
            <a:off x="1012411" y="1002747"/>
            <a:ext cx="5164432" cy="584775"/>
          </a:xfrm>
          <a:prstGeom prst="rect">
            <a:avLst/>
          </a:prstGeom>
          <a:no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solidFill>
                  <a:schemeClr val="bg1"/>
                </a:solidFill>
                <a:latin typeface="Aptos Display"/>
              </a:rPr>
              <a:t>Standard Deduction </a:t>
            </a:r>
          </a:p>
        </p:txBody>
      </p:sp>
      <p:graphicFrame>
        <p:nvGraphicFramePr>
          <p:cNvPr id="3" name="Table 2">
            <a:extLst>
              <a:ext uri="{FF2B5EF4-FFF2-40B4-BE49-F238E27FC236}">
                <a16:creationId xmlns:a16="http://schemas.microsoft.com/office/drawing/2014/main" id="{06BC7F94-CAA5-55B7-0210-0B592126FD77}"/>
              </a:ext>
            </a:extLst>
          </p:cNvPr>
          <p:cNvGraphicFramePr>
            <a:graphicFrameLocks noGrp="1"/>
          </p:cNvGraphicFramePr>
          <p:nvPr>
            <p:extLst>
              <p:ext uri="{D42A27DB-BD31-4B8C-83A1-F6EECF244321}">
                <p14:modId xmlns:p14="http://schemas.microsoft.com/office/powerpoint/2010/main" val="2690219242"/>
              </p:ext>
            </p:extLst>
          </p:nvPr>
        </p:nvGraphicFramePr>
        <p:xfrm>
          <a:off x="616338" y="2707971"/>
          <a:ext cx="10959324" cy="3553680"/>
        </p:xfrm>
        <a:graphic>
          <a:graphicData uri="http://schemas.openxmlformats.org/drawingml/2006/table">
            <a:tbl>
              <a:tblPr firstRow="1" bandRow="1">
                <a:tableStyleId>{F5AB1C69-6EDB-4FF4-983F-18BD219EF322}</a:tableStyleId>
              </a:tblPr>
              <a:tblGrid>
                <a:gridCol w="2694003">
                  <a:extLst>
                    <a:ext uri="{9D8B030D-6E8A-4147-A177-3AD203B41FA5}">
                      <a16:colId xmlns:a16="http://schemas.microsoft.com/office/drawing/2014/main" val="1018914414"/>
                    </a:ext>
                  </a:extLst>
                </a:gridCol>
                <a:gridCol w="2755107">
                  <a:extLst>
                    <a:ext uri="{9D8B030D-6E8A-4147-A177-3AD203B41FA5}">
                      <a16:colId xmlns:a16="http://schemas.microsoft.com/office/drawing/2014/main" val="1215791718"/>
                    </a:ext>
                  </a:extLst>
                </a:gridCol>
                <a:gridCol w="2755107">
                  <a:extLst>
                    <a:ext uri="{9D8B030D-6E8A-4147-A177-3AD203B41FA5}">
                      <a16:colId xmlns:a16="http://schemas.microsoft.com/office/drawing/2014/main" val="2403674769"/>
                    </a:ext>
                  </a:extLst>
                </a:gridCol>
                <a:gridCol w="2755107">
                  <a:extLst>
                    <a:ext uri="{9D8B030D-6E8A-4147-A177-3AD203B41FA5}">
                      <a16:colId xmlns:a16="http://schemas.microsoft.com/office/drawing/2014/main" val="4057520351"/>
                    </a:ext>
                  </a:extLst>
                </a:gridCol>
              </a:tblGrid>
              <a:tr h="711468">
                <a:tc>
                  <a:txBody>
                    <a:bodyPr/>
                    <a:lstStyle/>
                    <a:p>
                      <a:pPr algn="ctr"/>
                      <a:r>
                        <a:rPr lang="en-US" sz="2000"/>
                        <a:t>INFO</a:t>
                      </a:r>
                    </a:p>
                  </a:txBody>
                  <a:tcPr anchor="ctr"/>
                </a:tc>
                <a:tc>
                  <a:txBody>
                    <a:bodyPr/>
                    <a:lstStyle/>
                    <a:p>
                      <a:pPr algn="ctr"/>
                      <a:r>
                        <a:rPr lang="en-US" sz="2000"/>
                        <a:t>Single/MFS</a:t>
                      </a:r>
                    </a:p>
                  </a:txBody>
                  <a:tcPr anchor="ctr"/>
                </a:tc>
                <a:tc>
                  <a:txBody>
                    <a:bodyPr/>
                    <a:lstStyle/>
                    <a:p>
                      <a:pPr algn="ctr"/>
                      <a:r>
                        <a:rPr lang="en-US" sz="2000"/>
                        <a:t>HOH</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a:t>MFJ/QSS</a:t>
                      </a:r>
                    </a:p>
                  </a:txBody>
                  <a:tcPr anchor="ctr"/>
                </a:tc>
                <a:extLst>
                  <a:ext uri="{0D108BD9-81ED-4DB2-BD59-A6C34878D82A}">
                    <a16:rowId xmlns:a16="http://schemas.microsoft.com/office/drawing/2014/main" val="1202417472"/>
                  </a:ext>
                </a:extLst>
              </a:tr>
              <a:tr h="1450824">
                <a:tc>
                  <a:txBody>
                    <a:bodyPr/>
                    <a:lstStyle/>
                    <a:p>
                      <a:pPr algn="ctr"/>
                      <a:r>
                        <a:rPr lang="en-US" sz="2600" b="1"/>
                        <a:t>Standard Deduction</a:t>
                      </a:r>
                    </a:p>
                  </a:txBody>
                  <a:tcPr anchor="ctr"/>
                </a:tc>
                <a:tc>
                  <a:txBody>
                    <a:bodyPr/>
                    <a:lstStyle/>
                    <a:p>
                      <a:pPr algn="ctr"/>
                      <a:r>
                        <a:rPr lang="en-US" sz="3600" b="1"/>
                        <a:t>$15,750</a:t>
                      </a:r>
                    </a:p>
                  </a:txBody>
                  <a:tcPr anchor="ctr"/>
                </a:tc>
                <a:tc>
                  <a:txBody>
                    <a:bodyPr/>
                    <a:lstStyle/>
                    <a:p>
                      <a:pPr algn="ctr"/>
                      <a:r>
                        <a:rPr lang="en-US" sz="3600" b="1"/>
                        <a:t>$23,625</a:t>
                      </a:r>
                    </a:p>
                  </a:txBody>
                  <a:tcPr anchor="ctr"/>
                </a:tc>
                <a:tc>
                  <a:txBody>
                    <a:bodyPr/>
                    <a:lstStyle/>
                    <a:p>
                      <a:pPr algn="ctr"/>
                      <a:r>
                        <a:rPr lang="en-US" sz="3600" b="1"/>
                        <a:t>$31,500</a:t>
                      </a:r>
                    </a:p>
                  </a:txBody>
                  <a:tcPr anchor="ctr"/>
                </a:tc>
                <a:extLst>
                  <a:ext uri="{0D108BD9-81ED-4DB2-BD59-A6C34878D82A}">
                    <a16:rowId xmlns:a16="http://schemas.microsoft.com/office/drawing/2014/main" val="416994018"/>
                  </a:ext>
                </a:extLst>
              </a:tr>
              <a:tr h="1391388">
                <a:tc>
                  <a:txBody>
                    <a:bodyPr/>
                    <a:lstStyle/>
                    <a:p>
                      <a:pPr algn="ctr"/>
                      <a:r>
                        <a:rPr lang="en-US" sz="2000" b="1"/>
                        <a:t>+65 or Blind </a:t>
                      </a:r>
                    </a:p>
                    <a:p>
                      <a:pPr algn="ctr"/>
                      <a:r>
                        <a:rPr lang="en-US" sz="2000" b="1"/>
                        <a:t>Per Individual</a:t>
                      </a:r>
                    </a:p>
                    <a:p>
                      <a:pPr algn="ctr"/>
                      <a:r>
                        <a:rPr lang="en-US" sz="1400"/>
                        <a:t>*Amount doubles if both conditions apply</a:t>
                      </a:r>
                    </a:p>
                  </a:txBody>
                  <a:tcPr anchor="ctr"/>
                </a:tc>
                <a:tc>
                  <a:txBody>
                    <a:bodyPr/>
                    <a:lstStyle/>
                    <a:p>
                      <a:pPr algn="ctr"/>
                      <a:r>
                        <a:rPr lang="en-US" sz="2400" dirty="0"/>
                        <a:t>$2,000/$1,600</a:t>
                      </a:r>
                    </a:p>
                  </a:txBody>
                  <a:tcPr anchor="ctr"/>
                </a:tc>
                <a:tc>
                  <a:txBody>
                    <a:bodyPr/>
                    <a:lstStyle/>
                    <a:p>
                      <a:pPr algn="ctr"/>
                      <a:r>
                        <a:rPr lang="en-US" sz="2400"/>
                        <a:t>$2,000</a:t>
                      </a:r>
                    </a:p>
                  </a:txBody>
                  <a:tcPr anchor="ctr"/>
                </a:tc>
                <a:tc>
                  <a:txBody>
                    <a:bodyPr/>
                    <a:lstStyle/>
                    <a:p>
                      <a:pPr algn="ctr"/>
                      <a:r>
                        <a:rPr lang="en-US" sz="2000" dirty="0"/>
                        <a:t>$1,600</a:t>
                      </a:r>
                    </a:p>
                  </a:txBody>
                  <a:tcPr anchor="ctr"/>
                </a:tc>
                <a:extLst>
                  <a:ext uri="{0D108BD9-81ED-4DB2-BD59-A6C34878D82A}">
                    <a16:rowId xmlns:a16="http://schemas.microsoft.com/office/drawing/2014/main" val="3882195537"/>
                  </a:ext>
                </a:extLst>
              </a:tr>
            </a:tbl>
          </a:graphicData>
        </a:graphic>
      </p:graphicFrame>
      <p:pic>
        <p:nvPicPr>
          <p:cNvPr id="10" name="Graphic 9" descr="Man outline">
            <a:extLst>
              <a:ext uri="{FF2B5EF4-FFF2-40B4-BE49-F238E27FC236}">
                <a16:creationId xmlns:a16="http://schemas.microsoft.com/office/drawing/2014/main" id="{9D5F4D86-BF1C-0C54-5C0B-54DA1586B58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03655" y="2749483"/>
            <a:ext cx="510747" cy="510747"/>
          </a:xfrm>
          <a:prstGeom prst="rect">
            <a:avLst/>
          </a:prstGeom>
        </p:spPr>
      </p:pic>
      <p:pic>
        <p:nvPicPr>
          <p:cNvPr id="5" name="Graphic 4" descr="Mom with stroller outline">
            <a:extLst>
              <a:ext uri="{FF2B5EF4-FFF2-40B4-BE49-F238E27FC236}">
                <a16:creationId xmlns:a16="http://schemas.microsoft.com/office/drawing/2014/main" id="{962E9247-8F3A-2E5F-8FD2-75728F0D394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829760" y="2734732"/>
            <a:ext cx="540251" cy="540251"/>
          </a:xfrm>
          <a:prstGeom prst="rect">
            <a:avLst/>
          </a:prstGeom>
        </p:spPr>
      </p:pic>
      <p:pic>
        <p:nvPicPr>
          <p:cNvPr id="13" name="Graphic 12" descr="Man and woman outline">
            <a:extLst>
              <a:ext uri="{FF2B5EF4-FFF2-40B4-BE49-F238E27FC236}">
                <a16:creationId xmlns:a16="http://schemas.microsoft.com/office/drawing/2014/main" id="{61CBE304-D1F2-4EBA-CFF3-D6E64CF5226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854267" y="2734734"/>
            <a:ext cx="540250" cy="540250"/>
          </a:xfrm>
          <a:prstGeom prst="rect">
            <a:avLst/>
          </a:prstGeom>
        </p:spPr>
      </p:pic>
    </p:spTree>
    <p:extLst>
      <p:ext uri="{BB962C8B-B14F-4D97-AF65-F5344CB8AC3E}">
        <p14:creationId xmlns:p14="http://schemas.microsoft.com/office/powerpoint/2010/main" val="6905513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BCA7E0-4952-B2EF-1B5A-3781D19A0B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FC716A-4467-02A5-0F5E-BE9977FE6583}"/>
              </a:ext>
            </a:extLst>
          </p:cNvPr>
          <p:cNvSpPr>
            <a:spLocks noGrp="1"/>
          </p:cNvSpPr>
          <p:nvPr>
            <p:ph type="title"/>
          </p:nvPr>
        </p:nvSpPr>
        <p:spPr>
          <a:xfrm>
            <a:off x="2013502" y="1715260"/>
            <a:ext cx="10515600" cy="2852737"/>
          </a:xfrm>
        </p:spPr>
        <p:txBody>
          <a:bodyPr/>
          <a:lstStyle/>
          <a:p>
            <a:r>
              <a:rPr lang="en-US"/>
              <a:t>Itemized Deductions</a:t>
            </a:r>
          </a:p>
        </p:txBody>
      </p:sp>
      <p:sp>
        <p:nvSpPr>
          <p:cNvPr id="3" name="Text Placeholder 2">
            <a:extLst>
              <a:ext uri="{FF2B5EF4-FFF2-40B4-BE49-F238E27FC236}">
                <a16:creationId xmlns:a16="http://schemas.microsoft.com/office/drawing/2014/main" id="{AFDA6601-A75E-C9EE-0D3E-A65F7F87D44E}"/>
              </a:ext>
            </a:extLst>
          </p:cNvPr>
          <p:cNvSpPr>
            <a:spLocks noGrp="1"/>
          </p:cNvSpPr>
          <p:nvPr>
            <p:ph type="body" idx="1"/>
          </p:nvPr>
        </p:nvSpPr>
        <p:spPr>
          <a:xfrm>
            <a:off x="2013502" y="4561854"/>
            <a:ext cx="10515600" cy="1500187"/>
          </a:xfrm>
        </p:spPr>
        <p:txBody>
          <a:bodyPr vert="horz" lIns="91440" tIns="45720" rIns="91440" bIns="45720" rtlCol="0" anchor="t">
            <a:normAutofit/>
          </a:bodyPr>
          <a:lstStyle/>
          <a:p>
            <a:r>
              <a:rPr lang="en-US"/>
              <a:t>2025-2026</a:t>
            </a:r>
          </a:p>
        </p:txBody>
      </p:sp>
      <p:pic>
        <p:nvPicPr>
          <p:cNvPr id="5" name="Content Placeholder 7" descr="VOLUNTEERING | msu-vita">
            <a:extLst>
              <a:ext uri="{FF2B5EF4-FFF2-40B4-BE49-F238E27FC236}">
                <a16:creationId xmlns:a16="http://schemas.microsoft.com/office/drawing/2014/main" id="{E963115D-29BD-9620-DBB3-A7FFC439DD2E}"/>
              </a:ext>
            </a:extLst>
          </p:cNvPr>
          <p:cNvPicPr>
            <a:picLocks noChangeAspect="1"/>
          </p:cNvPicPr>
          <p:nvPr/>
        </p:nvPicPr>
        <p:blipFill>
          <a:blip r:embed="rId2"/>
          <a:stretch>
            <a:fillRect/>
          </a:stretch>
        </p:blipFill>
        <p:spPr>
          <a:xfrm>
            <a:off x="8205671" y="151"/>
            <a:ext cx="3984798" cy="1800760"/>
          </a:xfrm>
          <a:prstGeom prst="rect">
            <a:avLst/>
          </a:prstGeom>
        </p:spPr>
      </p:pic>
      <p:sp>
        <p:nvSpPr>
          <p:cNvPr id="7" name="Rectangle 6">
            <a:extLst>
              <a:ext uri="{FF2B5EF4-FFF2-40B4-BE49-F238E27FC236}">
                <a16:creationId xmlns:a16="http://schemas.microsoft.com/office/drawing/2014/main" id="{1F04B4EE-AEB4-4EAC-8F8C-FDDC422E90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55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10839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0CFB47-AD47-CC25-F380-D1EAD7D17F1F}"/>
            </a:ext>
          </a:extLst>
        </p:cNvPr>
        <p:cNvGrpSpPr/>
        <p:nvPr/>
      </p:nvGrpSpPr>
      <p:grpSpPr>
        <a:xfrm>
          <a:off x="0" y="0"/>
          <a:ext cx="0" cy="0"/>
          <a:chOff x="0" y="0"/>
          <a:chExt cx="0" cy="0"/>
        </a:xfrm>
      </p:grpSpPr>
      <p:pic>
        <p:nvPicPr>
          <p:cNvPr id="9" name="Content Placeholder 7" descr="VOLUNTEERING | msu-vita">
            <a:extLst>
              <a:ext uri="{FF2B5EF4-FFF2-40B4-BE49-F238E27FC236}">
                <a16:creationId xmlns:a16="http://schemas.microsoft.com/office/drawing/2014/main" id="{8D552C90-75C2-BF20-B47C-BA74E501789E}"/>
              </a:ext>
            </a:extLst>
          </p:cNvPr>
          <p:cNvPicPr>
            <a:picLocks noChangeAspect="1"/>
          </p:cNvPicPr>
          <p:nvPr/>
        </p:nvPicPr>
        <p:blipFill>
          <a:blip r:embed="rId2"/>
          <a:stretch>
            <a:fillRect/>
          </a:stretch>
        </p:blipFill>
        <p:spPr>
          <a:xfrm>
            <a:off x="10187976" y="151"/>
            <a:ext cx="2002494" cy="906239"/>
          </a:xfrm>
          <a:prstGeom prst="rect">
            <a:avLst/>
          </a:prstGeom>
        </p:spPr>
      </p:pic>
      <p:sp>
        <p:nvSpPr>
          <p:cNvPr id="707" name="Rectangle: Diagonal Corners Rounded 706">
            <a:extLst>
              <a:ext uri="{FF2B5EF4-FFF2-40B4-BE49-F238E27FC236}">
                <a16:creationId xmlns:a16="http://schemas.microsoft.com/office/drawing/2014/main" id="{EE5551C9-7B3D-FEAC-C1BE-002E6D58AB24}"/>
              </a:ext>
            </a:extLst>
          </p:cNvPr>
          <p:cNvSpPr/>
          <p:nvPr/>
        </p:nvSpPr>
        <p:spPr>
          <a:xfrm>
            <a:off x="618434" y="596349"/>
            <a:ext cx="5951676" cy="1400313"/>
          </a:xfrm>
          <a:prstGeom prst="round2DiagRect">
            <a:avLst/>
          </a:prstGeom>
          <a:solidFill>
            <a:schemeClr val="accent3">
              <a:lumMod val="75000"/>
            </a:schemeClr>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8" name="TextBox 707">
            <a:extLst>
              <a:ext uri="{FF2B5EF4-FFF2-40B4-BE49-F238E27FC236}">
                <a16:creationId xmlns:a16="http://schemas.microsoft.com/office/drawing/2014/main" id="{9971E66F-0388-CA89-78CB-0C3621641EF1}"/>
              </a:ext>
            </a:extLst>
          </p:cNvPr>
          <p:cNvSpPr txBox="1"/>
          <p:nvPr/>
        </p:nvSpPr>
        <p:spPr>
          <a:xfrm>
            <a:off x="931568" y="719424"/>
            <a:ext cx="5164432" cy="1107996"/>
          </a:xfrm>
          <a:prstGeom prst="rect">
            <a:avLst/>
          </a:prstGeom>
          <a:no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solidFill>
                  <a:schemeClr val="bg1"/>
                </a:solidFill>
                <a:latin typeface="Aptos Display"/>
              </a:rPr>
              <a:t>Itemized Deduction </a:t>
            </a:r>
          </a:p>
          <a:p>
            <a:r>
              <a:rPr lang="en-US" sz="3200">
                <a:solidFill>
                  <a:schemeClr val="bg1"/>
                </a:solidFill>
                <a:latin typeface="Aptos Display"/>
              </a:rPr>
              <a:t>(below-the-line deduction)</a:t>
            </a:r>
          </a:p>
          <a:p>
            <a:endParaRPr lang="en-US" sz="100">
              <a:solidFill>
                <a:schemeClr val="bg1"/>
              </a:solidFill>
              <a:latin typeface="Aptos Display"/>
            </a:endParaRPr>
          </a:p>
        </p:txBody>
      </p:sp>
      <p:sp>
        <p:nvSpPr>
          <p:cNvPr id="23" name="TextBox 22">
            <a:extLst>
              <a:ext uri="{FF2B5EF4-FFF2-40B4-BE49-F238E27FC236}">
                <a16:creationId xmlns:a16="http://schemas.microsoft.com/office/drawing/2014/main" id="{1CADF01A-54E1-2B49-A036-15B15FCCAE21}"/>
              </a:ext>
            </a:extLst>
          </p:cNvPr>
          <p:cNvSpPr txBox="1"/>
          <p:nvPr/>
        </p:nvSpPr>
        <p:spPr>
          <a:xfrm>
            <a:off x="5679389" y="2600761"/>
            <a:ext cx="6258610"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ea typeface="+mn-lt"/>
                <a:cs typeface="+mn-lt"/>
              </a:rPr>
              <a:t>Itemized Deduction</a:t>
            </a:r>
            <a:r>
              <a:rPr lang="en-US" sz="2400">
                <a:ea typeface="+mn-lt"/>
                <a:cs typeface="+mn-lt"/>
              </a:rPr>
              <a:t> – </a:t>
            </a:r>
            <a:r>
              <a:rPr lang="en-US" sz="2400"/>
              <a:t>Itemized deductions are specific expenses: like mortgage interest, state and local taxes, and medical bills, that you can subtract from your income instead of taking the standard deduction. </a:t>
            </a:r>
          </a:p>
          <a:p>
            <a:endParaRPr lang="en-US" sz="2400"/>
          </a:p>
          <a:p>
            <a:r>
              <a:rPr lang="en-US" sz="2400"/>
              <a:t>You should only itemize if the sum of these deductions is </a:t>
            </a:r>
            <a:r>
              <a:rPr lang="en-US" sz="2400" b="1"/>
              <a:t>greater</a:t>
            </a:r>
            <a:r>
              <a:rPr lang="en-US" sz="2400"/>
              <a:t> than the standard deduction</a:t>
            </a:r>
          </a:p>
        </p:txBody>
      </p:sp>
      <p:pic>
        <p:nvPicPr>
          <p:cNvPr id="5" name="Picture 4" descr="A puzzle pieces with words&#10;&#10;AI-generated content may be incorrect.">
            <a:extLst>
              <a:ext uri="{FF2B5EF4-FFF2-40B4-BE49-F238E27FC236}">
                <a16:creationId xmlns:a16="http://schemas.microsoft.com/office/drawing/2014/main" id="{7BF6D841-3760-2F4B-5387-168312FB8349}"/>
              </a:ext>
            </a:extLst>
          </p:cNvPr>
          <p:cNvPicPr>
            <a:picLocks noChangeAspect="1"/>
          </p:cNvPicPr>
          <p:nvPr/>
        </p:nvPicPr>
        <p:blipFill>
          <a:blip r:embed="rId3">
            <a:extLst>
              <a:ext uri="{28A0092B-C50C-407E-A947-70E740481C1C}">
                <a14:useLocalDpi xmlns:a14="http://schemas.microsoft.com/office/drawing/2010/main" val="0"/>
              </a:ext>
            </a:extLst>
          </a:blip>
          <a:srcRect l="-2181" t="1282" r="-2346" b="3846"/>
          <a:stretch>
            <a:fillRect/>
          </a:stretch>
        </p:blipFill>
        <p:spPr>
          <a:xfrm>
            <a:off x="353255" y="2869767"/>
            <a:ext cx="4650545" cy="2709766"/>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cxnSp>
        <p:nvCxnSpPr>
          <p:cNvPr id="10" name="Straight Arrow Connector 9">
            <a:extLst>
              <a:ext uri="{FF2B5EF4-FFF2-40B4-BE49-F238E27FC236}">
                <a16:creationId xmlns:a16="http://schemas.microsoft.com/office/drawing/2014/main" id="{C2D844F1-7147-EA26-6DD5-69FA4D1D0D0B}"/>
              </a:ext>
            </a:extLst>
          </p:cNvPr>
          <p:cNvCxnSpPr>
            <a:cxnSpLocks/>
          </p:cNvCxnSpPr>
          <p:nvPr/>
        </p:nvCxnSpPr>
        <p:spPr>
          <a:xfrm flipV="1">
            <a:off x="3437467" y="5291667"/>
            <a:ext cx="76317" cy="626533"/>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12" name="TextBox 11">
            <a:extLst>
              <a:ext uri="{FF2B5EF4-FFF2-40B4-BE49-F238E27FC236}">
                <a16:creationId xmlns:a16="http://schemas.microsoft.com/office/drawing/2014/main" id="{6C0A90F3-7C53-AE07-9A27-23E2857682DE}"/>
              </a:ext>
            </a:extLst>
          </p:cNvPr>
          <p:cNvSpPr txBox="1"/>
          <p:nvPr/>
        </p:nvSpPr>
        <p:spPr>
          <a:xfrm>
            <a:off x="2678527" y="5918200"/>
            <a:ext cx="2528473"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ea typeface="+mn-lt"/>
                <a:cs typeface="+mn-lt"/>
              </a:rPr>
              <a:t>Made up of </a:t>
            </a:r>
            <a:r>
              <a:rPr lang="en-US" sz="1600" b="1">
                <a:ea typeface="+mn-lt"/>
                <a:cs typeface="+mn-lt"/>
              </a:rPr>
              <a:t>several</a:t>
            </a:r>
            <a:r>
              <a:rPr lang="en-US" sz="1600">
                <a:ea typeface="+mn-lt"/>
                <a:cs typeface="+mn-lt"/>
              </a:rPr>
              <a:t> individual deductions that are added together </a:t>
            </a:r>
            <a:endParaRPr lang="en-US" sz="1600"/>
          </a:p>
        </p:txBody>
      </p:sp>
    </p:spTree>
    <p:extLst>
      <p:ext uri="{BB962C8B-B14F-4D97-AF65-F5344CB8AC3E}">
        <p14:creationId xmlns:p14="http://schemas.microsoft.com/office/powerpoint/2010/main" val="6638990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6086C9-51A8-4E56-6B7E-A90CB2396FEC}"/>
            </a:ext>
          </a:extLst>
        </p:cNvPr>
        <p:cNvGrpSpPr/>
        <p:nvPr/>
      </p:nvGrpSpPr>
      <p:grpSpPr>
        <a:xfrm>
          <a:off x="0" y="0"/>
          <a:ext cx="0" cy="0"/>
          <a:chOff x="0" y="0"/>
          <a:chExt cx="0" cy="0"/>
        </a:xfrm>
      </p:grpSpPr>
      <p:pic>
        <p:nvPicPr>
          <p:cNvPr id="9" name="Content Placeholder 7" descr="VOLUNTEERING | msu-vita">
            <a:extLst>
              <a:ext uri="{FF2B5EF4-FFF2-40B4-BE49-F238E27FC236}">
                <a16:creationId xmlns:a16="http://schemas.microsoft.com/office/drawing/2014/main" id="{BB29FCFE-0401-ED2D-7E33-6D763630097A}"/>
              </a:ext>
            </a:extLst>
          </p:cNvPr>
          <p:cNvPicPr>
            <a:picLocks noChangeAspect="1"/>
          </p:cNvPicPr>
          <p:nvPr/>
        </p:nvPicPr>
        <p:blipFill>
          <a:blip r:embed="rId3"/>
          <a:stretch>
            <a:fillRect/>
          </a:stretch>
        </p:blipFill>
        <p:spPr>
          <a:xfrm>
            <a:off x="10187976" y="151"/>
            <a:ext cx="2002494" cy="906239"/>
          </a:xfrm>
          <a:prstGeom prst="rect">
            <a:avLst/>
          </a:prstGeom>
        </p:spPr>
      </p:pic>
      <p:graphicFrame>
        <p:nvGraphicFramePr>
          <p:cNvPr id="11" name="Content Placeholder 3">
            <a:extLst>
              <a:ext uri="{FF2B5EF4-FFF2-40B4-BE49-F238E27FC236}">
                <a16:creationId xmlns:a16="http://schemas.microsoft.com/office/drawing/2014/main" id="{BE092669-EC29-E760-EC0F-E19CC66BA83D}"/>
              </a:ext>
            </a:extLst>
          </p:cNvPr>
          <p:cNvGraphicFramePr>
            <a:graphicFrameLocks/>
          </p:cNvGraphicFramePr>
          <p:nvPr>
            <p:extLst>
              <p:ext uri="{D42A27DB-BD31-4B8C-83A1-F6EECF244321}">
                <p14:modId xmlns:p14="http://schemas.microsoft.com/office/powerpoint/2010/main" val="1220556128"/>
              </p:ext>
            </p:extLst>
          </p:nvPr>
        </p:nvGraphicFramePr>
        <p:xfrm>
          <a:off x="616288" y="2354044"/>
          <a:ext cx="11578969" cy="42238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07" name="Rectangle: Diagonal Corners Rounded 706">
            <a:extLst>
              <a:ext uri="{FF2B5EF4-FFF2-40B4-BE49-F238E27FC236}">
                <a16:creationId xmlns:a16="http://schemas.microsoft.com/office/drawing/2014/main" id="{36EF4F90-7B62-82B5-AD19-02EE4AC297D2}"/>
              </a:ext>
            </a:extLst>
          </p:cNvPr>
          <p:cNvSpPr/>
          <p:nvPr/>
        </p:nvSpPr>
        <p:spPr>
          <a:xfrm>
            <a:off x="618434" y="596349"/>
            <a:ext cx="5397590" cy="1389731"/>
          </a:xfrm>
          <a:prstGeom prst="round2DiagRect">
            <a:avLst/>
          </a:prstGeom>
          <a:solidFill>
            <a:schemeClr val="accent3">
              <a:lumMod val="75000"/>
            </a:schemeClr>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8" name="TextBox 707">
            <a:extLst>
              <a:ext uri="{FF2B5EF4-FFF2-40B4-BE49-F238E27FC236}">
                <a16:creationId xmlns:a16="http://schemas.microsoft.com/office/drawing/2014/main" id="{82458AA1-019E-B043-69F4-0F7C118B9CF2}"/>
              </a:ext>
            </a:extLst>
          </p:cNvPr>
          <p:cNvSpPr txBox="1"/>
          <p:nvPr/>
        </p:nvSpPr>
        <p:spPr>
          <a:xfrm>
            <a:off x="814779" y="753501"/>
            <a:ext cx="4872163" cy="954107"/>
          </a:xfrm>
          <a:prstGeom prst="rect">
            <a:avLst/>
          </a:prstGeom>
          <a:no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solidFill>
                  <a:schemeClr val="bg1"/>
                </a:solidFill>
                <a:latin typeface="Aptos Display"/>
              </a:rPr>
              <a:t>Most Common Itemized Deductions</a:t>
            </a:r>
          </a:p>
        </p:txBody>
      </p:sp>
    </p:spTree>
    <p:extLst>
      <p:ext uri="{BB962C8B-B14F-4D97-AF65-F5344CB8AC3E}">
        <p14:creationId xmlns:p14="http://schemas.microsoft.com/office/powerpoint/2010/main" val="3770207009"/>
      </p:ext>
    </p:extLst>
  </p:cSld>
  <p:clrMapOvr>
    <a:masterClrMapping/>
  </p:clrMapOvr>
  <p:extLst>
    <p:ext uri="{6950BFC3-D8DA-4A85-94F7-54DA5524770B}">
      <p188:commentRel xmlns:p188="http://schemas.microsoft.com/office/powerpoint/2018/8/main" r:id="rId2"/>
    </p:ext>
  </p:extLs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A1847A-6756-D879-C100-8D5E72CE80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FDA402-589E-B871-35A3-DE83D6DA079A}"/>
              </a:ext>
            </a:extLst>
          </p:cNvPr>
          <p:cNvSpPr>
            <a:spLocks noGrp="1"/>
          </p:cNvSpPr>
          <p:nvPr>
            <p:ph type="title"/>
          </p:nvPr>
        </p:nvSpPr>
        <p:spPr>
          <a:xfrm>
            <a:off x="2013502" y="1715260"/>
            <a:ext cx="10515600" cy="2852737"/>
          </a:xfrm>
        </p:spPr>
        <p:txBody>
          <a:bodyPr/>
          <a:lstStyle/>
          <a:p>
            <a:r>
              <a:rPr lang="en-US"/>
              <a:t>Other Deductions</a:t>
            </a:r>
            <a:endParaRPr lang="en-US" sz="3000"/>
          </a:p>
        </p:txBody>
      </p:sp>
      <p:sp>
        <p:nvSpPr>
          <p:cNvPr id="3" name="Text Placeholder 2">
            <a:extLst>
              <a:ext uri="{FF2B5EF4-FFF2-40B4-BE49-F238E27FC236}">
                <a16:creationId xmlns:a16="http://schemas.microsoft.com/office/drawing/2014/main" id="{0425D9FC-4C30-5F08-8F3D-942FED91E7CD}"/>
              </a:ext>
            </a:extLst>
          </p:cNvPr>
          <p:cNvSpPr>
            <a:spLocks noGrp="1"/>
          </p:cNvSpPr>
          <p:nvPr>
            <p:ph type="body" idx="1"/>
          </p:nvPr>
        </p:nvSpPr>
        <p:spPr>
          <a:xfrm>
            <a:off x="2013502" y="4561854"/>
            <a:ext cx="10515600" cy="1500187"/>
          </a:xfrm>
        </p:spPr>
        <p:txBody>
          <a:bodyPr vert="horz" lIns="91440" tIns="45720" rIns="91440" bIns="45720" rtlCol="0" anchor="t">
            <a:normAutofit/>
          </a:bodyPr>
          <a:lstStyle/>
          <a:p>
            <a:r>
              <a:rPr lang="en-US"/>
              <a:t>2025-2026</a:t>
            </a:r>
          </a:p>
        </p:txBody>
      </p:sp>
      <p:pic>
        <p:nvPicPr>
          <p:cNvPr id="5" name="Content Placeholder 7" descr="VOLUNTEERING | msu-vita">
            <a:extLst>
              <a:ext uri="{FF2B5EF4-FFF2-40B4-BE49-F238E27FC236}">
                <a16:creationId xmlns:a16="http://schemas.microsoft.com/office/drawing/2014/main" id="{1E6A723F-FDD2-49FB-5044-4BA53D18DE78}"/>
              </a:ext>
            </a:extLst>
          </p:cNvPr>
          <p:cNvPicPr>
            <a:picLocks noChangeAspect="1"/>
          </p:cNvPicPr>
          <p:nvPr/>
        </p:nvPicPr>
        <p:blipFill>
          <a:blip r:embed="rId2"/>
          <a:stretch>
            <a:fillRect/>
          </a:stretch>
        </p:blipFill>
        <p:spPr>
          <a:xfrm>
            <a:off x="8205671" y="151"/>
            <a:ext cx="3984798" cy="1800760"/>
          </a:xfrm>
          <a:prstGeom prst="rect">
            <a:avLst/>
          </a:prstGeom>
        </p:spPr>
      </p:pic>
      <p:sp>
        <p:nvSpPr>
          <p:cNvPr id="7" name="Rectangle 6">
            <a:extLst>
              <a:ext uri="{FF2B5EF4-FFF2-40B4-BE49-F238E27FC236}">
                <a16:creationId xmlns:a16="http://schemas.microsoft.com/office/drawing/2014/main" id="{773E1968-0C6A-C950-DB64-590767D4FA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55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64556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3A4359-0B67-B361-DACE-6A5844809884}"/>
            </a:ext>
          </a:extLst>
        </p:cNvPr>
        <p:cNvGrpSpPr/>
        <p:nvPr/>
      </p:nvGrpSpPr>
      <p:grpSpPr>
        <a:xfrm>
          <a:off x="0" y="0"/>
          <a:ext cx="0" cy="0"/>
          <a:chOff x="0" y="0"/>
          <a:chExt cx="0" cy="0"/>
        </a:xfrm>
      </p:grpSpPr>
      <p:pic>
        <p:nvPicPr>
          <p:cNvPr id="9" name="Content Placeholder 7" descr="VOLUNTEERING | msu-vita">
            <a:extLst>
              <a:ext uri="{FF2B5EF4-FFF2-40B4-BE49-F238E27FC236}">
                <a16:creationId xmlns:a16="http://schemas.microsoft.com/office/drawing/2014/main" id="{2D5AF960-91D9-5209-5894-F9CC06A1D116}"/>
              </a:ext>
            </a:extLst>
          </p:cNvPr>
          <p:cNvPicPr>
            <a:picLocks noChangeAspect="1"/>
          </p:cNvPicPr>
          <p:nvPr/>
        </p:nvPicPr>
        <p:blipFill>
          <a:blip r:embed="rId3"/>
          <a:stretch>
            <a:fillRect/>
          </a:stretch>
        </p:blipFill>
        <p:spPr>
          <a:xfrm>
            <a:off x="10187976" y="151"/>
            <a:ext cx="2002494" cy="906239"/>
          </a:xfrm>
          <a:prstGeom prst="rect">
            <a:avLst/>
          </a:prstGeom>
        </p:spPr>
      </p:pic>
      <p:sp>
        <p:nvSpPr>
          <p:cNvPr id="707" name="Rectangle: Diagonal Corners Rounded 706">
            <a:extLst>
              <a:ext uri="{FF2B5EF4-FFF2-40B4-BE49-F238E27FC236}">
                <a16:creationId xmlns:a16="http://schemas.microsoft.com/office/drawing/2014/main" id="{F6A4CEE5-1134-6092-B815-29080ACDA4F5}"/>
              </a:ext>
            </a:extLst>
          </p:cNvPr>
          <p:cNvSpPr/>
          <p:nvPr/>
        </p:nvSpPr>
        <p:spPr>
          <a:xfrm>
            <a:off x="516834" y="376216"/>
            <a:ext cx="5951676" cy="1400313"/>
          </a:xfrm>
          <a:prstGeom prst="round2DiagRect">
            <a:avLst/>
          </a:prstGeom>
          <a:solidFill>
            <a:schemeClr val="accent3">
              <a:lumMod val="75000"/>
            </a:schemeClr>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8" name="TextBox 707">
            <a:extLst>
              <a:ext uri="{FF2B5EF4-FFF2-40B4-BE49-F238E27FC236}">
                <a16:creationId xmlns:a16="http://schemas.microsoft.com/office/drawing/2014/main" id="{9A009735-EA8C-3187-CBD2-17F05A62F451}"/>
              </a:ext>
            </a:extLst>
          </p:cNvPr>
          <p:cNvSpPr txBox="1"/>
          <p:nvPr/>
        </p:nvSpPr>
        <p:spPr>
          <a:xfrm>
            <a:off x="765668" y="537685"/>
            <a:ext cx="5454717" cy="1077218"/>
          </a:xfrm>
          <a:prstGeom prst="rect">
            <a:avLst/>
          </a:prstGeom>
          <a:no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solidFill>
                  <a:schemeClr val="bg1"/>
                </a:solidFill>
                <a:latin typeface="Aptos Display"/>
              </a:rPr>
              <a:t>No Tax on Tips </a:t>
            </a:r>
          </a:p>
          <a:p>
            <a:r>
              <a:rPr lang="en-US" sz="3200">
                <a:solidFill>
                  <a:schemeClr val="bg1"/>
                </a:solidFill>
                <a:latin typeface="Aptos Display"/>
              </a:rPr>
              <a:t>(BBB)</a:t>
            </a:r>
            <a:endParaRPr lang="en-US" sz="3200">
              <a:solidFill>
                <a:schemeClr val="bg1"/>
              </a:solidFill>
            </a:endParaRPr>
          </a:p>
        </p:txBody>
      </p:sp>
      <p:sp>
        <p:nvSpPr>
          <p:cNvPr id="4" name="TextBox 3">
            <a:extLst>
              <a:ext uri="{FF2B5EF4-FFF2-40B4-BE49-F238E27FC236}">
                <a16:creationId xmlns:a16="http://schemas.microsoft.com/office/drawing/2014/main" id="{A52F4DCA-9CA5-302A-9F23-8E7B9D03E772}"/>
              </a:ext>
            </a:extLst>
          </p:cNvPr>
          <p:cNvSpPr txBox="1"/>
          <p:nvPr/>
        </p:nvSpPr>
        <p:spPr>
          <a:xfrm>
            <a:off x="0" y="2022664"/>
            <a:ext cx="12192000" cy="5832366"/>
          </a:xfrm>
          <a:prstGeom prst="rect">
            <a:avLst/>
          </a:prstGeom>
          <a:noFill/>
        </p:spPr>
        <p:txBody>
          <a:bodyPr rot="0" spcFirstLastPara="0" vertOverflow="overflow" horzOverflow="overflow" vert="horz" wrap="square" lIns="91440" tIns="45720" rIns="91440" bIns="45720" numCol="2" spcCol="0" rtlCol="0" fromWordArt="0" anchor="t" anchorCtr="0" forceAA="0" compatLnSpc="1">
            <a:prstTxWarp prst="textNoShape">
              <a:avLst/>
            </a:prstTxWarp>
            <a:spAutoFit/>
          </a:bodyPr>
          <a:lstStyle/>
          <a:p>
            <a:r>
              <a:rPr lang="en-US" sz="2000" b="1" dirty="0"/>
              <a:t>Description:</a:t>
            </a:r>
            <a:br>
              <a:rPr lang="en-US" sz="2000" dirty="0"/>
            </a:br>
            <a:r>
              <a:rPr lang="en-US" sz="2000" dirty="0"/>
              <a:t>Allows certain taxpayers to exclude qualified tip income from taxation under special IRS provisions.</a:t>
            </a:r>
            <a:r>
              <a:rPr lang="en-US" sz="2100" dirty="0"/>
              <a:t> </a:t>
            </a:r>
            <a:r>
              <a:rPr lang="en-US" i="1" dirty="0"/>
              <a:t>(Only applies in limited cases, such as tip income covered </a:t>
            </a:r>
          </a:p>
          <a:p>
            <a:r>
              <a:rPr lang="en-US" i="1" dirty="0"/>
              <a:t>by specific tax-free programs or exceptions.)</a:t>
            </a:r>
          </a:p>
          <a:p>
            <a:endParaRPr lang="en-US" sz="1200" dirty="0"/>
          </a:p>
          <a:p>
            <a:r>
              <a:rPr lang="en-US" sz="2000" b="1" dirty="0"/>
              <a:t>Amount:</a:t>
            </a:r>
            <a:br>
              <a:rPr lang="en-US" sz="2000" dirty="0"/>
            </a:br>
            <a:r>
              <a:rPr lang="en-US" sz="2000" dirty="0"/>
              <a:t>Maximum deduction of </a:t>
            </a:r>
            <a:r>
              <a:rPr lang="en-US" sz="2000" b="1" dirty="0"/>
              <a:t>$25,000.</a:t>
            </a:r>
            <a:r>
              <a:rPr lang="en-US" sz="2000" dirty="0"/>
              <a:t> </a:t>
            </a:r>
          </a:p>
          <a:p>
            <a:endParaRPr lang="en-US" sz="1200" dirty="0"/>
          </a:p>
          <a:p>
            <a:r>
              <a:rPr lang="en-US" sz="2000" b="1" dirty="0"/>
              <a:t>Filing Status qualified:</a:t>
            </a:r>
          </a:p>
          <a:p>
            <a:r>
              <a:rPr lang="en-US" sz="2000" dirty="0">
                <a:solidFill>
                  <a:schemeClr val="accent3"/>
                </a:solidFill>
              </a:rPr>
              <a:t>Sing/QSS/HOH/ MFJ</a:t>
            </a:r>
          </a:p>
          <a:p>
            <a:endParaRPr lang="en-US" sz="2000" b="1" dirty="0"/>
          </a:p>
          <a:p>
            <a:r>
              <a:rPr lang="en-US" sz="2000" b="1" dirty="0"/>
              <a:t>Documentation Needed:</a:t>
            </a:r>
            <a:br>
              <a:rPr lang="en-US" sz="2000" dirty="0"/>
            </a:br>
            <a:r>
              <a:rPr lang="en-US" sz="2000" dirty="0"/>
              <a:t>-W-2 </a:t>
            </a:r>
          </a:p>
          <a:p>
            <a:r>
              <a:rPr lang="en-US" sz="2000" dirty="0"/>
              <a:t>-Personal tip records </a:t>
            </a:r>
          </a:p>
          <a:p>
            <a:endParaRPr lang="en-US" sz="2000" b="1" dirty="0"/>
          </a:p>
          <a:p>
            <a:endParaRPr lang="en-US" sz="2000" b="1" dirty="0"/>
          </a:p>
          <a:p>
            <a:endParaRPr lang="en-US" sz="2000" b="1" dirty="0"/>
          </a:p>
          <a:p>
            <a:endParaRPr lang="en-US" sz="2000" b="1" dirty="0"/>
          </a:p>
          <a:p>
            <a:r>
              <a:rPr lang="en-US" sz="2000" b="1" dirty="0"/>
              <a:t>Income Range / Phase-Out:</a:t>
            </a:r>
            <a:br>
              <a:rPr lang="en-US" sz="2000" dirty="0"/>
            </a:br>
            <a:r>
              <a:rPr lang="en-US" sz="2000" dirty="0">
                <a:solidFill>
                  <a:schemeClr val="accent3"/>
                </a:solidFill>
              </a:rPr>
              <a:t>Sing/QSS/HOH </a:t>
            </a:r>
          </a:p>
          <a:p>
            <a:r>
              <a:rPr lang="en-US" sz="2000" dirty="0"/>
              <a:t>-</a:t>
            </a:r>
            <a:r>
              <a:rPr lang="en-US" sz="2000" dirty="0">
                <a:solidFill>
                  <a:schemeClr val="accent3"/>
                </a:solidFill>
              </a:rPr>
              <a:t> </a:t>
            </a:r>
            <a:r>
              <a:rPr lang="en-US" sz="2000" dirty="0"/>
              <a:t>Full </a:t>
            </a:r>
            <a:r>
              <a:rPr lang="en-US" sz="2100" dirty="0"/>
              <a:t>&lt;= $150k | Phase Out &gt; $150k</a:t>
            </a:r>
          </a:p>
          <a:p>
            <a:r>
              <a:rPr lang="en-US" sz="2100" dirty="0">
                <a:solidFill>
                  <a:schemeClr val="accent3"/>
                </a:solidFill>
              </a:rPr>
              <a:t>MFJ </a:t>
            </a:r>
          </a:p>
          <a:p>
            <a:r>
              <a:rPr lang="en-US" sz="2100" dirty="0"/>
              <a:t>- Full &lt;= $300k | Phase Out &gt; $300k</a:t>
            </a:r>
          </a:p>
          <a:p>
            <a:pPr marL="342900" indent="-342900">
              <a:buFontTx/>
              <a:buChar char="-"/>
            </a:pPr>
            <a:endParaRPr lang="en-US" sz="2100" b="1" dirty="0"/>
          </a:p>
          <a:p>
            <a:r>
              <a:rPr lang="en-US" sz="2000" b="1" dirty="0"/>
              <a:t>Qualifications:</a:t>
            </a:r>
            <a:br>
              <a:rPr lang="en-US" sz="2000" dirty="0"/>
            </a:br>
            <a:r>
              <a:rPr lang="en-US" sz="2000" dirty="0"/>
              <a:t>• Applies only to qualified tax-exempt tips, such as those received through designated training or research programs.</a:t>
            </a:r>
            <a:br>
              <a:rPr lang="en-US" sz="2000" dirty="0"/>
            </a:br>
            <a:r>
              <a:rPr lang="en-US" sz="2000" dirty="0"/>
              <a:t>• Cash and noncash tips from regular employment.</a:t>
            </a:r>
            <a:br>
              <a:rPr lang="en-US" sz="2000" dirty="0"/>
            </a:br>
            <a:r>
              <a:rPr lang="en-US" sz="2000" dirty="0"/>
              <a:t>• Tips not exceeding reporting thresholds may still require inclusion in total wages.</a:t>
            </a:r>
            <a:br>
              <a:rPr lang="en-US" sz="2000" dirty="0"/>
            </a:br>
            <a:r>
              <a:rPr lang="en-US" sz="2000" dirty="0"/>
              <a:t>• Employees must report tips of $20 or more per month to their employer.</a:t>
            </a:r>
          </a:p>
          <a:p>
            <a:endParaRPr lang="en-US" sz="2100" b="1" dirty="0"/>
          </a:p>
        </p:txBody>
      </p:sp>
      <p:pic>
        <p:nvPicPr>
          <p:cNvPr id="2" name="Picture 1" descr="A red circle with black text&#10;&#10;AI-generated content may be incorrect.">
            <a:extLst>
              <a:ext uri="{FF2B5EF4-FFF2-40B4-BE49-F238E27FC236}">
                <a16:creationId xmlns:a16="http://schemas.microsoft.com/office/drawing/2014/main" id="{1E085F31-22CE-7540-12B3-DCD313B0E3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27333" y="758413"/>
            <a:ext cx="1085849" cy="1085849"/>
          </a:xfrm>
          <a:prstGeom prst="rect">
            <a:avLst/>
          </a:prstGeom>
        </p:spPr>
      </p:pic>
    </p:spTree>
    <p:extLst>
      <p:ext uri="{BB962C8B-B14F-4D97-AF65-F5344CB8AC3E}">
        <p14:creationId xmlns:p14="http://schemas.microsoft.com/office/powerpoint/2010/main" val="14723598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9C5312-8058-6D08-8560-4C9BF1167EEF}"/>
            </a:ext>
          </a:extLst>
        </p:cNvPr>
        <p:cNvGrpSpPr/>
        <p:nvPr/>
      </p:nvGrpSpPr>
      <p:grpSpPr>
        <a:xfrm>
          <a:off x="0" y="0"/>
          <a:ext cx="0" cy="0"/>
          <a:chOff x="0" y="0"/>
          <a:chExt cx="0" cy="0"/>
        </a:xfrm>
      </p:grpSpPr>
      <p:pic>
        <p:nvPicPr>
          <p:cNvPr id="9" name="Content Placeholder 7" descr="VOLUNTEERING | msu-vita">
            <a:extLst>
              <a:ext uri="{FF2B5EF4-FFF2-40B4-BE49-F238E27FC236}">
                <a16:creationId xmlns:a16="http://schemas.microsoft.com/office/drawing/2014/main" id="{8E47C665-C09B-BE01-2C35-47BBA95C5DE3}"/>
              </a:ext>
            </a:extLst>
          </p:cNvPr>
          <p:cNvPicPr>
            <a:picLocks noChangeAspect="1"/>
          </p:cNvPicPr>
          <p:nvPr/>
        </p:nvPicPr>
        <p:blipFill>
          <a:blip r:embed="rId2"/>
          <a:stretch>
            <a:fillRect/>
          </a:stretch>
        </p:blipFill>
        <p:spPr>
          <a:xfrm>
            <a:off x="10187976" y="151"/>
            <a:ext cx="2002494" cy="906239"/>
          </a:xfrm>
          <a:prstGeom prst="rect">
            <a:avLst/>
          </a:prstGeom>
        </p:spPr>
      </p:pic>
      <p:sp>
        <p:nvSpPr>
          <p:cNvPr id="707" name="Rectangle: Diagonal Corners Rounded 706">
            <a:extLst>
              <a:ext uri="{FF2B5EF4-FFF2-40B4-BE49-F238E27FC236}">
                <a16:creationId xmlns:a16="http://schemas.microsoft.com/office/drawing/2014/main" id="{D5595542-F3C7-2534-1571-5F44583B4AB0}"/>
              </a:ext>
            </a:extLst>
          </p:cNvPr>
          <p:cNvSpPr/>
          <p:nvPr/>
        </p:nvSpPr>
        <p:spPr>
          <a:xfrm>
            <a:off x="516834" y="266150"/>
            <a:ext cx="5951676" cy="1400313"/>
          </a:xfrm>
          <a:prstGeom prst="round2DiagRect">
            <a:avLst/>
          </a:prstGeom>
          <a:solidFill>
            <a:schemeClr val="accent3">
              <a:lumMod val="75000"/>
            </a:schemeClr>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8" name="TextBox 707">
            <a:extLst>
              <a:ext uri="{FF2B5EF4-FFF2-40B4-BE49-F238E27FC236}">
                <a16:creationId xmlns:a16="http://schemas.microsoft.com/office/drawing/2014/main" id="{962F528A-50C9-B214-3157-D65B2C8D0E09}"/>
              </a:ext>
            </a:extLst>
          </p:cNvPr>
          <p:cNvSpPr txBox="1"/>
          <p:nvPr/>
        </p:nvSpPr>
        <p:spPr>
          <a:xfrm>
            <a:off x="765668" y="427619"/>
            <a:ext cx="5454717" cy="1077218"/>
          </a:xfrm>
          <a:prstGeom prst="rect">
            <a:avLst/>
          </a:prstGeom>
          <a:no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solidFill>
                  <a:schemeClr val="bg1"/>
                </a:solidFill>
                <a:latin typeface="Aptos Display"/>
              </a:rPr>
              <a:t>No Tax on Overtime </a:t>
            </a:r>
          </a:p>
          <a:p>
            <a:r>
              <a:rPr lang="en-US" sz="3200">
                <a:solidFill>
                  <a:schemeClr val="bg1"/>
                </a:solidFill>
                <a:latin typeface="Aptos Display"/>
              </a:rPr>
              <a:t>(BBB)</a:t>
            </a:r>
            <a:endParaRPr lang="en-US" sz="3200">
              <a:solidFill>
                <a:schemeClr val="bg1"/>
              </a:solidFill>
            </a:endParaRPr>
          </a:p>
        </p:txBody>
      </p:sp>
      <p:sp>
        <p:nvSpPr>
          <p:cNvPr id="4" name="TextBox 3">
            <a:extLst>
              <a:ext uri="{FF2B5EF4-FFF2-40B4-BE49-F238E27FC236}">
                <a16:creationId xmlns:a16="http://schemas.microsoft.com/office/drawing/2014/main" id="{9F4B0205-CDDC-6388-17E7-45B4FC7128B5}"/>
              </a:ext>
            </a:extLst>
          </p:cNvPr>
          <p:cNvSpPr txBox="1"/>
          <p:nvPr/>
        </p:nvSpPr>
        <p:spPr>
          <a:xfrm>
            <a:off x="0" y="1827932"/>
            <a:ext cx="12344400" cy="7355860"/>
          </a:xfrm>
          <a:prstGeom prst="rect">
            <a:avLst/>
          </a:prstGeom>
          <a:noFill/>
        </p:spPr>
        <p:txBody>
          <a:bodyPr rot="0" spcFirstLastPara="0" vertOverflow="overflow" horzOverflow="overflow" vert="horz" wrap="square" lIns="91440" tIns="45720" rIns="91440" bIns="45720" numCol="2" spcCol="0" rtlCol="0" fromWordArt="0" anchor="t" anchorCtr="0" forceAA="0" compatLnSpc="1">
            <a:prstTxWarp prst="textNoShape">
              <a:avLst/>
            </a:prstTxWarp>
            <a:spAutoFit/>
          </a:bodyPr>
          <a:lstStyle/>
          <a:p>
            <a:r>
              <a:rPr lang="en-US" sz="2000" b="1"/>
              <a:t>Description: </a:t>
            </a:r>
            <a:r>
              <a:rPr lang="en-US" sz="2000"/>
              <a:t>Let's taxpayers deduct the FLSA </a:t>
            </a:r>
          </a:p>
          <a:p>
            <a:r>
              <a:rPr lang="en-US" sz="2000"/>
              <a:t>required overtime premium (the “half” portion above the regular rate in time-and-a-half) that is reported on a ‘W-2, 1099, or other specified statement.’)</a:t>
            </a:r>
          </a:p>
          <a:p>
            <a:br>
              <a:rPr lang="en-US" sz="2000"/>
            </a:br>
            <a:r>
              <a:rPr lang="en-US" sz="2000" b="1"/>
              <a:t>Filing Status qualified:</a:t>
            </a:r>
            <a:br>
              <a:rPr lang="en-US" sz="2000"/>
            </a:br>
            <a:r>
              <a:rPr lang="en-US" sz="2000">
                <a:solidFill>
                  <a:schemeClr val="accent3"/>
                </a:solidFill>
              </a:rPr>
              <a:t>Sing/HOH/QSS -</a:t>
            </a:r>
            <a:r>
              <a:rPr lang="en-US" sz="2000"/>
              <a:t> Up to </a:t>
            </a:r>
            <a:r>
              <a:rPr lang="en-US" sz="2000" b="1"/>
              <a:t>$12,500</a:t>
            </a:r>
            <a:br>
              <a:rPr lang="en-US" sz="2000"/>
            </a:br>
            <a:r>
              <a:rPr lang="en-US" sz="2000">
                <a:solidFill>
                  <a:schemeClr val="accent3"/>
                </a:solidFill>
              </a:rPr>
              <a:t>MFJ</a:t>
            </a:r>
            <a:r>
              <a:rPr lang="en-US" sz="2000" b="1"/>
              <a:t> -</a:t>
            </a:r>
            <a:r>
              <a:rPr lang="en-US" sz="2000"/>
              <a:t> Up to </a:t>
            </a:r>
            <a:r>
              <a:rPr lang="en-US" sz="2000" b="1"/>
              <a:t>$25,000</a:t>
            </a:r>
            <a:r>
              <a:rPr lang="en-US" sz="2000"/>
              <a:t> </a:t>
            </a:r>
          </a:p>
          <a:p>
            <a:endParaRPr lang="en-US" sz="1200" i="1">
              <a:solidFill>
                <a:srgbClr val="FF0000"/>
              </a:solidFill>
            </a:endParaRPr>
          </a:p>
          <a:p>
            <a:r>
              <a:rPr lang="en-US" sz="2000"/>
              <a:t>- For every $1,000 over MAGI limit, deduction is reduced by $100.</a:t>
            </a:r>
          </a:p>
          <a:p>
            <a:r>
              <a:rPr lang="en-US" sz="2000"/>
              <a:t>- Starting in 2025, employers must separately report overtime pay. Will temporarily show this on </a:t>
            </a:r>
            <a:r>
              <a:rPr lang="en-US" sz="2000" b="1"/>
              <a:t>Box 14 (Overtime)</a:t>
            </a:r>
            <a:r>
              <a:rPr lang="en-US" sz="2000"/>
              <a:t> or a separate statement until Form W-2 adds a dedicated overtime box.</a:t>
            </a:r>
          </a:p>
          <a:p>
            <a:pPr marL="342900" indent="-342900">
              <a:buFontTx/>
              <a:buChar char="-"/>
            </a:pPr>
            <a:endParaRPr lang="en-US" sz="2000"/>
          </a:p>
          <a:p>
            <a:pPr marL="342900" indent="-342900">
              <a:buFontTx/>
              <a:buChar char="-"/>
            </a:pPr>
            <a:endParaRPr lang="en-US" sz="2000"/>
          </a:p>
          <a:p>
            <a:pPr marL="342900" indent="-342900">
              <a:buFontTx/>
              <a:buChar char="-"/>
            </a:pPr>
            <a:endParaRPr lang="en-US" sz="2000">
              <a:solidFill>
                <a:srgbClr val="FF0000"/>
              </a:solidFill>
            </a:endParaRPr>
          </a:p>
          <a:p>
            <a:endParaRPr lang="en-US" sz="2000" b="1"/>
          </a:p>
          <a:p>
            <a:endParaRPr lang="en-US" sz="2000" b="1"/>
          </a:p>
          <a:p>
            <a:endParaRPr lang="en-US" sz="2000" b="1"/>
          </a:p>
          <a:p>
            <a:endParaRPr lang="en-US" sz="2000" b="1"/>
          </a:p>
          <a:p>
            <a:endParaRPr lang="en-US" sz="2000" b="1"/>
          </a:p>
          <a:p>
            <a:endParaRPr lang="en-US" sz="2000" b="1"/>
          </a:p>
          <a:p>
            <a:r>
              <a:rPr lang="en-US" sz="2000" b="1"/>
              <a:t>Income Range / Phase-Out:</a:t>
            </a:r>
            <a:br>
              <a:rPr lang="en-US" sz="2000"/>
            </a:br>
            <a:r>
              <a:rPr lang="en-US" sz="2000">
                <a:solidFill>
                  <a:schemeClr val="accent3"/>
                </a:solidFill>
              </a:rPr>
              <a:t>Sing/QSS/HOH</a:t>
            </a:r>
          </a:p>
          <a:p>
            <a:r>
              <a:rPr lang="en-US" sz="2000">
                <a:solidFill>
                  <a:schemeClr val="accent3"/>
                </a:solidFill>
              </a:rPr>
              <a:t> </a:t>
            </a:r>
            <a:r>
              <a:rPr lang="en-US"/>
              <a:t>-</a:t>
            </a:r>
            <a:r>
              <a:rPr lang="en-US">
                <a:solidFill>
                  <a:schemeClr val="accent3"/>
                </a:solidFill>
              </a:rPr>
              <a:t> </a:t>
            </a:r>
            <a:r>
              <a:rPr lang="en-US" sz="2000"/>
              <a:t>Full </a:t>
            </a:r>
            <a:r>
              <a:rPr lang="en-US" sz="2400"/>
              <a:t>&lt;=</a:t>
            </a:r>
            <a:r>
              <a:rPr lang="en-US" sz="2000"/>
              <a:t> $150k | Phase Out &gt; $150k</a:t>
            </a:r>
          </a:p>
          <a:p>
            <a:r>
              <a:rPr lang="en-US" sz="2000">
                <a:solidFill>
                  <a:schemeClr val="accent3"/>
                </a:solidFill>
              </a:rPr>
              <a:t>MFJ </a:t>
            </a:r>
          </a:p>
          <a:p>
            <a:r>
              <a:rPr lang="en-US" sz="2000"/>
              <a:t>- Full &lt;= $300k | Phase Out &gt; $300k</a:t>
            </a:r>
            <a:endParaRPr lang="en-US" sz="2000" b="1"/>
          </a:p>
          <a:p>
            <a:endParaRPr lang="en-US" sz="2000"/>
          </a:p>
          <a:p>
            <a:r>
              <a:rPr lang="en-US" sz="2000" b="1"/>
              <a:t>Qualifications:</a:t>
            </a:r>
            <a:br>
              <a:rPr lang="en-US" sz="2000"/>
            </a:br>
            <a:r>
              <a:rPr lang="en-US" sz="2000"/>
              <a:t>• Overtime must be the premium portion required by FLSA (amount above regular rate).</a:t>
            </a:r>
            <a:br>
              <a:rPr lang="en-US" sz="2000"/>
            </a:br>
            <a:r>
              <a:rPr lang="en-US" sz="2000"/>
              <a:t>• Amount must be reported by the payor on W-2/1099/other specified statement.</a:t>
            </a:r>
          </a:p>
          <a:p>
            <a:r>
              <a:rPr lang="en-US" sz="2000"/>
              <a:t>• Valid SSN</a:t>
            </a:r>
          </a:p>
          <a:p>
            <a:br>
              <a:rPr lang="en-US" sz="2000"/>
            </a:br>
            <a:r>
              <a:rPr lang="en-US" sz="2000" b="1"/>
              <a:t>Documentation Needed:</a:t>
            </a:r>
            <a:br>
              <a:rPr lang="en-US" sz="2000"/>
            </a:br>
            <a:r>
              <a:rPr lang="en-US" sz="2000"/>
              <a:t>• W-2 / 1099 (or specified statement) showing total qualified overtime compensation</a:t>
            </a:r>
            <a:br>
              <a:rPr lang="en-US" sz="2000"/>
            </a:br>
            <a:br>
              <a:rPr lang="en-US" sz="2000"/>
            </a:br>
            <a:endParaRPr lang="en-US" sz="2000"/>
          </a:p>
        </p:txBody>
      </p:sp>
      <p:pic>
        <p:nvPicPr>
          <p:cNvPr id="2" name="Picture 1" descr="A red circle with black text&#10;&#10;AI-generated content may be incorrect.">
            <a:extLst>
              <a:ext uri="{FF2B5EF4-FFF2-40B4-BE49-F238E27FC236}">
                <a16:creationId xmlns:a16="http://schemas.microsoft.com/office/drawing/2014/main" id="{FD095EEB-0036-D836-8366-4EC72A1A1E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7333" y="586851"/>
            <a:ext cx="1085849" cy="1085849"/>
          </a:xfrm>
          <a:prstGeom prst="rect">
            <a:avLst/>
          </a:prstGeom>
        </p:spPr>
      </p:pic>
    </p:spTree>
    <p:extLst>
      <p:ext uri="{BB962C8B-B14F-4D97-AF65-F5344CB8AC3E}">
        <p14:creationId xmlns:p14="http://schemas.microsoft.com/office/powerpoint/2010/main" val="1597843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Flowchart: Document 21">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rgbClr val="355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6FC87E-2C20-8FF1-0ACF-332C2984B72F}"/>
              </a:ext>
            </a:extLst>
          </p:cNvPr>
          <p:cNvSpPr>
            <a:spLocks noGrp="1"/>
          </p:cNvSpPr>
          <p:nvPr>
            <p:ph type="title"/>
          </p:nvPr>
        </p:nvSpPr>
        <p:spPr>
          <a:xfrm>
            <a:off x="838200" y="171162"/>
            <a:ext cx="2840182" cy="2371148"/>
          </a:xfrm>
        </p:spPr>
        <p:txBody>
          <a:bodyPr vert="horz" lIns="91440" tIns="45720" rIns="91440" bIns="45720" rtlCol="0" anchor="ctr">
            <a:normAutofit/>
          </a:bodyPr>
          <a:lstStyle/>
          <a:p>
            <a:r>
              <a:rPr lang="en-US" sz="3200">
                <a:solidFill>
                  <a:srgbClr val="FFFFFF"/>
                </a:solidFill>
              </a:rPr>
              <a:t>Agenda</a:t>
            </a:r>
            <a:endParaRPr lang="en-US" sz="3200" kern="1200">
              <a:solidFill>
                <a:srgbClr val="FFFFFF"/>
              </a:solidFill>
              <a:latin typeface="+mj-lt"/>
            </a:endParaRPr>
          </a:p>
        </p:txBody>
      </p:sp>
      <p:pic>
        <p:nvPicPr>
          <p:cNvPr id="8" name="Content Placeholder 7" descr="VOLUNTEERING | msu-vita">
            <a:extLst>
              <a:ext uri="{FF2B5EF4-FFF2-40B4-BE49-F238E27FC236}">
                <a16:creationId xmlns:a16="http://schemas.microsoft.com/office/drawing/2014/main" id="{34BFAD3F-AFE9-BB9E-27D9-78A9286A5D25}"/>
              </a:ext>
            </a:extLst>
          </p:cNvPr>
          <p:cNvPicPr>
            <a:picLocks noGrp="1" noChangeAspect="1"/>
          </p:cNvPicPr>
          <p:nvPr>
            <p:ph idx="1"/>
          </p:nvPr>
        </p:nvPicPr>
        <p:blipFill>
          <a:blip r:embed="rId2"/>
          <a:stretch>
            <a:fillRect/>
          </a:stretch>
        </p:blipFill>
        <p:spPr>
          <a:xfrm>
            <a:off x="10187976" y="151"/>
            <a:ext cx="2002494" cy="906239"/>
          </a:xfrm>
          <a:prstGeom prst="rect">
            <a:avLst/>
          </a:prstGeom>
        </p:spPr>
      </p:pic>
      <p:graphicFrame>
        <p:nvGraphicFramePr>
          <p:cNvPr id="16" name="Content Placeholder 3">
            <a:extLst>
              <a:ext uri="{FF2B5EF4-FFF2-40B4-BE49-F238E27FC236}">
                <a16:creationId xmlns:a16="http://schemas.microsoft.com/office/drawing/2014/main" id="{9E32BF02-3438-D7F7-5986-580F5778A3C6}"/>
              </a:ext>
            </a:extLst>
          </p:cNvPr>
          <p:cNvGraphicFramePr>
            <a:graphicFrameLocks/>
          </p:cNvGraphicFramePr>
          <p:nvPr>
            <p:extLst>
              <p:ext uri="{D42A27DB-BD31-4B8C-83A1-F6EECF244321}">
                <p14:modId xmlns:p14="http://schemas.microsoft.com/office/powerpoint/2010/main" val="3133715810"/>
              </p:ext>
            </p:extLst>
          </p:nvPr>
        </p:nvGraphicFramePr>
        <p:xfrm>
          <a:off x="3046896" y="2300494"/>
          <a:ext cx="8715514" cy="40586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818630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62B679-9769-9D76-80EF-A66467857014}"/>
            </a:ext>
          </a:extLst>
        </p:cNvPr>
        <p:cNvGrpSpPr/>
        <p:nvPr/>
      </p:nvGrpSpPr>
      <p:grpSpPr>
        <a:xfrm>
          <a:off x="0" y="0"/>
          <a:ext cx="0" cy="0"/>
          <a:chOff x="0" y="0"/>
          <a:chExt cx="0" cy="0"/>
        </a:xfrm>
      </p:grpSpPr>
      <p:pic>
        <p:nvPicPr>
          <p:cNvPr id="9" name="Content Placeholder 7" descr="VOLUNTEERING | msu-vita">
            <a:extLst>
              <a:ext uri="{FF2B5EF4-FFF2-40B4-BE49-F238E27FC236}">
                <a16:creationId xmlns:a16="http://schemas.microsoft.com/office/drawing/2014/main" id="{8E76573D-8A56-7CD9-360D-C452C04F01FA}"/>
              </a:ext>
            </a:extLst>
          </p:cNvPr>
          <p:cNvPicPr>
            <a:picLocks noChangeAspect="1"/>
          </p:cNvPicPr>
          <p:nvPr/>
        </p:nvPicPr>
        <p:blipFill>
          <a:blip r:embed="rId2"/>
          <a:stretch>
            <a:fillRect/>
          </a:stretch>
        </p:blipFill>
        <p:spPr>
          <a:xfrm>
            <a:off x="10187976" y="151"/>
            <a:ext cx="2002494" cy="906239"/>
          </a:xfrm>
          <a:prstGeom prst="rect">
            <a:avLst/>
          </a:prstGeom>
        </p:spPr>
      </p:pic>
      <p:sp>
        <p:nvSpPr>
          <p:cNvPr id="707" name="Rectangle: Diagonal Corners Rounded 706">
            <a:extLst>
              <a:ext uri="{FF2B5EF4-FFF2-40B4-BE49-F238E27FC236}">
                <a16:creationId xmlns:a16="http://schemas.microsoft.com/office/drawing/2014/main" id="{4F0BDDD8-766B-E3B6-A625-BBC4CE8B3715}"/>
              </a:ext>
            </a:extLst>
          </p:cNvPr>
          <p:cNvSpPr/>
          <p:nvPr/>
        </p:nvSpPr>
        <p:spPr>
          <a:xfrm>
            <a:off x="516834" y="376216"/>
            <a:ext cx="5951676" cy="1400313"/>
          </a:xfrm>
          <a:prstGeom prst="round2DiagRect">
            <a:avLst/>
          </a:prstGeom>
          <a:solidFill>
            <a:schemeClr val="accent3">
              <a:lumMod val="75000"/>
            </a:schemeClr>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8" name="TextBox 707">
            <a:extLst>
              <a:ext uri="{FF2B5EF4-FFF2-40B4-BE49-F238E27FC236}">
                <a16:creationId xmlns:a16="http://schemas.microsoft.com/office/drawing/2014/main" id="{68295D12-EB1E-C2BA-E80A-75D249F54D3E}"/>
              </a:ext>
            </a:extLst>
          </p:cNvPr>
          <p:cNvSpPr txBox="1"/>
          <p:nvPr/>
        </p:nvSpPr>
        <p:spPr>
          <a:xfrm>
            <a:off x="765668" y="537685"/>
            <a:ext cx="5454717" cy="1077218"/>
          </a:xfrm>
          <a:prstGeom prst="rect">
            <a:avLst/>
          </a:prstGeom>
          <a:no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solidFill>
                  <a:schemeClr val="bg1"/>
                </a:solidFill>
                <a:latin typeface="Aptos Display"/>
              </a:rPr>
              <a:t>Car Loan Interest Deduction</a:t>
            </a:r>
          </a:p>
          <a:p>
            <a:r>
              <a:rPr lang="en-US" sz="3200">
                <a:solidFill>
                  <a:schemeClr val="bg1"/>
                </a:solidFill>
                <a:latin typeface="Aptos Display"/>
              </a:rPr>
              <a:t>(BBB)</a:t>
            </a:r>
            <a:endParaRPr lang="en-US" sz="3200">
              <a:solidFill>
                <a:schemeClr val="bg1"/>
              </a:solidFill>
            </a:endParaRPr>
          </a:p>
        </p:txBody>
      </p:sp>
      <p:sp>
        <p:nvSpPr>
          <p:cNvPr id="4" name="TextBox 3">
            <a:extLst>
              <a:ext uri="{FF2B5EF4-FFF2-40B4-BE49-F238E27FC236}">
                <a16:creationId xmlns:a16="http://schemas.microsoft.com/office/drawing/2014/main" id="{0764786F-1286-391D-F397-06583DF11201}"/>
              </a:ext>
            </a:extLst>
          </p:cNvPr>
          <p:cNvSpPr txBox="1"/>
          <p:nvPr/>
        </p:nvSpPr>
        <p:spPr>
          <a:xfrm>
            <a:off x="76965" y="2158131"/>
            <a:ext cx="12021902" cy="7109639"/>
          </a:xfrm>
          <a:prstGeom prst="rect">
            <a:avLst/>
          </a:prstGeom>
          <a:noFill/>
        </p:spPr>
        <p:txBody>
          <a:bodyPr rot="0" spcFirstLastPara="0" vertOverflow="overflow" horzOverflow="overflow" vert="horz" wrap="square" lIns="91440" tIns="45720" rIns="91440" bIns="45720" numCol="2" spcCol="0" rtlCol="0" fromWordArt="0" anchor="t" anchorCtr="0" forceAA="0" compatLnSpc="1">
            <a:prstTxWarp prst="textNoShape">
              <a:avLst/>
            </a:prstTxWarp>
            <a:spAutoFit/>
          </a:bodyPr>
          <a:lstStyle/>
          <a:p>
            <a:r>
              <a:rPr lang="en-US" sz="2000" b="1" dirty="0"/>
              <a:t>Description: </a:t>
            </a:r>
            <a:r>
              <a:rPr lang="en-US" sz="2000" dirty="0"/>
              <a:t>Let's eligible taxpayers deduct interest paid on a qualified car loan used to purchase a new, personal-use vehicle. Applies to vehicles purchased after Dec. 31, 2024 and available 2025 – 2028.</a:t>
            </a:r>
          </a:p>
          <a:p>
            <a:endParaRPr lang="en-US" dirty="0"/>
          </a:p>
          <a:p>
            <a:r>
              <a:rPr lang="en-US" sz="2000" b="1" dirty="0"/>
              <a:t>Amount: </a:t>
            </a:r>
            <a:r>
              <a:rPr lang="en-US" sz="2000" dirty="0"/>
              <a:t>Deduct up to </a:t>
            </a:r>
            <a:r>
              <a:rPr lang="en-US" sz="2000" b="1" dirty="0"/>
              <a:t>$10,000</a:t>
            </a:r>
            <a:r>
              <a:rPr lang="en-US" sz="2000" dirty="0"/>
              <a:t> of qualified interest per year. If MFJ can deduct </a:t>
            </a:r>
            <a:r>
              <a:rPr lang="en-US" sz="2000" b="1" dirty="0"/>
              <a:t>up to $20,000</a:t>
            </a:r>
            <a:r>
              <a:rPr lang="en-US" sz="2000" dirty="0"/>
              <a:t>.</a:t>
            </a:r>
            <a:endParaRPr lang="en-US" sz="1600" dirty="0"/>
          </a:p>
          <a:p>
            <a:r>
              <a:rPr lang="en-US" sz="2000" b="1" dirty="0"/>
              <a:t>Income Range / Phase-Out:</a:t>
            </a:r>
            <a:endParaRPr lang="en-US" sz="2000" dirty="0"/>
          </a:p>
          <a:p>
            <a:r>
              <a:rPr lang="en-US" sz="2000" dirty="0">
                <a:solidFill>
                  <a:schemeClr val="accent3"/>
                </a:solidFill>
              </a:rPr>
              <a:t>Sing/QSS/HOH/MFS</a:t>
            </a:r>
          </a:p>
          <a:p>
            <a:r>
              <a:rPr lang="en-US" sz="2000" dirty="0">
                <a:solidFill>
                  <a:schemeClr val="accent3"/>
                </a:solidFill>
              </a:rPr>
              <a:t> </a:t>
            </a:r>
            <a:r>
              <a:rPr lang="en-US" sz="2000" dirty="0"/>
              <a:t>-</a:t>
            </a:r>
            <a:r>
              <a:rPr lang="en-US" sz="2000" dirty="0">
                <a:solidFill>
                  <a:schemeClr val="accent3"/>
                </a:solidFill>
              </a:rPr>
              <a:t> </a:t>
            </a:r>
            <a:r>
              <a:rPr lang="en-US" sz="2000" dirty="0"/>
              <a:t>Full </a:t>
            </a:r>
            <a:r>
              <a:rPr lang="en-US" sz="2400" dirty="0"/>
              <a:t>&lt;=</a:t>
            </a:r>
            <a:r>
              <a:rPr lang="en-US" sz="2000" dirty="0"/>
              <a:t> $100k | Phase Out &gt; $100k</a:t>
            </a:r>
          </a:p>
          <a:p>
            <a:r>
              <a:rPr lang="en-US" sz="2000" dirty="0">
                <a:solidFill>
                  <a:schemeClr val="accent3"/>
                </a:solidFill>
              </a:rPr>
              <a:t>MFJ </a:t>
            </a:r>
          </a:p>
          <a:p>
            <a:pPr marL="342900" indent="-342900">
              <a:buFontTx/>
              <a:buChar char="-"/>
            </a:pPr>
            <a:r>
              <a:rPr lang="en-US" sz="2000" dirty="0"/>
              <a:t>Full &lt;= $200k | Phase Out &gt; $200k</a:t>
            </a:r>
          </a:p>
          <a:p>
            <a:pPr marL="342900" indent="-342900">
              <a:buFontTx/>
              <a:buChar char="-"/>
            </a:pPr>
            <a:endParaRPr lang="en-US" sz="2000" b="1"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r>
              <a:rPr lang="en-US" sz="2000" b="1" dirty="0"/>
              <a:t>Qualifications:</a:t>
            </a:r>
            <a:br>
              <a:rPr lang="en-US" sz="2000" dirty="0"/>
            </a:br>
            <a:r>
              <a:rPr lang="en-US" sz="2000" dirty="0"/>
              <a:t>• Loan must be secured by the vehicle and originated after 12/31/2024.</a:t>
            </a:r>
            <a:br>
              <a:rPr lang="en-US" sz="2000" dirty="0"/>
            </a:br>
            <a:r>
              <a:rPr lang="en-US" sz="2000" dirty="0"/>
              <a:t>• Vehicle must be for personal use, not business or commercial.</a:t>
            </a:r>
            <a:br>
              <a:rPr lang="en-US" sz="2000" dirty="0"/>
            </a:br>
            <a:r>
              <a:rPr lang="en-US" sz="2000" dirty="0"/>
              <a:t>• Vehicle must undergo final assembly in the U.S. (verify via VIN label or NHTSA VIN Decoder).</a:t>
            </a:r>
            <a:br>
              <a:rPr lang="en-US" sz="2000" dirty="0"/>
            </a:br>
            <a:r>
              <a:rPr lang="en-US" sz="2000" dirty="0"/>
              <a:t>• VIN must be reported on the tax return when claiming the deduction.</a:t>
            </a:r>
          </a:p>
          <a:p>
            <a:endParaRPr lang="en-US" sz="2000" b="1" dirty="0"/>
          </a:p>
          <a:p>
            <a:r>
              <a:rPr lang="en-US" sz="2000" b="1" dirty="0"/>
              <a:t>Documentation Needed: </a:t>
            </a:r>
          </a:p>
          <a:p>
            <a:r>
              <a:rPr lang="en-US" sz="2000" dirty="0"/>
              <a:t>- Loan statement showing total interest paid </a:t>
            </a:r>
          </a:p>
          <a:p>
            <a:r>
              <a:rPr lang="en-US" sz="2000" dirty="0"/>
              <a:t>- Vehicle VIN – entered on tax return</a:t>
            </a:r>
            <a:br>
              <a:rPr lang="en-US" sz="2000" dirty="0"/>
            </a:br>
            <a:endParaRPr lang="en-US" sz="2000" dirty="0"/>
          </a:p>
        </p:txBody>
      </p:sp>
      <p:pic>
        <p:nvPicPr>
          <p:cNvPr id="2" name="Picture 1" descr="A red circle with black text&#10;&#10;AI-generated content may be incorrect.">
            <a:extLst>
              <a:ext uri="{FF2B5EF4-FFF2-40B4-BE49-F238E27FC236}">
                <a16:creationId xmlns:a16="http://schemas.microsoft.com/office/drawing/2014/main" id="{29D897F9-8805-D722-D488-7FA470624D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7333" y="586851"/>
            <a:ext cx="1085849" cy="1085849"/>
          </a:xfrm>
          <a:prstGeom prst="rect">
            <a:avLst/>
          </a:prstGeom>
        </p:spPr>
      </p:pic>
    </p:spTree>
    <p:extLst>
      <p:ext uri="{BB962C8B-B14F-4D97-AF65-F5344CB8AC3E}">
        <p14:creationId xmlns:p14="http://schemas.microsoft.com/office/powerpoint/2010/main" val="38194575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9C813C-5F0C-88D8-5626-816BCAD4F51D}"/>
            </a:ext>
          </a:extLst>
        </p:cNvPr>
        <p:cNvGrpSpPr/>
        <p:nvPr/>
      </p:nvGrpSpPr>
      <p:grpSpPr>
        <a:xfrm>
          <a:off x="0" y="0"/>
          <a:ext cx="0" cy="0"/>
          <a:chOff x="0" y="0"/>
          <a:chExt cx="0" cy="0"/>
        </a:xfrm>
      </p:grpSpPr>
      <p:pic>
        <p:nvPicPr>
          <p:cNvPr id="9" name="Content Placeholder 7" descr="VOLUNTEERING | msu-vita">
            <a:extLst>
              <a:ext uri="{FF2B5EF4-FFF2-40B4-BE49-F238E27FC236}">
                <a16:creationId xmlns:a16="http://schemas.microsoft.com/office/drawing/2014/main" id="{28C3DD49-5BFF-8BEC-A898-539C02B56138}"/>
              </a:ext>
            </a:extLst>
          </p:cNvPr>
          <p:cNvPicPr>
            <a:picLocks noChangeAspect="1"/>
          </p:cNvPicPr>
          <p:nvPr/>
        </p:nvPicPr>
        <p:blipFill>
          <a:blip r:embed="rId2"/>
          <a:stretch>
            <a:fillRect/>
          </a:stretch>
        </p:blipFill>
        <p:spPr>
          <a:xfrm>
            <a:off x="10187976" y="151"/>
            <a:ext cx="2002494" cy="906239"/>
          </a:xfrm>
          <a:prstGeom prst="rect">
            <a:avLst/>
          </a:prstGeom>
        </p:spPr>
      </p:pic>
      <p:sp>
        <p:nvSpPr>
          <p:cNvPr id="707" name="Rectangle: Diagonal Corners Rounded 706">
            <a:extLst>
              <a:ext uri="{FF2B5EF4-FFF2-40B4-BE49-F238E27FC236}">
                <a16:creationId xmlns:a16="http://schemas.microsoft.com/office/drawing/2014/main" id="{E84E293C-61F9-4D4F-1667-1F5D3538380B}"/>
              </a:ext>
            </a:extLst>
          </p:cNvPr>
          <p:cNvSpPr/>
          <p:nvPr/>
        </p:nvSpPr>
        <p:spPr>
          <a:xfrm>
            <a:off x="618434" y="596349"/>
            <a:ext cx="5951676" cy="1400313"/>
          </a:xfrm>
          <a:prstGeom prst="round2DiagRect">
            <a:avLst/>
          </a:prstGeom>
          <a:solidFill>
            <a:schemeClr val="accent3">
              <a:lumMod val="75000"/>
            </a:schemeClr>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8" name="TextBox 707">
            <a:extLst>
              <a:ext uri="{FF2B5EF4-FFF2-40B4-BE49-F238E27FC236}">
                <a16:creationId xmlns:a16="http://schemas.microsoft.com/office/drawing/2014/main" id="{DBB200D7-3D3C-4FB1-BA9A-89F5FCFA2A1D}"/>
              </a:ext>
            </a:extLst>
          </p:cNvPr>
          <p:cNvSpPr txBox="1"/>
          <p:nvPr/>
        </p:nvSpPr>
        <p:spPr>
          <a:xfrm>
            <a:off x="724522" y="727118"/>
            <a:ext cx="5693212" cy="1138773"/>
          </a:xfrm>
          <a:prstGeom prst="rect">
            <a:avLst/>
          </a:prstGeom>
          <a:no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solidFill>
                  <a:schemeClr val="bg1"/>
                </a:solidFill>
                <a:latin typeface="Aptos Display"/>
              </a:rPr>
              <a:t>Bonus Deduction for Seniors</a:t>
            </a:r>
          </a:p>
          <a:p>
            <a:r>
              <a:rPr lang="en-US" sz="3200">
                <a:solidFill>
                  <a:schemeClr val="bg1"/>
                </a:solidFill>
                <a:latin typeface="Aptos Display"/>
              </a:rPr>
              <a:t>(below-the-line deduction) </a:t>
            </a:r>
            <a:r>
              <a:rPr lang="en-US" sz="3200" b="1">
                <a:solidFill>
                  <a:schemeClr val="bg1"/>
                </a:solidFill>
                <a:latin typeface="Aptos Display"/>
              </a:rPr>
              <a:t>(BBB)</a:t>
            </a:r>
          </a:p>
          <a:p>
            <a:endParaRPr lang="en-US" sz="400">
              <a:solidFill>
                <a:schemeClr val="bg1"/>
              </a:solidFill>
              <a:latin typeface="Aptos Display"/>
            </a:endParaRPr>
          </a:p>
        </p:txBody>
      </p:sp>
      <p:pic>
        <p:nvPicPr>
          <p:cNvPr id="10" name="Graphic 9" descr="Man outline">
            <a:extLst>
              <a:ext uri="{FF2B5EF4-FFF2-40B4-BE49-F238E27FC236}">
                <a16:creationId xmlns:a16="http://schemas.microsoft.com/office/drawing/2014/main" id="{3906809A-9BAC-FD88-095C-1A9BA912317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03655" y="2749483"/>
            <a:ext cx="510747" cy="510747"/>
          </a:xfrm>
          <a:prstGeom prst="rect">
            <a:avLst/>
          </a:prstGeom>
        </p:spPr>
      </p:pic>
      <p:pic>
        <p:nvPicPr>
          <p:cNvPr id="5" name="Graphic 4" descr="Mom with stroller outline">
            <a:extLst>
              <a:ext uri="{FF2B5EF4-FFF2-40B4-BE49-F238E27FC236}">
                <a16:creationId xmlns:a16="http://schemas.microsoft.com/office/drawing/2014/main" id="{FD667178-A361-8A71-81B8-23F68CDC87E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829760" y="2734732"/>
            <a:ext cx="540251" cy="540251"/>
          </a:xfrm>
          <a:prstGeom prst="rect">
            <a:avLst/>
          </a:prstGeom>
        </p:spPr>
      </p:pic>
      <p:pic>
        <p:nvPicPr>
          <p:cNvPr id="13" name="Graphic 12" descr="Man and woman outline">
            <a:extLst>
              <a:ext uri="{FF2B5EF4-FFF2-40B4-BE49-F238E27FC236}">
                <a16:creationId xmlns:a16="http://schemas.microsoft.com/office/drawing/2014/main" id="{66573FFF-587A-F33B-0FD7-E3A55580C58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854267" y="2734734"/>
            <a:ext cx="540250" cy="540250"/>
          </a:xfrm>
          <a:prstGeom prst="rect">
            <a:avLst/>
          </a:prstGeom>
        </p:spPr>
      </p:pic>
      <p:pic>
        <p:nvPicPr>
          <p:cNvPr id="11" name="Picture 10">
            <a:extLst>
              <a:ext uri="{FF2B5EF4-FFF2-40B4-BE49-F238E27FC236}">
                <a16:creationId xmlns:a16="http://schemas.microsoft.com/office/drawing/2014/main" id="{F7D410B1-1FD5-7A5C-A357-B820124A4BDE}"/>
              </a:ext>
            </a:extLst>
          </p:cNvPr>
          <p:cNvPicPr>
            <a:picLocks noChangeAspect="1"/>
          </p:cNvPicPr>
          <p:nvPr/>
        </p:nvPicPr>
        <p:blipFill>
          <a:blip r:embed="rId9"/>
          <a:srcRect l="6074" b="3598"/>
          <a:stretch>
            <a:fillRect/>
          </a:stretch>
        </p:blipFill>
        <p:spPr>
          <a:xfrm>
            <a:off x="7938089" y="2296159"/>
            <a:ext cx="3456427" cy="3368041"/>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sp>
        <p:nvSpPr>
          <p:cNvPr id="12" name="TextBox 11">
            <a:extLst>
              <a:ext uri="{FF2B5EF4-FFF2-40B4-BE49-F238E27FC236}">
                <a16:creationId xmlns:a16="http://schemas.microsoft.com/office/drawing/2014/main" id="{F7A80A5A-91D6-4BB2-3C30-6C9814008527}"/>
              </a:ext>
            </a:extLst>
          </p:cNvPr>
          <p:cNvSpPr txBox="1"/>
          <p:nvPr/>
        </p:nvSpPr>
        <p:spPr>
          <a:xfrm>
            <a:off x="526993" y="2333685"/>
            <a:ext cx="7211540" cy="4401205"/>
          </a:xfrm>
          <a:prstGeom prst="rect">
            <a:avLst/>
          </a:prstGeom>
          <a:noFill/>
        </p:spPr>
        <p:txBody>
          <a:bodyPr wrap="square" lIns="91440" tIns="45720" rIns="91440" bIns="45720" rtlCol="0" anchor="t">
            <a:spAutoFit/>
          </a:bodyPr>
          <a:lstStyle/>
          <a:p>
            <a:r>
              <a:rPr lang="en-US" sz="2000" b="1" dirty="0"/>
              <a:t>Description: </a:t>
            </a:r>
            <a:r>
              <a:rPr lang="en-US" sz="2000" dirty="0"/>
              <a:t>Allows eligible taxpayers aged 65 or older to claim an </a:t>
            </a:r>
            <a:r>
              <a:rPr lang="en-US" sz="2000" i="1" dirty="0"/>
              <a:t>additional deduction</a:t>
            </a:r>
            <a:r>
              <a:rPr lang="en-US" sz="2000" dirty="0"/>
              <a:t> of </a:t>
            </a:r>
            <a:r>
              <a:rPr lang="en-US" sz="2000" b="1" dirty="0"/>
              <a:t>$6,000 per qualifying individual, regardless of if the taxpayer itemizes or takes the standard deduction</a:t>
            </a:r>
            <a:r>
              <a:rPr lang="en-US" sz="2000" dirty="0"/>
              <a:t>. This deduction is added on top of the standard senior/ blind standard deduction increase.</a:t>
            </a:r>
          </a:p>
          <a:p>
            <a:endParaRPr lang="en-US" b="1" dirty="0"/>
          </a:p>
          <a:p>
            <a:r>
              <a:rPr lang="en-US" sz="1600" b="1" dirty="0"/>
              <a:t>Amount: $6,000 </a:t>
            </a:r>
            <a:r>
              <a:rPr lang="en-US" sz="1600" dirty="0"/>
              <a:t>per eligible individual</a:t>
            </a:r>
          </a:p>
          <a:p>
            <a:endParaRPr lang="en-US" sz="1600" dirty="0"/>
          </a:p>
          <a:p>
            <a:r>
              <a:rPr lang="en-US" sz="1600" b="1" dirty="0"/>
              <a:t>Filing Status:</a:t>
            </a:r>
          </a:p>
          <a:p>
            <a:r>
              <a:rPr lang="en-US" sz="1600" dirty="0">
                <a:solidFill>
                  <a:schemeClr val="accent3"/>
                </a:solidFill>
              </a:rPr>
              <a:t>Single / HOH / QSS:</a:t>
            </a:r>
            <a:r>
              <a:rPr lang="en-US" sz="1600" dirty="0"/>
              <a:t> Up to $6,000</a:t>
            </a:r>
          </a:p>
          <a:p>
            <a:r>
              <a:rPr lang="en-US" sz="1600" dirty="0">
                <a:solidFill>
                  <a:schemeClr val="accent3"/>
                </a:solidFill>
              </a:rPr>
              <a:t>MFJ</a:t>
            </a:r>
            <a:r>
              <a:rPr lang="en-US" sz="1600" b="1" dirty="0"/>
              <a:t>:</a:t>
            </a:r>
            <a:r>
              <a:rPr lang="en-US" sz="1600" dirty="0"/>
              <a:t> Up to $12,000 (combined)</a:t>
            </a:r>
            <a:endParaRPr lang="en-US" sz="1600" dirty="0">
              <a:solidFill>
                <a:schemeClr val="accent3"/>
              </a:solidFill>
            </a:endParaRPr>
          </a:p>
          <a:p>
            <a:endParaRPr lang="en-US" sz="1600" dirty="0">
              <a:solidFill>
                <a:srgbClr val="C00000"/>
              </a:solidFill>
            </a:endParaRPr>
          </a:p>
          <a:p>
            <a:r>
              <a:rPr lang="en-US" sz="1600" b="1" dirty="0"/>
              <a:t>Income Range / Phase-Out:</a:t>
            </a:r>
            <a:endParaRPr lang="en-US" sz="1600" dirty="0"/>
          </a:p>
          <a:p>
            <a:r>
              <a:rPr lang="en-US" sz="1600" dirty="0"/>
              <a:t>Full if MAGI ≤ $75k | Phase Out $75-175k</a:t>
            </a:r>
            <a:r>
              <a:rPr lang="en-US" sz="1600" b="1" dirty="0"/>
              <a:t> </a:t>
            </a:r>
            <a:r>
              <a:rPr lang="en-US" sz="1600" dirty="0"/>
              <a:t>(</a:t>
            </a:r>
            <a:r>
              <a:rPr lang="en-US" sz="1600" dirty="0">
                <a:solidFill>
                  <a:schemeClr val="accent3"/>
                </a:solidFill>
              </a:rPr>
              <a:t>Sing/HOH/QSS</a:t>
            </a:r>
            <a:r>
              <a:rPr lang="en-US" sz="1600" dirty="0"/>
              <a:t>)</a:t>
            </a:r>
          </a:p>
          <a:p>
            <a:r>
              <a:rPr lang="en-US" sz="1600" dirty="0"/>
              <a:t>Full if MAGI ≤ $150k | Phase Out $150-250k</a:t>
            </a:r>
            <a:r>
              <a:rPr lang="en-US" sz="1600" b="1" dirty="0"/>
              <a:t> </a:t>
            </a:r>
            <a:r>
              <a:rPr lang="en-US" sz="1600" dirty="0"/>
              <a:t>(</a:t>
            </a:r>
            <a:r>
              <a:rPr lang="en-US" sz="1600" dirty="0">
                <a:solidFill>
                  <a:schemeClr val="accent3"/>
                </a:solidFill>
              </a:rPr>
              <a:t>MFJ</a:t>
            </a:r>
            <a:r>
              <a:rPr lang="en-US" sz="1600" dirty="0"/>
              <a:t>)</a:t>
            </a:r>
          </a:p>
          <a:p>
            <a:endParaRPr lang="en-US" dirty="0"/>
          </a:p>
        </p:txBody>
      </p:sp>
      <p:pic>
        <p:nvPicPr>
          <p:cNvPr id="2" name="Picture 1" descr="A red circle with black text&#10;&#10;AI-generated content may be incorrect.">
            <a:extLst>
              <a:ext uri="{FF2B5EF4-FFF2-40B4-BE49-F238E27FC236}">
                <a16:creationId xmlns:a16="http://schemas.microsoft.com/office/drawing/2014/main" id="{9D0A9CE0-853E-E25E-C1E1-09B1A58B610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027333" y="586851"/>
            <a:ext cx="1085849" cy="1085849"/>
          </a:xfrm>
          <a:prstGeom prst="rect">
            <a:avLst/>
          </a:prstGeom>
        </p:spPr>
      </p:pic>
    </p:spTree>
    <p:extLst>
      <p:ext uri="{BB962C8B-B14F-4D97-AF65-F5344CB8AC3E}">
        <p14:creationId xmlns:p14="http://schemas.microsoft.com/office/powerpoint/2010/main" val="13668700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DF0DFD-84F4-34F5-9E28-9B868D0C7D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44476D-276E-8E22-9DA0-574670DC6C96}"/>
              </a:ext>
            </a:extLst>
          </p:cNvPr>
          <p:cNvSpPr>
            <a:spLocks noGrp="1"/>
          </p:cNvSpPr>
          <p:nvPr>
            <p:ph type="title"/>
          </p:nvPr>
        </p:nvSpPr>
        <p:spPr>
          <a:xfrm>
            <a:off x="2013502" y="1715260"/>
            <a:ext cx="10515600" cy="2852737"/>
          </a:xfrm>
        </p:spPr>
        <p:txBody>
          <a:bodyPr/>
          <a:lstStyle/>
          <a:p>
            <a:r>
              <a:rPr lang="en-US"/>
              <a:t>Credits</a:t>
            </a:r>
          </a:p>
        </p:txBody>
      </p:sp>
      <p:sp>
        <p:nvSpPr>
          <p:cNvPr id="3" name="Text Placeholder 2">
            <a:extLst>
              <a:ext uri="{FF2B5EF4-FFF2-40B4-BE49-F238E27FC236}">
                <a16:creationId xmlns:a16="http://schemas.microsoft.com/office/drawing/2014/main" id="{1EC7BF18-AC26-6501-883E-2E3EB14F07DF}"/>
              </a:ext>
            </a:extLst>
          </p:cNvPr>
          <p:cNvSpPr>
            <a:spLocks noGrp="1"/>
          </p:cNvSpPr>
          <p:nvPr>
            <p:ph type="body" idx="1"/>
          </p:nvPr>
        </p:nvSpPr>
        <p:spPr>
          <a:xfrm>
            <a:off x="2013502" y="4561854"/>
            <a:ext cx="10515600" cy="1500187"/>
          </a:xfrm>
        </p:spPr>
        <p:txBody>
          <a:bodyPr vert="horz" lIns="91440" tIns="45720" rIns="91440" bIns="45720" rtlCol="0" anchor="t">
            <a:normAutofit/>
          </a:bodyPr>
          <a:lstStyle/>
          <a:p>
            <a:r>
              <a:rPr lang="en-US"/>
              <a:t>2025-2026</a:t>
            </a:r>
          </a:p>
        </p:txBody>
      </p:sp>
      <p:pic>
        <p:nvPicPr>
          <p:cNvPr id="5" name="Content Placeholder 7" descr="VOLUNTEERING | msu-vita">
            <a:extLst>
              <a:ext uri="{FF2B5EF4-FFF2-40B4-BE49-F238E27FC236}">
                <a16:creationId xmlns:a16="http://schemas.microsoft.com/office/drawing/2014/main" id="{A62E2B26-99F7-E345-D32E-A787B8A4DA30}"/>
              </a:ext>
            </a:extLst>
          </p:cNvPr>
          <p:cNvPicPr>
            <a:picLocks noChangeAspect="1"/>
          </p:cNvPicPr>
          <p:nvPr/>
        </p:nvPicPr>
        <p:blipFill>
          <a:blip r:embed="rId2"/>
          <a:stretch>
            <a:fillRect/>
          </a:stretch>
        </p:blipFill>
        <p:spPr>
          <a:xfrm>
            <a:off x="8205671" y="151"/>
            <a:ext cx="3984798" cy="1800760"/>
          </a:xfrm>
          <a:prstGeom prst="rect">
            <a:avLst/>
          </a:prstGeom>
        </p:spPr>
      </p:pic>
      <p:sp>
        <p:nvSpPr>
          <p:cNvPr id="7" name="Rectangle 6">
            <a:extLst>
              <a:ext uri="{FF2B5EF4-FFF2-40B4-BE49-F238E27FC236}">
                <a16:creationId xmlns:a16="http://schemas.microsoft.com/office/drawing/2014/main" id="{5A6ACB8A-B433-E2FE-0DB9-8752B0B263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55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27522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AD91AB-105E-A7C6-330C-77B411C8CF63}"/>
            </a:ext>
          </a:extLst>
        </p:cNvPr>
        <p:cNvGrpSpPr/>
        <p:nvPr/>
      </p:nvGrpSpPr>
      <p:grpSpPr>
        <a:xfrm>
          <a:off x="0" y="0"/>
          <a:ext cx="0" cy="0"/>
          <a:chOff x="0" y="0"/>
          <a:chExt cx="0" cy="0"/>
        </a:xfrm>
      </p:grpSpPr>
      <p:pic>
        <p:nvPicPr>
          <p:cNvPr id="9" name="Content Placeholder 7" descr="VOLUNTEERING | msu-vita">
            <a:extLst>
              <a:ext uri="{FF2B5EF4-FFF2-40B4-BE49-F238E27FC236}">
                <a16:creationId xmlns:a16="http://schemas.microsoft.com/office/drawing/2014/main" id="{9891AA43-8F18-E65B-B990-F5CE7F2C8BF6}"/>
              </a:ext>
            </a:extLst>
          </p:cNvPr>
          <p:cNvPicPr>
            <a:picLocks noChangeAspect="1"/>
          </p:cNvPicPr>
          <p:nvPr/>
        </p:nvPicPr>
        <p:blipFill>
          <a:blip r:embed="rId2"/>
          <a:stretch>
            <a:fillRect/>
          </a:stretch>
        </p:blipFill>
        <p:spPr>
          <a:xfrm>
            <a:off x="10187976" y="151"/>
            <a:ext cx="2002494" cy="906239"/>
          </a:xfrm>
          <a:prstGeom prst="rect">
            <a:avLst/>
          </a:prstGeom>
        </p:spPr>
      </p:pic>
      <p:sp>
        <p:nvSpPr>
          <p:cNvPr id="707" name="Rectangle: Diagonal Corners Rounded 706">
            <a:extLst>
              <a:ext uri="{FF2B5EF4-FFF2-40B4-BE49-F238E27FC236}">
                <a16:creationId xmlns:a16="http://schemas.microsoft.com/office/drawing/2014/main" id="{648F81B4-1B62-C204-DF22-42631C49716A}"/>
              </a:ext>
            </a:extLst>
          </p:cNvPr>
          <p:cNvSpPr/>
          <p:nvPr/>
        </p:nvSpPr>
        <p:spPr>
          <a:xfrm>
            <a:off x="618434" y="596350"/>
            <a:ext cx="5951676" cy="906238"/>
          </a:xfrm>
          <a:prstGeom prst="round2DiagRect">
            <a:avLst/>
          </a:prstGeom>
          <a:solidFill>
            <a:schemeClr val="accent3">
              <a:lumMod val="75000"/>
            </a:schemeClr>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8" name="TextBox 707">
            <a:extLst>
              <a:ext uri="{FF2B5EF4-FFF2-40B4-BE49-F238E27FC236}">
                <a16:creationId xmlns:a16="http://schemas.microsoft.com/office/drawing/2014/main" id="{9BFE8EE4-AEB5-CE67-030B-D2F91FE5AC81}"/>
              </a:ext>
            </a:extLst>
          </p:cNvPr>
          <p:cNvSpPr txBox="1"/>
          <p:nvPr/>
        </p:nvSpPr>
        <p:spPr>
          <a:xfrm>
            <a:off x="969434" y="757896"/>
            <a:ext cx="5164432" cy="584775"/>
          </a:xfrm>
          <a:prstGeom prst="rect">
            <a:avLst/>
          </a:prstGeom>
          <a:no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solidFill>
                  <a:schemeClr val="bg1"/>
                </a:solidFill>
                <a:latin typeface="Aptos Display"/>
              </a:rPr>
              <a:t>Taxable Income </a:t>
            </a:r>
            <a:r>
              <a:rPr lang="en-US" sz="3200">
                <a:solidFill>
                  <a:schemeClr val="bg1"/>
                </a:solidFill>
                <a:latin typeface="Aptos Display"/>
                <a:sym typeface="Wingdings" panose="05000000000000000000" pitchFamily="2" charset="2"/>
              </a:rPr>
              <a:t> Tax Credits</a:t>
            </a:r>
            <a:endParaRPr lang="en-US"/>
          </a:p>
        </p:txBody>
      </p:sp>
      <p:sp>
        <p:nvSpPr>
          <p:cNvPr id="2" name="Oval 1">
            <a:extLst>
              <a:ext uri="{FF2B5EF4-FFF2-40B4-BE49-F238E27FC236}">
                <a16:creationId xmlns:a16="http://schemas.microsoft.com/office/drawing/2014/main" id="{F58F7914-4742-95E0-3E6C-6D0B7D6FF370}"/>
              </a:ext>
            </a:extLst>
          </p:cNvPr>
          <p:cNvSpPr/>
          <p:nvPr/>
        </p:nvSpPr>
        <p:spPr>
          <a:xfrm>
            <a:off x="383680" y="2658533"/>
            <a:ext cx="2791320" cy="2803439"/>
          </a:xfrm>
          <a:prstGeom prst="ellipse">
            <a:avLst/>
          </a:prstGeom>
          <a:solidFill>
            <a:schemeClr val="accent3"/>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E0D84D85-AFF4-0243-9393-A15501DB8E85}"/>
              </a:ext>
            </a:extLst>
          </p:cNvPr>
          <p:cNvSpPr/>
          <p:nvPr/>
        </p:nvSpPr>
        <p:spPr>
          <a:xfrm>
            <a:off x="8507891" y="2943796"/>
            <a:ext cx="2002494" cy="1867871"/>
          </a:xfrm>
          <a:prstGeom prst="ellips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US" sz="2400" b="1">
                <a:solidFill>
                  <a:schemeClr val="bg1"/>
                </a:solidFill>
              </a:rPr>
              <a:t>Tax </a:t>
            </a:r>
          </a:p>
          <a:p>
            <a:r>
              <a:rPr lang="en-US" sz="2400" b="1">
                <a:solidFill>
                  <a:schemeClr val="bg1"/>
                </a:solidFill>
              </a:rPr>
              <a:t>Liability</a:t>
            </a:r>
          </a:p>
        </p:txBody>
      </p:sp>
      <p:sp>
        <p:nvSpPr>
          <p:cNvPr id="5" name="TextBox 4">
            <a:extLst>
              <a:ext uri="{FF2B5EF4-FFF2-40B4-BE49-F238E27FC236}">
                <a16:creationId xmlns:a16="http://schemas.microsoft.com/office/drawing/2014/main" id="{ED68D792-9394-B6D1-8254-39E5A61B90CE}"/>
              </a:ext>
            </a:extLst>
          </p:cNvPr>
          <p:cNvSpPr txBox="1"/>
          <p:nvPr/>
        </p:nvSpPr>
        <p:spPr>
          <a:xfrm>
            <a:off x="766115" y="3350251"/>
            <a:ext cx="1980556" cy="1323439"/>
          </a:xfrm>
          <a:prstGeom prst="rect">
            <a:avLst/>
          </a:prstGeom>
          <a:noFill/>
        </p:spPr>
        <p:txBody>
          <a:bodyPr wrap="square" rtlCol="0">
            <a:spAutoFit/>
          </a:bodyPr>
          <a:lstStyle/>
          <a:p>
            <a:r>
              <a:rPr lang="en-US" sz="4000" b="1">
                <a:solidFill>
                  <a:schemeClr val="bg1"/>
                </a:solidFill>
              </a:rPr>
              <a:t>Taxable </a:t>
            </a:r>
          </a:p>
          <a:p>
            <a:r>
              <a:rPr lang="en-US" sz="4000" b="1">
                <a:solidFill>
                  <a:schemeClr val="bg1"/>
                </a:solidFill>
              </a:rPr>
              <a:t>Income</a:t>
            </a:r>
          </a:p>
        </p:txBody>
      </p:sp>
      <p:pic>
        <p:nvPicPr>
          <p:cNvPr id="12" name="Picture 11">
            <a:extLst>
              <a:ext uri="{FF2B5EF4-FFF2-40B4-BE49-F238E27FC236}">
                <a16:creationId xmlns:a16="http://schemas.microsoft.com/office/drawing/2014/main" id="{6BCCC869-321D-B0A1-BB80-042257AAFF7C}"/>
              </a:ext>
            </a:extLst>
          </p:cNvPr>
          <p:cNvPicPr>
            <a:picLocks noChangeAspect="1"/>
          </p:cNvPicPr>
          <p:nvPr/>
        </p:nvPicPr>
        <p:blipFill>
          <a:blip r:embed="rId3"/>
          <a:stretch>
            <a:fillRect/>
          </a:stretch>
        </p:blipFill>
        <p:spPr>
          <a:xfrm>
            <a:off x="4832576" y="2399923"/>
            <a:ext cx="2500563" cy="2745097"/>
          </a:xfrm>
          <a:prstGeom prst="rect">
            <a:avLst/>
          </a:prstGeom>
        </p:spPr>
      </p:pic>
      <p:sp>
        <p:nvSpPr>
          <p:cNvPr id="4" name="Cross 3">
            <a:extLst>
              <a:ext uri="{FF2B5EF4-FFF2-40B4-BE49-F238E27FC236}">
                <a16:creationId xmlns:a16="http://schemas.microsoft.com/office/drawing/2014/main" id="{3B1056B1-3167-05D6-7E8B-639D745D60FE}"/>
              </a:ext>
            </a:extLst>
          </p:cNvPr>
          <p:cNvSpPr/>
          <p:nvPr/>
        </p:nvSpPr>
        <p:spPr>
          <a:xfrm rot="18896763">
            <a:off x="3406852" y="3423821"/>
            <a:ext cx="1185429" cy="1146834"/>
          </a:xfrm>
          <a:prstGeom prst="plus">
            <a:avLst>
              <a:gd name="adj" fmla="val 45864"/>
            </a:avLst>
          </a:prstGeom>
          <a:solidFill>
            <a:schemeClr val="accent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FE49B20D-85DD-08B0-3B29-C0EF7438BFB1}"/>
              </a:ext>
            </a:extLst>
          </p:cNvPr>
          <p:cNvSpPr txBox="1"/>
          <p:nvPr/>
        </p:nvSpPr>
        <p:spPr>
          <a:xfrm>
            <a:off x="2840567" y="5325780"/>
            <a:ext cx="6510865" cy="892552"/>
          </a:xfrm>
          <a:prstGeom prst="rect">
            <a:avLst/>
          </a:prstGeom>
          <a:noFill/>
        </p:spPr>
        <p:txBody>
          <a:bodyPr wrap="square" rtlCol="0">
            <a:spAutoFit/>
          </a:bodyPr>
          <a:lstStyle/>
          <a:p>
            <a:pPr algn="ctr"/>
            <a:r>
              <a:rPr lang="en-US" sz="3200" b="1"/>
              <a:t>Effective Tax Rate</a:t>
            </a:r>
          </a:p>
          <a:p>
            <a:pPr algn="ctr"/>
            <a:r>
              <a:rPr lang="en-US" sz="2000"/>
              <a:t>Don’t worry, the software calculates this!</a:t>
            </a:r>
          </a:p>
        </p:txBody>
      </p:sp>
      <p:sp>
        <p:nvSpPr>
          <p:cNvPr id="18" name="Equals 17">
            <a:extLst>
              <a:ext uri="{FF2B5EF4-FFF2-40B4-BE49-F238E27FC236}">
                <a16:creationId xmlns:a16="http://schemas.microsoft.com/office/drawing/2014/main" id="{0E0244E8-C1F1-EE62-A977-4CA4195470E1}"/>
              </a:ext>
            </a:extLst>
          </p:cNvPr>
          <p:cNvSpPr/>
          <p:nvPr/>
        </p:nvSpPr>
        <p:spPr>
          <a:xfrm>
            <a:off x="7169175" y="3530599"/>
            <a:ext cx="1210734" cy="694267"/>
          </a:xfrm>
          <a:prstGeom prst="mathEqual">
            <a:avLst>
              <a:gd name="adj1" fmla="val 14983"/>
              <a:gd name="adj2" fmla="val 23955"/>
            </a:avLst>
          </a:prstGeom>
          <a:solidFill>
            <a:schemeClr val="accent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Arrow: Right 20">
            <a:extLst>
              <a:ext uri="{FF2B5EF4-FFF2-40B4-BE49-F238E27FC236}">
                <a16:creationId xmlns:a16="http://schemas.microsoft.com/office/drawing/2014/main" id="{4C02368A-A8F1-3C78-7637-B944655EAFB9}"/>
              </a:ext>
            </a:extLst>
          </p:cNvPr>
          <p:cNvSpPr/>
          <p:nvPr/>
        </p:nvSpPr>
        <p:spPr>
          <a:xfrm>
            <a:off x="10909418" y="3547532"/>
            <a:ext cx="1032933" cy="677334"/>
          </a:xfrm>
          <a:prstGeom prst="rightArrow">
            <a:avLst/>
          </a:prstGeom>
          <a:solidFill>
            <a:schemeClr val="accent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2919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100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par>
                                <p:cTn id="16" presetID="14" presetClass="entr" presetSubtype="1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randombar(horizontal)">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circle(in)">
                                      <p:cBhvr>
                                        <p:cTn id="27" dur="2000"/>
                                        <p:tgtEl>
                                          <p:spTgt spid="3"/>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circle(in)">
                                      <p:cBhvr>
                                        <p:cTn id="30"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5" grpId="0"/>
      <p:bldP spid="18" grpId="0" animBg="1"/>
      <p:bldP spid="2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3112BC-F20F-EF2C-451D-C46B948A4A10}"/>
            </a:ext>
          </a:extLst>
        </p:cNvPr>
        <p:cNvGrpSpPr/>
        <p:nvPr/>
      </p:nvGrpSpPr>
      <p:grpSpPr>
        <a:xfrm>
          <a:off x="0" y="0"/>
          <a:ext cx="0" cy="0"/>
          <a:chOff x="0" y="0"/>
          <a:chExt cx="0" cy="0"/>
        </a:xfrm>
      </p:grpSpPr>
      <p:pic>
        <p:nvPicPr>
          <p:cNvPr id="9" name="Content Placeholder 7" descr="VOLUNTEERING | msu-vita">
            <a:extLst>
              <a:ext uri="{FF2B5EF4-FFF2-40B4-BE49-F238E27FC236}">
                <a16:creationId xmlns:a16="http://schemas.microsoft.com/office/drawing/2014/main" id="{205A9382-91AA-975A-8572-B27A70EA74DE}"/>
              </a:ext>
            </a:extLst>
          </p:cNvPr>
          <p:cNvPicPr>
            <a:picLocks noChangeAspect="1"/>
          </p:cNvPicPr>
          <p:nvPr/>
        </p:nvPicPr>
        <p:blipFill>
          <a:blip r:embed="rId2"/>
          <a:stretch>
            <a:fillRect/>
          </a:stretch>
        </p:blipFill>
        <p:spPr>
          <a:xfrm>
            <a:off x="10187976" y="151"/>
            <a:ext cx="2002494" cy="906239"/>
          </a:xfrm>
          <a:prstGeom prst="rect">
            <a:avLst/>
          </a:prstGeom>
        </p:spPr>
      </p:pic>
      <p:sp>
        <p:nvSpPr>
          <p:cNvPr id="707" name="Rectangle: Diagonal Corners Rounded 706">
            <a:extLst>
              <a:ext uri="{FF2B5EF4-FFF2-40B4-BE49-F238E27FC236}">
                <a16:creationId xmlns:a16="http://schemas.microsoft.com/office/drawing/2014/main" id="{898D2D47-F8CF-D286-5E4F-DF421B835BC1}"/>
              </a:ext>
            </a:extLst>
          </p:cNvPr>
          <p:cNvSpPr/>
          <p:nvPr/>
        </p:nvSpPr>
        <p:spPr>
          <a:xfrm>
            <a:off x="618434" y="596350"/>
            <a:ext cx="5951676" cy="906238"/>
          </a:xfrm>
          <a:prstGeom prst="round2DiagRect">
            <a:avLst/>
          </a:prstGeom>
          <a:solidFill>
            <a:schemeClr val="accent3">
              <a:lumMod val="75000"/>
            </a:schemeClr>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8" name="TextBox 707">
            <a:extLst>
              <a:ext uri="{FF2B5EF4-FFF2-40B4-BE49-F238E27FC236}">
                <a16:creationId xmlns:a16="http://schemas.microsoft.com/office/drawing/2014/main" id="{D9F3C944-6E19-4C88-E528-B03CFB022E5F}"/>
              </a:ext>
            </a:extLst>
          </p:cNvPr>
          <p:cNvSpPr txBox="1"/>
          <p:nvPr/>
        </p:nvSpPr>
        <p:spPr>
          <a:xfrm>
            <a:off x="969434" y="757896"/>
            <a:ext cx="5164432" cy="584775"/>
          </a:xfrm>
          <a:prstGeom prst="rect">
            <a:avLst/>
          </a:prstGeom>
          <a:no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solidFill>
                  <a:schemeClr val="bg1"/>
                </a:solidFill>
                <a:latin typeface="Aptos Display"/>
              </a:rPr>
              <a:t>Taxable Income </a:t>
            </a:r>
            <a:r>
              <a:rPr lang="en-US" sz="3200">
                <a:solidFill>
                  <a:schemeClr val="bg1"/>
                </a:solidFill>
                <a:latin typeface="Aptos Display"/>
                <a:sym typeface="Wingdings" panose="05000000000000000000" pitchFamily="2" charset="2"/>
              </a:rPr>
              <a:t> Tax Credits</a:t>
            </a:r>
            <a:endParaRPr lang="en-US"/>
          </a:p>
        </p:txBody>
      </p:sp>
      <p:sp>
        <p:nvSpPr>
          <p:cNvPr id="3" name="Oval 2">
            <a:extLst>
              <a:ext uri="{FF2B5EF4-FFF2-40B4-BE49-F238E27FC236}">
                <a16:creationId xmlns:a16="http://schemas.microsoft.com/office/drawing/2014/main" id="{19364E7E-9A43-D4FB-A408-8496FE631891}"/>
              </a:ext>
            </a:extLst>
          </p:cNvPr>
          <p:cNvSpPr/>
          <p:nvPr/>
        </p:nvSpPr>
        <p:spPr>
          <a:xfrm>
            <a:off x="298833" y="2378980"/>
            <a:ext cx="2134401" cy="2132576"/>
          </a:xfrm>
          <a:prstGeom prst="ellips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US" sz="2800" b="1">
                <a:solidFill>
                  <a:schemeClr val="bg1"/>
                </a:solidFill>
              </a:rPr>
              <a:t>Tax </a:t>
            </a:r>
          </a:p>
          <a:p>
            <a:r>
              <a:rPr lang="en-US" sz="2800" b="1">
                <a:solidFill>
                  <a:schemeClr val="bg1"/>
                </a:solidFill>
              </a:rPr>
              <a:t>Liability</a:t>
            </a:r>
          </a:p>
        </p:txBody>
      </p:sp>
      <p:sp>
        <p:nvSpPr>
          <p:cNvPr id="18" name="Equals 17">
            <a:extLst>
              <a:ext uri="{FF2B5EF4-FFF2-40B4-BE49-F238E27FC236}">
                <a16:creationId xmlns:a16="http://schemas.microsoft.com/office/drawing/2014/main" id="{4855B7E3-411D-472A-A416-F55CE40BDA4F}"/>
              </a:ext>
            </a:extLst>
          </p:cNvPr>
          <p:cNvSpPr/>
          <p:nvPr/>
        </p:nvSpPr>
        <p:spPr>
          <a:xfrm>
            <a:off x="8442325" y="3129326"/>
            <a:ext cx="1210734" cy="694267"/>
          </a:xfrm>
          <a:prstGeom prst="mathEqual">
            <a:avLst>
              <a:gd name="adj1" fmla="val 14983"/>
              <a:gd name="adj2" fmla="val 23955"/>
            </a:avLst>
          </a:prstGeom>
          <a:solidFill>
            <a:schemeClr val="accent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Minus Sign 5">
            <a:extLst>
              <a:ext uri="{FF2B5EF4-FFF2-40B4-BE49-F238E27FC236}">
                <a16:creationId xmlns:a16="http://schemas.microsoft.com/office/drawing/2014/main" id="{5D143206-333F-3CC6-F54B-57C9EE3BAE6E}"/>
              </a:ext>
            </a:extLst>
          </p:cNvPr>
          <p:cNvSpPr/>
          <p:nvPr/>
        </p:nvSpPr>
        <p:spPr>
          <a:xfrm>
            <a:off x="2451551" y="2975881"/>
            <a:ext cx="1416407" cy="906238"/>
          </a:xfrm>
          <a:prstGeom prst="mathMinus">
            <a:avLst>
              <a:gd name="adj1" fmla="val 19783"/>
            </a:avLst>
          </a:prstGeom>
          <a:solidFill>
            <a:schemeClr val="accent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72DCC8DA-67D7-80E2-82C4-C3F9C1257893}"/>
              </a:ext>
            </a:extLst>
          </p:cNvPr>
          <p:cNvSpPr/>
          <p:nvPr/>
        </p:nvSpPr>
        <p:spPr>
          <a:xfrm>
            <a:off x="3961091" y="2896646"/>
            <a:ext cx="1210734" cy="1159629"/>
          </a:xfrm>
          <a:prstGeom prst="ellips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US" sz="1400" b="1">
                <a:solidFill>
                  <a:schemeClr val="bg1"/>
                </a:solidFill>
              </a:rPr>
              <a:t>Tax</a:t>
            </a:r>
          </a:p>
          <a:p>
            <a:r>
              <a:rPr lang="en-US" sz="1400" b="1">
                <a:solidFill>
                  <a:schemeClr val="bg1"/>
                </a:solidFill>
              </a:rPr>
              <a:t>Credits</a:t>
            </a:r>
          </a:p>
        </p:txBody>
      </p:sp>
      <p:sp>
        <p:nvSpPr>
          <p:cNvPr id="8" name="Oval 7">
            <a:extLst>
              <a:ext uri="{FF2B5EF4-FFF2-40B4-BE49-F238E27FC236}">
                <a16:creationId xmlns:a16="http://schemas.microsoft.com/office/drawing/2014/main" id="{7443A1E6-3EF5-5E53-8A9D-FE8EFFA6C2DA}"/>
              </a:ext>
            </a:extLst>
          </p:cNvPr>
          <p:cNvSpPr/>
          <p:nvPr/>
        </p:nvSpPr>
        <p:spPr>
          <a:xfrm>
            <a:off x="9653059" y="2553289"/>
            <a:ext cx="1918428" cy="1751422"/>
          </a:xfrm>
          <a:prstGeom prst="ellips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US" sz="2000">
                <a:solidFill>
                  <a:schemeClr val="bg1"/>
                </a:solidFill>
              </a:rPr>
              <a:t>Total Tax</a:t>
            </a:r>
          </a:p>
          <a:p>
            <a:r>
              <a:rPr lang="en-US" sz="2000" b="1">
                <a:solidFill>
                  <a:schemeClr val="bg1"/>
                </a:solidFill>
              </a:rPr>
              <a:t>Refund/ Amount</a:t>
            </a:r>
          </a:p>
          <a:p>
            <a:r>
              <a:rPr lang="en-US" sz="2000" b="1">
                <a:solidFill>
                  <a:schemeClr val="bg1"/>
                </a:solidFill>
              </a:rPr>
              <a:t>Owed</a:t>
            </a:r>
          </a:p>
        </p:txBody>
      </p:sp>
      <p:sp>
        <p:nvSpPr>
          <p:cNvPr id="10" name="TextBox 9">
            <a:extLst>
              <a:ext uri="{FF2B5EF4-FFF2-40B4-BE49-F238E27FC236}">
                <a16:creationId xmlns:a16="http://schemas.microsoft.com/office/drawing/2014/main" id="{54789994-B476-734A-DC94-0E805154734D}"/>
              </a:ext>
            </a:extLst>
          </p:cNvPr>
          <p:cNvSpPr txBox="1"/>
          <p:nvPr/>
        </p:nvSpPr>
        <p:spPr>
          <a:xfrm>
            <a:off x="7980996" y="4511556"/>
            <a:ext cx="4413959" cy="584775"/>
          </a:xfrm>
          <a:prstGeom prst="rect">
            <a:avLst/>
          </a:prstGeom>
          <a:noFill/>
        </p:spPr>
        <p:txBody>
          <a:bodyPr wrap="square" rtlCol="0">
            <a:spAutoFit/>
          </a:bodyPr>
          <a:lstStyle/>
          <a:p>
            <a:r>
              <a:rPr lang="en-US" sz="3200" b="1"/>
              <a:t>FINAL CALCULATION!</a:t>
            </a:r>
          </a:p>
        </p:txBody>
      </p:sp>
      <p:sp>
        <p:nvSpPr>
          <p:cNvPr id="2" name="Minus Sign 5">
            <a:extLst>
              <a:ext uri="{FF2B5EF4-FFF2-40B4-BE49-F238E27FC236}">
                <a16:creationId xmlns:a16="http://schemas.microsoft.com/office/drawing/2014/main" id="{4B605CFB-DC00-9DE4-1B78-66459318352A}"/>
              </a:ext>
            </a:extLst>
          </p:cNvPr>
          <p:cNvSpPr/>
          <p:nvPr/>
        </p:nvSpPr>
        <p:spPr>
          <a:xfrm>
            <a:off x="5176828" y="3023341"/>
            <a:ext cx="1416407" cy="906238"/>
          </a:xfrm>
          <a:prstGeom prst="mathMinus">
            <a:avLst>
              <a:gd name="adj1" fmla="val 19783"/>
            </a:avLst>
          </a:prstGeom>
          <a:solidFill>
            <a:schemeClr val="accent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B84D832A-A6B0-270A-1B2B-04E54C472154}"/>
              </a:ext>
            </a:extLst>
          </p:cNvPr>
          <p:cNvSpPr/>
          <p:nvPr/>
        </p:nvSpPr>
        <p:spPr>
          <a:xfrm>
            <a:off x="6570110" y="2896646"/>
            <a:ext cx="1918428" cy="1159629"/>
          </a:xfrm>
          <a:prstGeom prst="ellips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US" sz="1400" b="1">
                <a:solidFill>
                  <a:schemeClr val="bg1"/>
                </a:solidFill>
              </a:rPr>
              <a:t>Tax</a:t>
            </a:r>
          </a:p>
          <a:p>
            <a:r>
              <a:rPr lang="en-US" sz="1400" b="1">
                <a:solidFill>
                  <a:schemeClr val="bg1"/>
                </a:solidFill>
              </a:rPr>
              <a:t>Prepayments/</a:t>
            </a:r>
            <a:r>
              <a:rPr lang="en-US" sz="1400" b="1" err="1">
                <a:solidFill>
                  <a:schemeClr val="bg1"/>
                </a:solidFill>
              </a:rPr>
              <a:t>Witholdings</a:t>
            </a:r>
            <a:endParaRPr lang="en-US" sz="1400" b="1">
              <a:solidFill>
                <a:schemeClr val="bg1"/>
              </a:solidFill>
            </a:endParaRPr>
          </a:p>
        </p:txBody>
      </p:sp>
    </p:spTree>
    <p:extLst>
      <p:ext uri="{BB962C8B-B14F-4D97-AF65-F5344CB8AC3E}">
        <p14:creationId xmlns:p14="http://schemas.microsoft.com/office/powerpoint/2010/main" val="31441305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8E93FE-E192-0A7C-8293-7EF3BADBCF84}"/>
            </a:ext>
          </a:extLst>
        </p:cNvPr>
        <p:cNvGrpSpPr/>
        <p:nvPr/>
      </p:nvGrpSpPr>
      <p:grpSpPr>
        <a:xfrm>
          <a:off x="0" y="0"/>
          <a:ext cx="0" cy="0"/>
          <a:chOff x="0" y="0"/>
          <a:chExt cx="0" cy="0"/>
        </a:xfrm>
      </p:grpSpPr>
      <p:pic>
        <p:nvPicPr>
          <p:cNvPr id="9" name="Content Placeholder 7" descr="VOLUNTEERING | msu-vita">
            <a:extLst>
              <a:ext uri="{FF2B5EF4-FFF2-40B4-BE49-F238E27FC236}">
                <a16:creationId xmlns:a16="http://schemas.microsoft.com/office/drawing/2014/main" id="{33D70D65-41F0-59AD-F916-8C4894EA08D5}"/>
              </a:ext>
            </a:extLst>
          </p:cNvPr>
          <p:cNvPicPr>
            <a:picLocks noChangeAspect="1"/>
          </p:cNvPicPr>
          <p:nvPr/>
        </p:nvPicPr>
        <p:blipFill>
          <a:blip r:embed="rId2"/>
          <a:stretch>
            <a:fillRect/>
          </a:stretch>
        </p:blipFill>
        <p:spPr>
          <a:xfrm>
            <a:off x="10187976" y="151"/>
            <a:ext cx="2002494" cy="906239"/>
          </a:xfrm>
          <a:prstGeom prst="rect">
            <a:avLst/>
          </a:prstGeom>
        </p:spPr>
      </p:pic>
      <p:graphicFrame>
        <p:nvGraphicFramePr>
          <p:cNvPr id="11" name="Content Placeholder 3">
            <a:extLst>
              <a:ext uri="{FF2B5EF4-FFF2-40B4-BE49-F238E27FC236}">
                <a16:creationId xmlns:a16="http://schemas.microsoft.com/office/drawing/2014/main" id="{9D2164E5-F05D-42AF-0ABA-558551BDDF27}"/>
              </a:ext>
            </a:extLst>
          </p:cNvPr>
          <p:cNvGraphicFramePr>
            <a:graphicFrameLocks/>
          </p:cNvGraphicFramePr>
          <p:nvPr>
            <p:extLst>
              <p:ext uri="{D42A27DB-BD31-4B8C-83A1-F6EECF244321}">
                <p14:modId xmlns:p14="http://schemas.microsoft.com/office/powerpoint/2010/main" val="3792628999"/>
              </p:ext>
            </p:extLst>
          </p:nvPr>
        </p:nvGraphicFramePr>
        <p:xfrm>
          <a:off x="616288" y="2354044"/>
          <a:ext cx="11578969" cy="42238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07" name="Rectangle: Diagonal Corners Rounded 706">
            <a:extLst>
              <a:ext uri="{FF2B5EF4-FFF2-40B4-BE49-F238E27FC236}">
                <a16:creationId xmlns:a16="http://schemas.microsoft.com/office/drawing/2014/main" id="{26A3FA63-E6C9-7B3F-30F4-22FC9EB9D9C8}"/>
              </a:ext>
            </a:extLst>
          </p:cNvPr>
          <p:cNvSpPr/>
          <p:nvPr/>
        </p:nvSpPr>
        <p:spPr>
          <a:xfrm>
            <a:off x="618434" y="596349"/>
            <a:ext cx="5397590" cy="1389731"/>
          </a:xfrm>
          <a:prstGeom prst="round2DiagRect">
            <a:avLst/>
          </a:prstGeom>
          <a:solidFill>
            <a:schemeClr val="accent3">
              <a:lumMod val="75000"/>
            </a:schemeClr>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8" name="TextBox 707">
            <a:extLst>
              <a:ext uri="{FF2B5EF4-FFF2-40B4-BE49-F238E27FC236}">
                <a16:creationId xmlns:a16="http://schemas.microsoft.com/office/drawing/2014/main" id="{F07A32B3-A549-D70A-F6E9-9B2B482745EF}"/>
              </a:ext>
            </a:extLst>
          </p:cNvPr>
          <p:cNvSpPr txBox="1"/>
          <p:nvPr/>
        </p:nvSpPr>
        <p:spPr>
          <a:xfrm>
            <a:off x="814779" y="753501"/>
            <a:ext cx="4872163" cy="954107"/>
          </a:xfrm>
          <a:prstGeom prst="rect">
            <a:avLst/>
          </a:prstGeom>
          <a:no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solidFill>
                  <a:schemeClr val="bg1"/>
                </a:solidFill>
                <a:latin typeface="Aptos Display"/>
              </a:rPr>
              <a:t>Most Common Tax Credits You Might Encounter </a:t>
            </a:r>
          </a:p>
        </p:txBody>
      </p:sp>
    </p:spTree>
    <p:extLst>
      <p:ext uri="{BB962C8B-B14F-4D97-AF65-F5344CB8AC3E}">
        <p14:creationId xmlns:p14="http://schemas.microsoft.com/office/powerpoint/2010/main" val="18749051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9F696D-7043-B500-7594-4F5133A5807C}"/>
            </a:ext>
          </a:extLst>
        </p:cNvPr>
        <p:cNvGrpSpPr/>
        <p:nvPr/>
      </p:nvGrpSpPr>
      <p:grpSpPr>
        <a:xfrm>
          <a:off x="0" y="0"/>
          <a:ext cx="0" cy="0"/>
          <a:chOff x="0" y="0"/>
          <a:chExt cx="0" cy="0"/>
        </a:xfrm>
      </p:grpSpPr>
      <p:pic>
        <p:nvPicPr>
          <p:cNvPr id="9" name="Content Placeholder 7" descr="VOLUNTEERING | msu-vita">
            <a:extLst>
              <a:ext uri="{FF2B5EF4-FFF2-40B4-BE49-F238E27FC236}">
                <a16:creationId xmlns:a16="http://schemas.microsoft.com/office/drawing/2014/main" id="{6110A009-BE40-E9EB-E0FB-3148BDC4BDC9}"/>
              </a:ext>
            </a:extLst>
          </p:cNvPr>
          <p:cNvPicPr>
            <a:picLocks noChangeAspect="1"/>
          </p:cNvPicPr>
          <p:nvPr/>
        </p:nvPicPr>
        <p:blipFill>
          <a:blip r:embed="rId2"/>
          <a:stretch>
            <a:fillRect/>
          </a:stretch>
        </p:blipFill>
        <p:spPr>
          <a:xfrm>
            <a:off x="10187976" y="151"/>
            <a:ext cx="2002494" cy="906239"/>
          </a:xfrm>
          <a:prstGeom prst="rect">
            <a:avLst/>
          </a:prstGeom>
        </p:spPr>
      </p:pic>
      <p:sp>
        <p:nvSpPr>
          <p:cNvPr id="707" name="Rectangle: Diagonal Corners Rounded 706">
            <a:extLst>
              <a:ext uri="{FF2B5EF4-FFF2-40B4-BE49-F238E27FC236}">
                <a16:creationId xmlns:a16="http://schemas.microsoft.com/office/drawing/2014/main" id="{EB842813-2860-416E-1EC7-66D56C924ACD}"/>
              </a:ext>
            </a:extLst>
          </p:cNvPr>
          <p:cNvSpPr/>
          <p:nvPr/>
        </p:nvSpPr>
        <p:spPr>
          <a:xfrm>
            <a:off x="466032" y="384684"/>
            <a:ext cx="6849168" cy="906240"/>
          </a:xfrm>
          <a:prstGeom prst="round2DiagRect">
            <a:avLst/>
          </a:prstGeom>
          <a:solidFill>
            <a:schemeClr val="accent3">
              <a:lumMod val="75000"/>
            </a:schemeClr>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8" name="TextBox 707">
            <a:extLst>
              <a:ext uri="{FF2B5EF4-FFF2-40B4-BE49-F238E27FC236}">
                <a16:creationId xmlns:a16="http://schemas.microsoft.com/office/drawing/2014/main" id="{A53DE1E9-7EA1-921D-7F4A-BA013ABF6CCA}"/>
              </a:ext>
            </a:extLst>
          </p:cNvPr>
          <p:cNvSpPr txBox="1"/>
          <p:nvPr/>
        </p:nvSpPr>
        <p:spPr>
          <a:xfrm>
            <a:off x="554000" y="545416"/>
            <a:ext cx="6549533" cy="553998"/>
          </a:xfrm>
          <a:prstGeom prst="rect">
            <a:avLst/>
          </a:prstGeom>
          <a:no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000">
                <a:solidFill>
                  <a:schemeClr val="bg1"/>
                </a:solidFill>
                <a:latin typeface="Aptos Display"/>
              </a:rPr>
              <a:t>American Opportunity Tax Credit (AOTC)</a:t>
            </a:r>
            <a:endParaRPr lang="en-US" sz="3000">
              <a:solidFill>
                <a:schemeClr val="bg1"/>
              </a:solidFill>
            </a:endParaRPr>
          </a:p>
        </p:txBody>
      </p:sp>
      <p:sp>
        <p:nvSpPr>
          <p:cNvPr id="2" name="TextBox 1">
            <a:extLst>
              <a:ext uri="{FF2B5EF4-FFF2-40B4-BE49-F238E27FC236}">
                <a16:creationId xmlns:a16="http://schemas.microsoft.com/office/drawing/2014/main" id="{29AB9560-20B8-472C-175C-7845104C8D02}"/>
              </a:ext>
            </a:extLst>
          </p:cNvPr>
          <p:cNvSpPr txBox="1"/>
          <p:nvPr/>
        </p:nvSpPr>
        <p:spPr>
          <a:xfrm>
            <a:off x="140082" y="1451656"/>
            <a:ext cx="11911835" cy="10248960"/>
          </a:xfrm>
          <a:prstGeom prst="rect">
            <a:avLst/>
          </a:prstGeom>
          <a:noFill/>
        </p:spPr>
        <p:txBody>
          <a:bodyPr rot="0" spcFirstLastPara="0" vertOverflow="overflow" horzOverflow="overflow" vert="horz" wrap="square" lIns="91440" tIns="45720" rIns="91440" bIns="45720" numCol="2" spcCol="0" rtlCol="0" fromWordArt="0" anchor="t" anchorCtr="0" forceAA="0" compatLnSpc="1">
            <a:prstTxWarp prst="textNoShape">
              <a:avLst/>
            </a:prstTxWarp>
            <a:spAutoFit/>
          </a:bodyPr>
          <a:lstStyle/>
          <a:p>
            <a:r>
              <a:rPr lang="en-US" sz="2000" b="1"/>
              <a:t>Description:</a:t>
            </a:r>
            <a:br>
              <a:rPr lang="en-US" sz="2000"/>
            </a:br>
            <a:r>
              <a:rPr lang="en-US" sz="2000"/>
              <a:t>Provides students (or parents) with a tax credit for qualified education expenses paid for the first four years of postsecondary education. This credit applies to tuition, fees, and required course materials for students.</a:t>
            </a:r>
          </a:p>
          <a:p>
            <a:endParaRPr lang="en-US" sz="2000"/>
          </a:p>
          <a:p>
            <a:r>
              <a:rPr lang="en-US" sz="2000" b="1"/>
              <a:t>Refundability:</a:t>
            </a:r>
            <a:r>
              <a:rPr lang="en-US" sz="2000"/>
              <a:t> Up to 40% (Max: $1,000) of the credit may be refundable</a:t>
            </a:r>
          </a:p>
          <a:p>
            <a:endParaRPr lang="en-US" sz="1100"/>
          </a:p>
          <a:p>
            <a:r>
              <a:rPr lang="en-US" sz="2000" b="1"/>
              <a:t>Amount/Calculation:</a:t>
            </a:r>
            <a:br>
              <a:rPr lang="en-US" sz="2000"/>
            </a:br>
            <a:r>
              <a:rPr lang="en-US" sz="2000"/>
              <a:t>Maximum annual credit of </a:t>
            </a:r>
            <a:r>
              <a:rPr lang="en-US" sz="2000" b="1"/>
              <a:t>$2,500 per student</a:t>
            </a:r>
            <a:r>
              <a:rPr lang="en-US" sz="2000"/>
              <a:t>.</a:t>
            </a:r>
          </a:p>
          <a:p>
            <a:r>
              <a:rPr lang="en-US" sz="2000"/>
              <a:t>• 100% of the first $2,000 of qualified expenses</a:t>
            </a:r>
          </a:p>
          <a:p>
            <a:r>
              <a:rPr lang="en-US" sz="2000"/>
              <a:t>•  25% of the next $2,000 of qualified expenses</a:t>
            </a:r>
          </a:p>
          <a:p>
            <a:r>
              <a:rPr lang="en-US" sz="2000"/>
              <a:t>•  </a:t>
            </a:r>
            <a:r>
              <a:rPr lang="en-US" sz="2000" b="1"/>
              <a:t>Up to 40% ($1,000) of the credit may be refundable.</a:t>
            </a:r>
          </a:p>
          <a:p>
            <a:endParaRPr lang="en-US" sz="1400"/>
          </a:p>
          <a:p>
            <a:endParaRPr lang="en-US" sz="2000" b="1"/>
          </a:p>
          <a:p>
            <a:endParaRPr lang="en-US" sz="2000" b="1"/>
          </a:p>
          <a:p>
            <a:endParaRPr lang="en-US" sz="2000" b="1"/>
          </a:p>
          <a:p>
            <a:endParaRPr lang="en-US" sz="2000" b="1"/>
          </a:p>
          <a:p>
            <a:endParaRPr lang="en-US" sz="2000" b="1"/>
          </a:p>
          <a:p>
            <a:endParaRPr lang="en-US" sz="2000" b="1"/>
          </a:p>
          <a:p>
            <a:endParaRPr lang="en-US" sz="2000" b="1"/>
          </a:p>
          <a:p>
            <a:endParaRPr lang="en-US" sz="2000" b="1"/>
          </a:p>
          <a:p>
            <a:endParaRPr lang="en-US" sz="2000" b="1"/>
          </a:p>
          <a:p>
            <a:endParaRPr lang="en-US" sz="2000" b="1"/>
          </a:p>
          <a:p>
            <a:endParaRPr lang="en-US" sz="2000" b="1"/>
          </a:p>
          <a:p>
            <a:endParaRPr lang="en-US" sz="2000" b="1"/>
          </a:p>
          <a:p>
            <a:endParaRPr lang="en-US" sz="2000" b="1"/>
          </a:p>
          <a:p>
            <a:endParaRPr lang="en-US" sz="2000" b="1"/>
          </a:p>
          <a:p>
            <a:endParaRPr lang="en-US" sz="2000" b="1"/>
          </a:p>
          <a:p>
            <a:endParaRPr lang="en-US" sz="2000" b="1"/>
          </a:p>
          <a:p>
            <a:endParaRPr lang="en-US" sz="2000" b="1"/>
          </a:p>
          <a:p>
            <a:r>
              <a:rPr lang="en-US" sz="2000" b="1"/>
              <a:t>Filing Status Qualified:</a:t>
            </a:r>
            <a:endParaRPr lang="en-US" sz="2000"/>
          </a:p>
          <a:p>
            <a:r>
              <a:rPr lang="en-US" sz="2000">
                <a:solidFill>
                  <a:schemeClr val="accent3"/>
                </a:solidFill>
              </a:rPr>
              <a:t>Single/HOH/QSS </a:t>
            </a:r>
            <a:r>
              <a:rPr lang="en-US" sz="2000"/>
              <a:t>Phase Out:</a:t>
            </a:r>
            <a:r>
              <a:rPr lang="en-US" sz="2000">
                <a:solidFill>
                  <a:schemeClr val="accent3"/>
                </a:solidFill>
              </a:rPr>
              <a:t> </a:t>
            </a:r>
            <a:r>
              <a:rPr lang="en-US" sz="2000" b="1"/>
              <a:t>$80,000 - $90,000 </a:t>
            </a:r>
            <a:endParaRPr lang="en-US" sz="2000" b="1">
              <a:solidFill>
                <a:schemeClr val="accent3"/>
              </a:solidFill>
            </a:endParaRPr>
          </a:p>
          <a:p>
            <a:r>
              <a:rPr lang="en-US" sz="2000">
                <a:solidFill>
                  <a:schemeClr val="accent3"/>
                </a:solidFill>
              </a:rPr>
              <a:t>MFJ </a:t>
            </a:r>
            <a:r>
              <a:rPr lang="en-US" sz="2000"/>
              <a:t>Phase Out:</a:t>
            </a:r>
            <a:r>
              <a:rPr lang="en-US" sz="2000">
                <a:solidFill>
                  <a:schemeClr val="accent3"/>
                </a:solidFill>
              </a:rPr>
              <a:t> </a:t>
            </a:r>
            <a:r>
              <a:rPr lang="en-US" sz="2000" b="1"/>
              <a:t>$160,000 - </a:t>
            </a:r>
            <a:r>
              <a:rPr lang="en-US" sz="2000"/>
              <a:t> </a:t>
            </a:r>
            <a:r>
              <a:rPr lang="en-US" sz="2000" b="1"/>
              <a:t>$180,000          </a:t>
            </a:r>
          </a:p>
          <a:p>
            <a:endParaRPr lang="en-US" sz="1100" b="1"/>
          </a:p>
          <a:p>
            <a:r>
              <a:rPr lang="en-US" sz="2000" b="1"/>
              <a:t>Qualifications:</a:t>
            </a:r>
            <a:br>
              <a:rPr lang="en-US" sz="2000"/>
            </a:br>
            <a:r>
              <a:rPr lang="en-US" sz="2000"/>
              <a:t>• Student must be enrolled at least half-time in a program leading to a degree or recognized credential.</a:t>
            </a:r>
            <a:br>
              <a:rPr lang="en-US" sz="2000"/>
            </a:br>
            <a:r>
              <a:rPr lang="en-US" sz="2000"/>
              <a:t>• Credit available only for the </a:t>
            </a:r>
            <a:r>
              <a:rPr lang="en-US" sz="2000" b="1"/>
              <a:t>first four tax years</a:t>
            </a:r>
            <a:r>
              <a:rPr lang="en-US" sz="2000"/>
              <a:t> of postsecondary education.</a:t>
            </a:r>
            <a:br>
              <a:rPr lang="en-US" sz="2000"/>
            </a:br>
            <a:r>
              <a:rPr lang="en-US" sz="2000"/>
              <a:t>• No felony drug conviction at the end of the tax year.</a:t>
            </a:r>
            <a:br>
              <a:rPr lang="en-US" sz="2000"/>
            </a:br>
            <a:r>
              <a:rPr lang="en-US" sz="2000"/>
              <a:t>• Qualified expenses include </a:t>
            </a:r>
            <a:r>
              <a:rPr lang="en-US" sz="2000" b="1"/>
              <a:t>tuition, fees, and required course materials</a:t>
            </a:r>
            <a:r>
              <a:rPr lang="en-US" sz="2000"/>
              <a:t> (not room or board).</a:t>
            </a:r>
            <a:br>
              <a:rPr lang="en-US" sz="2000"/>
            </a:br>
            <a:endParaRPr lang="en-US" sz="2000"/>
          </a:p>
          <a:p>
            <a:r>
              <a:rPr lang="en-US" sz="2000" b="1"/>
              <a:t>Documentation Needed:</a:t>
            </a:r>
            <a:r>
              <a:rPr lang="en-US" sz="2000"/>
              <a:t> </a:t>
            </a:r>
          </a:p>
          <a:p>
            <a:r>
              <a:rPr lang="en-US" sz="2000"/>
              <a:t>• Form 1098-T from the educational institution</a:t>
            </a:r>
          </a:p>
          <a:p>
            <a:r>
              <a:rPr lang="en-US" sz="2000"/>
              <a:t>Records of tuition and fees paid</a:t>
            </a:r>
          </a:p>
          <a:p>
            <a:r>
              <a:rPr lang="en-US" sz="2000"/>
              <a:t>• Proof of course materials purchased (books, supplies, etc.)</a:t>
            </a:r>
          </a:p>
        </p:txBody>
      </p:sp>
      <p:pic>
        <p:nvPicPr>
          <p:cNvPr id="3" name="Picture 2" descr="A red circle with black text&#10;&#10;AI-generated content may be incorrect.">
            <a:extLst>
              <a:ext uri="{FF2B5EF4-FFF2-40B4-BE49-F238E27FC236}">
                <a16:creationId xmlns:a16="http://schemas.microsoft.com/office/drawing/2014/main" id="{DC30891C-A744-49B9-D96D-A6620D7B47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5738" y="205075"/>
            <a:ext cx="1085849" cy="1085849"/>
          </a:xfrm>
          <a:prstGeom prst="rect">
            <a:avLst/>
          </a:prstGeom>
        </p:spPr>
      </p:pic>
    </p:spTree>
    <p:extLst>
      <p:ext uri="{BB962C8B-B14F-4D97-AF65-F5344CB8AC3E}">
        <p14:creationId xmlns:p14="http://schemas.microsoft.com/office/powerpoint/2010/main" val="29944976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4451F0-ED92-1952-1907-9F8E1DD2F3EF}"/>
            </a:ext>
          </a:extLst>
        </p:cNvPr>
        <p:cNvGrpSpPr/>
        <p:nvPr/>
      </p:nvGrpSpPr>
      <p:grpSpPr>
        <a:xfrm>
          <a:off x="0" y="0"/>
          <a:ext cx="0" cy="0"/>
          <a:chOff x="0" y="0"/>
          <a:chExt cx="0" cy="0"/>
        </a:xfrm>
      </p:grpSpPr>
      <p:pic>
        <p:nvPicPr>
          <p:cNvPr id="9" name="Content Placeholder 7" descr="VOLUNTEERING | msu-vita">
            <a:extLst>
              <a:ext uri="{FF2B5EF4-FFF2-40B4-BE49-F238E27FC236}">
                <a16:creationId xmlns:a16="http://schemas.microsoft.com/office/drawing/2014/main" id="{8AB949C5-F4D4-2BDD-8E7E-015DFD3A4F9F}"/>
              </a:ext>
            </a:extLst>
          </p:cNvPr>
          <p:cNvPicPr>
            <a:picLocks noChangeAspect="1"/>
          </p:cNvPicPr>
          <p:nvPr/>
        </p:nvPicPr>
        <p:blipFill>
          <a:blip r:embed="rId2"/>
          <a:stretch>
            <a:fillRect/>
          </a:stretch>
        </p:blipFill>
        <p:spPr>
          <a:xfrm>
            <a:off x="10187976" y="151"/>
            <a:ext cx="2002494" cy="906239"/>
          </a:xfrm>
          <a:prstGeom prst="rect">
            <a:avLst/>
          </a:prstGeom>
        </p:spPr>
      </p:pic>
      <p:sp>
        <p:nvSpPr>
          <p:cNvPr id="707" name="Rectangle: Diagonal Corners Rounded 706">
            <a:extLst>
              <a:ext uri="{FF2B5EF4-FFF2-40B4-BE49-F238E27FC236}">
                <a16:creationId xmlns:a16="http://schemas.microsoft.com/office/drawing/2014/main" id="{76DFEBB0-1A36-1FD5-071C-BA8D60C2E3C8}"/>
              </a:ext>
            </a:extLst>
          </p:cNvPr>
          <p:cNvSpPr/>
          <p:nvPr/>
        </p:nvSpPr>
        <p:spPr>
          <a:xfrm>
            <a:off x="466032" y="384684"/>
            <a:ext cx="6027901" cy="906240"/>
          </a:xfrm>
          <a:prstGeom prst="round2DiagRect">
            <a:avLst/>
          </a:prstGeom>
          <a:solidFill>
            <a:schemeClr val="accent3">
              <a:lumMod val="75000"/>
            </a:schemeClr>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8" name="TextBox 707">
            <a:extLst>
              <a:ext uri="{FF2B5EF4-FFF2-40B4-BE49-F238E27FC236}">
                <a16:creationId xmlns:a16="http://schemas.microsoft.com/office/drawing/2014/main" id="{5878FC7F-9808-952A-4E31-ED26344F2FD7}"/>
              </a:ext>
            </a:extLst>
          </p:cNvPr>
          <p:cNvSpPr txBox="1"/>
          <p:nvPr/>
        </p:nvSpPr>
        <p:spPr>
          <a:xfrm>
            <a:off x="554001" y="545416"/>
            <a:ext cx="5677466" cy="584775"/>
          </a:xfrm>
          <a:prstGeom prst="rect">
            <a:avLst/>
          </a:prstGeom>
          <a:no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solidFill>
                  <a:schemeClr val="bg1"/>
                </a:solidFill>
                <a:latin typeface="Aptos Display"/>
              </a:rPr>
              <a:t>Lifetime Learning Credit (LLC)</a:t>
            </a:r>
            <a:endParaRPr lang="en-US">
              <a:solidFill>
                <a:schemeClr val="bg1"/>
              </a:solidFill>
            </a:endParaRPr>
          </a:p>
        </p:txBody>
      </p:sp>
      <p:sp>
        <p:nvSpPr>
          <p:cNvPr id="2" name="TextBox 1">
            <a:extLst>
              <a:ext uri="{FF2B5EF4-FFF2-40B4-BE49-F238E27FC236}">
                <a16:creationId xmlns:a16="http://schemas.microsoft.com/office/drawing/2014/main" id="{7DE38CD0-E7DB-3EC4-1204-BDB94A45B30E}"/>
              </a:ext>
            </a:extLst>
          </p:cNvPr>
          <p:cNvSpPr txBox="1"/>
          <p:nvPr/>
        </p:nvSpPr>
        <p:spPr>
          <a:xfrm>
            <a:off x="140082" y="1451656"/>
            <a:ext cx="11911835" cy="6986528"/>
          </a:xfrm>
          <a:prstGeom prst="rect">
            <a:avLst/>
          </a:prstGeom>
          <a:noFill/>
        </p:spPr>
        <p:txBody>
          <a:bodyPr rot="0" spcFirstLastPara="0" vertOverflow="overflow" horzOverflow="overflow" vert="horz" wrap="square" lIns="91440" tIns="45720" rIns="91440" bIns="45720" numCol="2" spcCol="0" rtlCol="0" fromWordArt="0" anchor="t" anchorCtr="0" forceAA="0" compatLnSpc="1">
            <a:prstTxWarp prst="textNoShape">
              <a:avLst/>
            </a:prstTxWarp>
            <a:spAutoFit/>
          </a:bodyPr>
          <a:lstStyle/>
          <a:p>
            <a:r>
              <a:rPr lang="en-US" sz="2050" b="1"/>
              <a:t>Description:</a:t>
            </a:r>
          </a:p>
          <a:p>
            <a:r>
              <a:rPr lang="en-US" sz="2050"/>
              <a:t>Provides taxpayers with credit for qualified tuition and related expenses paid for eligible students enrolled in Unlike the American Opportunity Credit, the Lifetime Learning Credit is available for </a:t>
            </a:r>
            <a:r>
              <a:rPr lang="en-US" sz="2050" b="1"/>
              <a:t>ALL</a:t>
            </a:r>
            <a:r>
              <a:rPr lang="en-US" sz="2050"/>
              <a:t> years of postsecondary education and for courses.</a:t>
            </a:r>
          </a:p>
          <a:p>
            <a:endParaRPr lang="en-US" sz="2050"/>
          </a:p>
          <a:p>
            <a:r>
              <a:rPr lang="en-US" sz="2050" b="1"/>
              <a:t>Refundability: </a:t>
            </a:r>
            <a:r>
              <a:rPr lang="en-US" sz="2050"/>
              <a:t>Nonrefundable</a:t>
            </a:r>
          </a:p>
          <a:p>
            <a:endParaRPr lang="en-US" sz="2050"/>
          </a:p>
          <a:p>
            <a:r>
              <a:rPr lang="en-US" sz="2050" b="1"/>
              <a:t>Amount / Calculation:</a:t>
            </a:r>
          </a:p>
          <a:p>
            <a:r>
              <a:rPr lang="en-US" sz="2400"/>
              <a:t>•</a:t>
            </a:r>
            <a:r>
              <a:rPr lang="en-US" sz="2050"/>
              <a:t> Maximum annual credit of </a:t>
            </a:r>
            <a:r>
              <a:rPr lang="en-US" sz="2050" b="1"/>
              <a:t>up to $2,000 per tax return</a:t>
            </a:r>
            <a:r>
              <a:rPr lang="en-US" sz="2050"/>
              <a:t> (not per student).</a:t>
            </a:r>
          </a:p>
          <a:p>
            <a:r>
              <a:rPr lang="en-US" sz="2400"/>
              <a:t>•</a:t>
            </a:r>
            <a:r>
              <a:rPr lang="en-US" sz="2050"/>
              <a:t> Equal to </a:t>
            </a:r>
            <a:r>
              <a:rPr lang="en-US" sz="2050" b="1"/>
              <a:t>20% of up to $10,000</a:t>
            </a:r>
            <a:r>
              <a:rPr lang="en-US" sz="2050"/>
              <a:t> in qualified education expenses paid.</a:t>
            </a:r>
          </a:p>
          <a:p>
            <a:endParaRPr lang="en-US" sz="2050"/>
          </a:p>
          <a:p>
            <a:endParaRPr lang="en-US" sz="2050"/>
          </a:p>
          <a:p>
            <a:endParaRPr lang="en-US" sz="2050"/>
          </a:p>
          <a:p>
            <a:endParaRPr lang="en-US" sz="2050"/>
          </a:p>
          <a:p>
            <a:endParaRPr lang="en-US" sz="2050"/>
          </a:p>
          <a:p>
            <a:endParaRPr lang="en-US" sz="2050"/>
          </a:p>
          <a:p>
            <a:endParaRPr lang="en-US" sz="2050"/>
          </a:p>
          <a:p>
            <a:r>
              <a:rPr lang="en-US" sz="2050" b="1"/>
              <a:t>Filing Status Qualified: </a:t>
            </a:r>
          </a:p>
          <a:p>
            <a:r>
              <a:rPr lang="en-US" sz="2050">
                <a:solidFill>
                  <a:schemeClr val="accent3"/>
                </a:solidFill>
              </a:rPr>
              <a:t>Single/HOH/QSS </a:t>
            </a:r>
            <a:r>
              <a:rPr lang="en-US" sz="2050"/>
              <a:t>Phase-Out: $80,000 – $90,000 </a:t>
            </a:r>
          </a:p>
          <a:p>
            <a:r>
              <a:rPr lang="en-US" sz="2050">
                <a:solidFill>
                  <a:schemeClr val="accent3"/>
                </a:solidFill>
              </a:rPr>
              <a:t>MFJ</a:t>
            </a:r>
            <a:r>
              <a:rPr lang="en-US" sz="2050"/>
              <a:t> Phase-Out: $160,000 – $180,000 </a:t>
            </a:r>
          </a:p>
          <a:p>
            <a:endParaRPr lang="en-US" sz="1600"/>
          </a:p>
          <a:p>
            <a:r>
              <a:rPr lang="en-US" sz="2050" b="1"/>
              <a:t>Qualifications:</a:t>
            </a:r>
          </a:p>
          <a:p>
            <a:r>
              <a:rPr lang="en-US" sz="2050"/>
              <a:t>• Student must be enrolled in at least one course at an eligible educational institution.</a:t>
            </a:r>
            <a:br>
              <a:rPr lang="en-US" sz="2050"/>
            </a:br>
            <a:r>
              <a:rPr lang="en-US" sz="2050"/>
              <a:t>• Credit is available for any number of years - no limit based on number of years claimed.</a:t>
            </a:r>
            <a:br>
              <a:rPr lang="en-US" sz="2050"/>
            </a:br>
            <a:r>
              <a:rPr lang="en-US" sz="2050"/>
              <a:t>• Qualified expenses include </a:t>
            </a:r>
            <a:r>
              <a:rPr lang="en-US" sz="2050" b="1"/>
              <a:t>tuition and required fees</a:t>
            </a:r>
            <a:r>
              <a:rPr lang="en-US" sz="2050"/>
              <a:t> (not room, board, insurance, or transportation).</a:t>
            </a:r>
          </a:p>
          <a:p>
            <a:endParaRPr lang="en-US"/>
          </a:p>
          <a:p>
            <a:r>
              <a:rPr lang="en-US" sz="2050" b="1"/>
              <a:t>Documentation Needed: </a:t>
            </a:r>
          </a:p>
          <a:p>
            <a:r>
              <a:rPr lang="en-US" sz="2050"/>
              <a:t>•  Form 1098-T from the educational institution           •  Receipts or records of tuition and eligible fees paid</a:t>
            </a:r>
          </a:p>
          <a:p>
            <a:endParaRPr lang="en-US" sz="2100"/>
          </a:p>
        </p:txBody>
      </p:sp>
      <p:pic>
        <p:nvPicPr>
          <p:cNvPr id="3" name="Picture 2" descr="A red circle with black text&#10;&#10;AI-generated content may be incorrect.">
            <a:extLst>
              <a:ext uri="{FF2B5EF4-FFF2-40B4-BE49-F238E27FC236}">
                <a16:creationId xmlns:a16="http://schemas.microsoft.com/office/drawing/2014/main" id="{AF47E640-C0AF-083A-B2EC-6B415F2EA9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1066" y="205075"/>
            <a:ext cx="1085849" cy="1085849"/>
          </a:xfrm>
          <a:prstGeom prst="rect">
            <a:avLst/>
          </a:prstGeom>
        </p:spPr>
      </p:pic>
    </p:spTree>
    <p:extLst>
      <p:ext uri="{BB962C8B-B14F-4D97-AF65-F5344CB8AC3E}">
        <p14:creationId xmlns:p14="http://schemas.microsoft.com/office/powerpoint/2010/main" val="30307613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1E96EC-7286-91DC-EA12-FFF74B4AB6D3}"/>
            </a:ext>
          </a:extLst>
        </p:cNvPr>
        <p:cNvGrpSpPr/>
        <p:nvPr/>
      </p:nvGrpSpPr>
      <p:grpSpPr>
        <a:xfrm>
          <a:off x="0" y="0"/>
          <a:ext cx="0" cy="0"/>
          <a:chOff x="0" y="0"/>
          <a:chExt cx="0" cy="0"/>
        </a:xfrm>
      </p:grpSpPr>
      <p:pic>
        <p:nvPicPr>
          <p:cNvPr id="9" name="Content Placeholder 7" descr="VOLUNTEERING | msu-vita">
            <a:extLst>
              <a:ext uri="{FF2B5EF4-FFF2-40B4-BE49-F238E27FC236}">
                <a16:creationId xmlns:a16="http://schemas.microsoft.com/office/drawing/2014/main" id="{C57CCC6A-8AAD-F5A7-FBBF-790820BCB560}"/>
              </a:ext>
            </a:extLst>
          </p:cNvPr>
          <p:cNvPicPr>
            <a:picLocks noChangeAspect="1"/>
          </p:cNvPicPr>
          <p:nvPr/>
        </p:nvPicPr>
        <p:blipFill>
          <a:blip r:embed="rId2"/>
          <a:stretch>
            <a:fillRect/>
          </a:stretch>
        </p:blipFill>
        <p:spPr>
          <a:xfrm>
            <a:off x="10187976" y="151"/>
            <a:ext cx="2002494" cy="906239"/>
          </a:xfrm>
          <a:prstGeom prst="rect">
            <a:avLst/>
          </a:prstGeom>
        </p:spPr>
      </p:pic>
      <p:sp>
        <p:nvSpPr>
          <p:cNvPr id="707" name="Rectangle: Diagonal Corners Rounded 706">
            <a:extLst>
              <a:ext uri="{FF2B5EF4-FFF2-40B4-BE49-F238E27FC236}">
                <a16:creationId xmlns:a16="http://schemas.microsoft.com/office/drawing/2014/main" id="{AD54C209-21CB-1C34-9DC4-1E0D29F646F6}"/>
              </a:ext>
            </a:extLst>
          </p:cNvPr>
          <p:cNvSpPr/>
          <p:nvPr/>
        </p:nvSpPr>
        <p:spPr>
          <a:xfrm>
            <a:off x="618434" y="596350"/>
            <a:ext cx="6805254" cy="906240"/>
          </a:xfrm>
          <a:prstGeom prst="round2DiagRect">
            <a:avLst/>
          </a:prstGeom>
          <a:solidFill>
            <a:schemeClr val="accent3">
              <a:lumMod val="75000"/>
            </a:schemeClr>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8" name="TextBox 707">
            <a:extLst>
              <a:ext uri="{FF2B5EF4-FFF2-40B4-BE49-F238E27FC236}">
                <a16:creationId xmlns:a16="http://schemas.microsoft.com/office/drawing/2014/main" id="{C85DA316-1B28-5CDF-B644-6F95D5F64F81}"/>
              </a:ext>
            </a:extLst>
          </p:cNvPr>
          <p:cNvSpPr txBox="1"/>
          <p:nvPr/>
        </p:nvSpPr>
        <p:spPr>
          <a:xfrm>
            <a:off x="931568" y="719424"/>
            <a:ext cx="6089164" cy="553998"/>
          </a:xfrm>
          <a:prstGeom prst="rect">
            <a:avLst/>
          </a:prstGeom>
          <a:no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000">
                <a:solidFill>
                  <a:schemeClr val="bg1"/>
                </a:solidFill>
                <a:latin typeface="Aptos Display"/>
              </a:rPr>
              <a:t>Quick Break From Taxes - Obamacare</a:t>
            </a:r>
          </a:p>
        </p:txBody>
      </p:sp>
      <p:sp>
        <p:nvSpPr>
          <p:cNvPr id="23" name="TextBox 22">
            <a:extLst>
              <a:ext uri="{FF2B5EF4-FFF2-40B4-BE49-F238E27FC236}">
                <a16:creationId xmlns:a16="http://schemas.microsoft.com/office/drawing/2014/main" id="{693B6073-D5E2-A014-B2D2-201CB94CA0C4}"/>
              </a:ext>
            </a:extLst>
          </p:cNvPr>
          <p:cNvSpPr txBox="1"/>
          <p:nvPr/>
        </p:nvSpPr>
        <p:spPr>
          <a:xfrm>
            <a:off x="3649133" y="2025221"/>
            <a:ext cx="8542867" cy="41549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b="1"/>
              <a:t>Obamacare (Affordable Care Act)</a:t>
            </a:r>
            <a:r>
              <a:rPr lang="en-US" sz="2200"/>
              <a:t> – A federal law that expanded access to affordable health care.</a:t>
            </a:r>
          </a:p>
          <a:p>
            <a:endParaRPr lang="en-US" sz="2200"/>
          </a:p>
          <a:p>
            <a:pPr marL="342900" indent="-342900">
              <a:buFont typeface="Arial" panose="020B0604020202020204" pitchFamily="34" charset="0"/>
              <a:buChar char="•"/>
            </a:pPr>
            <a:r>
              <a:rPr lang="en-US" sz="2200"/>
              <a:t>Created the </a:t>
            </a:r>
            <a:r>
              <a:rPr lang="en-US" sz="2200" b="1"/>
              <a:t>Health Insurance Marketplace</a:t>
            </a:r>
            <a:r>
              <a:rPr lang="en-US" sz="2200"/>
              <a:t> where people can shop for and subsidized health plans</a:t>
            </a:r>
          </a:p>
          <a:p>
            <a:pPr marL="342900" indent="-342900">
              <a:buFont typeface="Arial" panose="020B0604020202020204" pitchFamily="34" charset="0"/>
              <a:buChar char="•"/>
            </a:pPr>
            <a:r>
              <a:rPr lang="en-US" sz="2200"/>
              <a:t>Expanded </a:t>
            </a:r>
            <a:r>
              <a:rPr lang="en-US" sz="2200" b="1"/>
              <a:t>Medicaid</a:t>
            </a:r>
            <a:r>
              <a:rPr lang="en-US" sz="2200"/>
              <a:t> eligibility in many states to cover more low-income adults</a:t>
            </a:r>
          </a:p>
          <a:p>
            <a:pPr marL="342900" indent="-342900">
              <a:buFont typeface="Arial" panose="020B0604020202020204" pitchFamily="34" charset="0"/>
              <a:buChar char="•"/>
            </a:pPr>
            <a:r>
              <a:rPr lang="en-US" sz="2200"/>
              <a:t>Provides financial help to lower premiums and out-of-pocket costs</a:t>
            </a:r>
          </a:p>
          <a:p>
            <a:pPr marL="342900" indent="-342900">
              <a:buFont typeface="Arial" panose="020B0604020202020204" pitchFamily="34" charset="0"/>
              <a:buChar char="•"/>
            </a:pPr>
            <a:r>
              <a:rPr lang="en-US" sz="2200"/>
              <a:t>Requires coverage for essential benefits and pre-existing conditions</a:t>
            </a:r>
          </a:p>
          <a:p>
            <a:pPr marL="342900" indent="-342900">
              <a:buFont typeface="Arial" panose="020B0604020202020204" pitchFamily="34" charset="0"/>
              <a:buChar char="•"/>
            </a:pPr>
            <a:r>
              <a:rPr lang="en-US" sz="2200"/>
              <a:t>Sends </a:t>
            </a:r>
            <a:r>
              <a:rPr lang="en-US" sz="2200" b="1"/>
              <a:t>Form 1095-A</a:t>
            </a:r>
            <a:r>
              <a:rPr lang="en-US" sz="2200"/>
              <a:t> if you had Marketplace coverage to report on your tax return</a:t>
            </a:r>
          </a:p>
        </p:txBody>
      </p:sp>
      <p:pic>
        <p:nvPicPr>
          <p:cNvPr id="2" name="Picture 1" descr="A group of people standing in a circle&#10;&#10;AI-generated content may be incorrect.">
            <a:extLst>
              <a:ext uri="{FF2B5EF4-FFF2-40B4-BE49-F238E27FC236}">
                <a16:creationId xmlns:a16="http://schemas.microsoft.com/office/drawing/2014/main" id="{26FA9A7C-7FDE-5658-5D38-6F110C57BF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60" y="2326839"/>
            <a:ext cx="3579212" cy="3579212"/>
          </a:xfrm>
          <a:prstGeom prst="rect">
            <a:avLst/>
          </a:prstGeom>
        </p:spPr>
      </p:pic>
    </p:spTree>
    <p:extLst>
      <p:ext uri="{BB962C8B-B14F-4D97-AF65-F5344CB8AC3E}">
        <p14:creationId xmlns:p14="http://schemas.microsoft.com/office/powerpoint/2010/main" val="4769875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73DD7C-3DD7-3741-EF6D-0A866839B27E}"/>
            </a:ext>
          </a:extLst>
        </p:cNvPr>
        <p:cNvGrpSpPr/>
        <p:nvPr/>
      </p:nvGrpSpPr>
      <p:grpSpPr>
        <a:xfrm>
          <a:off x="0" y="0"/>
          <a:ext cx="0" cy="0"/>
          <a:chOff x="0" y="0"/>
          <a:chExt cx="0" cy="0"/>
        </a:xfrm>
      </p:grpSpPr>
      <p:pic>
        <p:nvPicPr>
          <p:cNvPr id="9" name="Content Placeholder 7" descr="VOLUNTEERING | msu-vita">
            <a:extLst>
              <a:ext uri="{FF2B5EF4-FFF2-40B4-BE49-F238E27FC236}">
                <a16:creationId xmlns:a16="http://schemas.microsoft.com/office/drawing/2014/main" id="{22583786-3C28-FF1B-D82E-654C99DABC04}"/>
              </a:ext>
            </a:extLst>
          </p:cNvPr>
          <p:cNvPicPr>
            <a:picLocks noChangeAspect="1"/>
          </p:cNvPicPr>
          <p:nvPr/>
        </p:nvPicPr>
        <p:blipFill>
          <a:blip r:embed="rId2"/>
          <a:stretch>
            <a:fillRect/>
          </a:stretch>
        </p:blipFill>
        <p:spPr>
          <a:xfrm>
            <a:off x="10187976" y="151"/>
            <a:ext cx="2002494" cy="906239"/>
          </a:xfrm>
          <a:prstGeom prst="rect">
            <a:avLst/>
          </a:prstGeom>
        </p:spPr>
      </p:pic>
      <p:sp>
        <p:nvSpPr>
          <p:cNvPr id="707" name="Rectangle: Diagonal Corners Rounded 706">
            <a:extLst>
              <a:ext uri="{FF2B5EF4-FFF2-40B4-BE49-F238E27FC236}">
                <a16:creationId xmlns:a16="http://schemas.microsoft.com/office/drawing/2014/main" id="{6C2C3A8D-B613-19D7-313F-0C01A0ED44BF}"/>
              </a:ext>
            </a:extLst>
          </p:cNvPr>
          <p:cNvSpPr/>
          <p:nvPr/>
        </p:nvSpPr>
        <p:spPr>
          <a:xfrm>
            <a:off x="618434" y="596349"/>
            <a:ext cx="5397590" cy="1389731"/>
          </a:xfrm>
          <a:prstGeom prst="round2DiagRect">
            <a:avLst/>
          </a:prstGeom>
          <a:solidFill>
            <a:schemeClr val="accent3">
              <a:lumMod val="75000"/>
            </a:schemeClr>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8" name="TextBox 707">
            <a:extLst>
              <a:ext uri="{FF2B5EF4-FFF2-40B4-BE49-F238E27FC236}">
                <a16:creationId xmlns:a16="http://schemas.microsoft.com/office/drawing/2014/main" id="{BAA9DD6D-DA48-8265-FB87-71B9772F9B07}"/>
              </a:ext>
            </a:extLst>
          </p:cNvPr>
          <p:cNvSpPr txBox="1"/>
          <p:nvPr/>
        </p:nvSpPr>
        <p:spPr>
          <a:xfrm>
            <a:off x="814779" y="753501"/>
            <a:ext cx="5002050" cy="1077218"/>
          </a:xfrm>
          <a:prstGeom prst="rect">
            <a:avLst/>
          </a:prstGeom>
          <a:no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solidFill>
                  <a:schemeClr val="bg1"/>
                </a:solidFill>
                <a:latin typeface="Aptos Display"/>
              </a:rPr>
              <a:t>Quick overview of U.S. Healthcare plans</a:t>
            </a:r>
          </a:p>
        </p:txBody>
      </p:sp>
      <p:sp>
        <p:nvSpPr>
          <p:cNvPr id="1100" name="Oval 1099">
            <a:extLst>
              <a:ext uri="{FF2B5EF4-FFF2-40B4-BE49-F238E27FC236}">
                <a16:creationId xmlns:a16="http://schemas.microsoft.com/office/drawing/2014/main" id="{D9CBA3FE-6BF2-1762-E4E7-A7F0EB2DF05C}"/>
              </a:ext>
            </a:extLst>
          </p:cNvPr>
          <p:cNvSpPr/>
          <p:nvPr/>
        </p:nvSpPr>
        <p:spPr>
          <a:xfrm>
            <a:off x="496388" y="3696015"/>
            <a:ext cx="2101374" cy="1398694"/>
          </a:xfrm>
          <a:prstGeom prst="ellips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p>
            <a:r>
              <a:rPr lang="en-US" sz="2400" b="1">
                <a:solidFill>
                  <a:schemeClr val="bg1"/>
                </a:solidFill>
              </a:rPr>
              <a:t>Medicaid</a:t>
            </a:r>
          </a:p>
        </p:txBody>
      </p:sp>
      <p:sp>
        <p:nvSpPr>
          <p:cNvPr id="1106" name="Oval 1105">
            <a:extLst>
              <a:ext uri="{FF2B5EF4-FFF2-40B4-BE49-F238E27FC236}">
                <a16:creationId xmlns:a16="http://schemas.microsoft.com/office/drawing/2014/main" id="{4481B439-DB63-1CF7-A0BA-042F0FF186DF}"/>
              </a:ext>
            </a:extLst>
          </p:cNvPr>
          <p:cNvSpPr/>
          <p:nvPr/>
        </p:nvSpPr>
        <p:spPr>
          <a:xfrm>
            <a:off x="3017576" y="3696015"/>
            <a:ext cx="2656409" cy="1502175"/>
          </a:xfrm>
          <a:prstGeom prst="ellips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p>
            <a:r>
              <a:rPr lang="en-US" sz="2300" b="1">
                <a:solidFill>
                  <a:schemeClr val="bg1"/>
                </a:solidFill>
              </a:rPr>
              <a:t>Marketplace </a:t>
            </a:r>
            <a:endParaRPr lang="en-US" sz="2300">
              <a:solidFill>
                <a:schemeClr val="bg1"/>
              </a:solidFill>
            </a:endParaRPr>
          </a:p>
          <a:p>
            <a:r>
              <a:rPr lang="en-US" b="1">
                <a:solidFill>
                  <a:schemeClr val="bg1"/>
                </a:solidFill>
              </a:rPr>
              <a:t>(ACA)</a:t>
            </a:r>
            <a:endParaRPr lang="en-US">
              <a:solidFill>
                <a:schemeClr val="bg1"/>
              </a:solidFill>
            </a:endParaRPr>
          </a:p>
        </p:txBody>
      </p:sp>
      <p:sp>
        <p:nvSpPr>
          <p:cNvPr id="1107" name="Oval 1106">
            <a:extLst>
              <a:ext uri="{FF2B5EF4-FFF2-40B4-BE49-F238E27FC236}">
                <a16:creationId xmlns:a16="http://schemas.microsoft.com/office/drawing/2014/main" id="{39957382-9BF9-98A3-317B-7B22566B5921}"/>
              </a:ext>
            </a:extLst>
          </p:cNvPr>
          <p:cNvSpPr/>
          <p:nvPr/>
        </p:nvSpPr>
        <p:spPr>
          <a:xfrm>
            <a:off x="6272537" y="3696015"/>
            <a:ext cx="2496484" cy="1502175"/>
          </a:xfrm>
          <a:prstGeom prst="ellips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p>
            <a:r>
              <a:rPr lang="en-US" sz="2000" b="1">
                <a:solidFill>
                  <a:schemeClr val="bg1"/>
                </a:solidFill>
              </a:rPr>
              <a:t>Private Healthcare Insurance</a:t>
            </a:r>
            <a:endParaRPr lang="en-US">
              <a:solidFill>
                <a:schemeClr val="bg1"/>
              </a:solidFill>
            </a:endParaRPr>
          </a:p>
        </p:txBody>
      </p:sp>
      <p:sp>
        <p:nvSpPr>
          <p:cNvPr id="1108" name="Oval 1107">
            <a:extLst>
              <a:ext uri="{FF2B5EF4-FFF2-40B4-BE49-F238E27FC236}">
                <a16:creationId xmlns:a16="http://schemas.microsoft.com/office/drawing/2014/main" id="{E0C82459-918E-1A8F-20C3-9B6988CD2FF7}"/>
              </a:ext>
            </a:extLst>
          </p:cNvPr>
          <p:cNvSpPr/>
          <p:nvPr/>
        </p:nvSpPr>
        <p:spPr>
          <a:xfrm>
            <a:off x="9329944" y="3696015"/>
            <a:ext cx="2496484" cy="1502175"/>
          </a:xfrm>
          <a:prstGeom prst="ellips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p>
            <a:r>
              <a:rPr lang="en-US" sz="2000" b="1">
                <a:solidFill>
                  <a:schemeClr val="bg1"/>
                </a:solidFill>
              </a:rPr>
              <a:t>Medicare</a:t>
            </a:r>
            <a:endParaRPr lang="en-US"/>
          </a:p>
        </p:txBody>
      </p:sp>
      <p:cxnSp>
        <p:nvCxnSpPr>
          <p:cNvPr id="2" name="Straight Arrow Connector 1">
            <a:extLst>
              <a:ext uri="{FF2B5EF4-FFF2-40B4-BE49-F238E27FC236}">
                <a16:creationId xmlns:a16="http://schemas.microsoft.com/office/drawing/2014/main" id="{8C2407B6-4023-23B2-0112-833142D44C1A}"/>
              </a:ext>
            </a:extLst>
          </p:cNvPr>
          <p:cNvCxnSpPr/>
          <p:nvPr/>
        </p:nvCxnSpPr>
        <p:spPr>
          <a:xfrm flipV="1">
            <a:off x="1955628" y="3269444"/>
            <a:ext cx="3334429" cy="723998"/>
          </a:xfrm>
          <a:prstGeom prst="straightConnector1">
            <a:avLst/>
          </a:prstGeom>
          <a:ln w="57150">
            <a:solidFill>
              <a:srgbClr val="FF0000"/>
            </a:solidFill>
            <a:headEnd type="none"/>
            <a:tailEnd type="arrow"/>
          </a:ln>
        </p:spPr>
        <p:style>
          <a:lnRef idx="3">
            <a:schemeClr val="accent2"/>
          </a:lnRef>
          <a:fillRef idx="0">
            <a:schemeClr val="accent2"/>
          </a:fillRef>
          <a:effectRef idx="2">
            <a:schemeClr val="accent2"/>
          </a:effectRef>
          <a:fontRef idx="minor">
            <a:schemeClr val="tx1"/>
          </a:fontRef>
        </p:style>
      </p:cxnSp>
      <p:cxnSp>
        <p:nvCxnSpPr>
          <p:cNvPr id="3" name="Straight Arrow Connector 2">
            <a:extLst>
              <a:ext uri="{FF2B5EF4-FFF2-40B4-BE49-F238E27FC236}">
                <a16:creationId xmlns:a16="http://schemas.microsoft.com/office/drawing/2014/main" id="{4375A9B4-DC46-6FD6-CB2C-8B67FA884F42}"/>
              </a:ext>
            </a:extLst>
          </p:cNvPr>
          <p:cNvCxnSpPr>
            <a:cxnSpLocks/>
          </p:cNvCxnSpPr>
          <p:nvPr/>
        </p:nvCxnSpPr>
        <p:spPr>
          <a:xfrm>
            <a:off x="6113702" y="3259665"/>
            <a:ext cx="3804800" cy="705927"/>
          </a:xfrm>
          <a:prstGeom prst="straightConnector1">
            <a:avLst/>
          </a:prstGeom>
          <a:ln w="57150">
            <a:solidFill>
              <a:srgbClr val="FF0000"/>
            </a:solidFill>
            <a:headEnd type="triangle"/>
            <a:tailEnd type="none"/>
          </a:ln>
        </p:spPr>
        <p:style>
          <a:lnRef idx="1">
            <a:schemeClr val="accent2"/>
          </a:lnRef>
          <a:fillRef idx="0">
            <a:schemeClr val="accent2"/>
          </a:fillRef>
          <a:effectRef idx="0">
            <a:schemeClr val="accent2"/>
          </a:effectRef>
          <a:fontRef idx="minor">
            <a:schemeClr val="tx1"/>
          </a:fontRef>
        </p:style>
      </p:cxnSp>
      <p:sp>
        <p:nvSpPr>
          <p:cNvPr id="5" name="TextBox 4">
            <a:extLst>
              <a:ext uri="{FF2B5EF4-FFF2-40B4-BE49-F238E27FC236}">
                <a16:creationId xmlns:a16="http://schemas.microsoft.com/office/drawing/2014/main" id="{DF2560EE-7E56-A15F-272C-5B1B59E52ACE}"/>
              </a:ext>
            </a:extLst>
          </p:cNvPr>
          <p:cNvSpPr txBox="1"/>
          <p:nvPr/>
        </p:nvSpPr>
        <p:spPr>
          <a:xfrm>
            <a:off x="4348036" y="2422324"/>
            <a:ext cx="3364619" cy="923330"/>
          </a:xfrm>
          <a:prstGeom prst="rect">
            <a:avLst/>
          </a:prstGeom>
          <a:noFill/>
          <a:ln w="12700">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ea typeface="+mn-lt"/>
                <a:cs typeface="+mn-lt"/>
              </a:rPr>
              <a:t>Provided by Government, </a:t>
            </a:r>
            <a:endParaRPr lang="en-US" b="1"/>
          </a:p>
          <a:p>
            <a:r>
              <a:rPr lang="en-US"/>
              <a:t>Must apply/enroll to receive</a:t>
            </a:r>
          </a:p>
          <a:p>
            <a:endParaRPr lang="en-US" b="1"/>
          </a:p>
        </p:txBody>
      </p:sp>
      <p:cxnSp>
        <p:nvCxnSpPr>
          <p:cNvPr id="6" name="Straight Arrow Connector 5">
            <a:extLst>
              <a:ext uri="{FF2B5EF4-FFF2-40B4-BE49-F238E27FC236}">
                <a16:creationId xmlns:a16="http://schemas.microsoft.com/office/drawing/2014/main" id="{78AA5F7A-A7D3-87DD-0BAA-7D5626212148}"/>
              </a:ext>
            </a:extLst>
          </p:cNvPr>
          <p:cNvCxnSpPr>
            <a:cxnSpLocks/>
          </p:cNvCxnSpPr>
          <p:nvPr/>
        </p:nvCxnSpPr>
        <p:spPr>
          <a:xfrm flipH="1" flipV="1">
            <a:off x="4622131" y="5085073"/>
            <a:ext cx="616682" cy="385332"/>
          </a:xfrm>
          <a:prstGeom prst="straightConnector1">
            <a:avLst/>
          </a:prstGeom>
          <a:ln w="57150">
            <a:solidFill>
              <a:srgbClr val="FF0000"/>
            </a:solidFill>
            <a:headEnd type="arrow"/>
            <a:tailEnd type="none"/>
          </a:ln>
        </p:spPr>
        <p:style>
          <a:lnRef idx="1">
            <a:schemeClr val="accent2"/>
          </a:lnRef>
          <a:fillRef idx="0">
            <a:schemeClr val="accent2"/>
          </a:fillRef>
          <a:effectRef idx="0">
            <a:schemeClr val="accent2"/>
          </a:effectRef>
          <a:fontRef idx="minor">
            <a:schemeClr val="tx1"/>
          </a:fontRef>
        </p:style>
      </p:cxnSp>
      <p:cxnSp>
        <p:nvCxnSpPr>
          <p:cNvPr id="7" name="Straight Arrow Connector 6">
            <a:extLst>
              <a:ext uri="{FF2B5EF4-FFF2-40B4-BE49-F238E27FC236}">
                <a16:creationId xmlns:a16="http://schemas.microsoft.com/office/drawing/2014/main" id="{E85660A6-C30E-A125-25C4-0086C95A26DA}"/>
              </a:ext>
            </a:extLst>
          </p:cNvPr>
          <p:cNvCxnSpPr>
            <a:cxnSpLocks/>
          </p:cNvCxnSpPr>
          <p:nvPr/>
        </p:nvCxnSpPr>
        <p:spPr>
          <a:xfrm flipV="1">
            <a:off x="6640515" y="5028630"/>
            <a:ext cx="709766" cy="479404"/>
          </a:xfrm>
          <a:prstGeom prst="straightConnector1">
            <a:avLst/>
          </a:prstGeom>
          <a:ln w="57150">
            <a:solidFill>
              <a:srgbClr val="FF0000"/>
            </a:solidFill>
            <a:headEnd type="arrow"/>
            <a:tailEnd type="none"/>
          </a:ln>
        </p:spPr>
        <p:style>
          <a:lnRef idx="1">
            <a:schemeClr val="accent2"/>
          </a:lnRef>
          <a:fillRef idx="0">
            <a:schemeClr val="accent2"/>
          </a:fillRef>
          <a:effectRef idx="0">
            <a:schemeClr val="accent2"/>
          </a:effectRef>
          <a:fontRef idx="minor">
            <a:schemeClr val="tx1"/>
          </a:fontRef>
        </p:style>
      </p:cxnSp>
      <p:sp>
        <p:nvSpPr>
          <p:cNvPr id="8" name="TextBox 7">
            <a:extLst>
              <a:ext uri="{FF2B5EF4-FFF2-40B4-BE49-F238E27FC236}">
                <a16:creationId xmlns:a16="http://schemas.microsoft.com/office/drawing/2014/main" id="{13D14C8B-F6D9-726F-75BD-12D375A945A1}"/>
              </a:ext>
            </a:extLst>
          </p:cNvPr>
          <p:cNvSpPr txBox="1"/>
          <p:nvPr/>
        </p:nvSpPr>
        <p:spPr>
          <a:xfrm>
            <a:off x="4592629" y="5498546"/>
            <a:ext cx="3364619" cy="861774"/>
          </a:xfrm>
          <a:prstGeom prst="rect">
            <a:avLst/>
          </a:prstGeom>
          <a:noFill/>
          <a:ln w="12700">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ea typeface="+mn-lt"/>
                <a:cs typeface="+mn-lt"/>
              </a:rPr>
              <a:t>Purchased by Individual</a:t>
            </a:r>
            <a:endParaRPr lang="en-US"/>
          </a:p>
          <a:p>
            <a:r>
              <a:rPr lang="en-US" sz="1400"/>
              <a:t>PHI -"also provided by your employer"</a:t>
            </a:r>
          </a:p>
          <a:p>
            <a:endParaRPr lang="en-US" b="1"/>
          </a:p>
        </p:txBody>
      </p:sp>
    </p:spTree>
    <p:extLst>
      <p:ext uri="{BB962C8B-B14F-4D97-AF65-F5344CB8AC3E}">
        <p14:creationId xmlns:p14="http://schemas.microsoft.com/office/powerpoint/2010/main" val="15947027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06C899-5F07-2A85-C1B4-D9632E693FED}"/>
            </a:ext>
          </a:extLst>
        </p:cNvPr>
        <p:cNvGrpSpPr/>
        <p:nvPr/>
      </p:nvGrpSpPr>
      <p:grpSpPr>
        <a:xfrm>
          <a:off x="0" y="0"/>
          <a:ext cx="0" cy="0"/>
          <a:chOff x="0" y="0"/>
          <a:chExt cx="0" cy="0"/>
        </a:xfrm>
      </p:grpSpPr>
      <p:pic>
        <p:nvPicPr>
          <p:cNvPr id="9" name="Content Placeholder 7" descr="VOLUNTEERING | msu-vita">
            <a:extLst>
              <a:ext uri="{FF2B5EF4-FFF2-40B4-BE49-F238E27FC236}">
                <a16:creationId xmlns:a16="http://schemas.microsoft.com/office/drawing/2014/main" id="{A4F34A05-DFFA-BFFF-675F-C34FA64E4272}"/>
              </a:ext>
            </a:extLst>
          </p:cNvPr>
          <p:cNvPicPr>
            <a:picLocks noChangeAspect="1"/>
          </p:cNvPicPr>
          <p:nvPr/>
        </p:nvPicPr>
        <p:blipFill>
          <a:blip r:embed="rId2"/>
          <a:stretch>
            <a:fillRect/>
          </a:stretch>
        </p:blipFill>
        <p:spPr>
          <a:xfrm>
            <a:off x="10187976" y="151"/>
            <a:ext cx="2002494" cy="906239"/>
          </a:xfrm>
          <a:prstGeom prst="rect">
            <a:avLst/>
          </a:prstGeom>
        </p:spPr>
      </p:pic>
      <p:sp>
        <p:nvSpPr>
          <p:cNvPr id="707" name="Rectangle: Diagonal Corners Rounded 706">
            <a:extLst>
              <a:ext uri="{FF2B5EF4-FFF2-40B4-BE49-F238E27FC236}">
                <a16:creationId xmlns:a16="http://schemas.microsoft.com/office/drawing/2014/main" id="{303BC3C7-D39D-AA0E-6225-A4478D75ACC2}"/>
              </a:ext>
            </a:extLst>
          </p:cNvPr>
          <p:cNvSpPr/>
          <p:nvPr/>
        </p:nvSpPr>
        <p:spPr>
          <a:xfrm>
            <a:off x="618434" y="596349"/>
            <a:ext cx="5844360" cy="1400313"/>
          </a:xfrm>
          <a:prstGeom prst="round2DiagRect">
            <a:avLst/>
          </a:prstGeom>
          <a:solidFill>
            <a:schemeClr val="accent3">
              <a:lumMod val="75000"/>
            </a:schemeClr>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8" name="TextBox 707">
            <a:extLst>
              <a:ext uri="{FF2B5EF4-FFF2-40B4-BE49-F238E27FC236}">
                <a16:creationId xmlns:a16="http://schemas.microsoft.com/office/drawing/2014/main" id="{8FE08DA9-CD66-7CDD-961D-08FDA3D43693}"/>
              </a:ext>
            </a:extLst>
          </p:cNvPr>
          <p:cNvSpPr txBox="1"/>
          <p:nvPr/>
        </p:nvSpPr>
        <p:spPr>
          <a:xfrm>
            <a:off x="969434" y="757896"/>
            <a:ext cx="5164432" cy="1077218"/>
          </a:xfrm>
          <a:prstGeom prst="rect">
            <a:avLst/>
          </a:prstGeom>
          <a:no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solidFill>
                  <a:schemeClr val="bg1"/>
                </a:solidFill>
                <a:latin typeface="Aptos Display"/>
              </a:rPr>
              <a:t>Simplified Representation of the Income Tax Process</a:t>
            </a:r>
            <a:endParaRPr lang="en-US"/>
          </a:p>
        </p:txBody>
      </p:sp>
      <p:cxnSp>
        <p:nvCxnSpPr>
          <p:cNvPr id="6139" name="Straight Arrow Connector 6138">
            <a:extLst>
              <a:ext uri="{FF2B5EF4-FFF2-40B4-BE49-F238E27FC236}">
                <a16:creationId xmlns:a16="http://schemas.microsoft.com/office/drawing/2014/main" id="{7A2DD9FA-B044-424D-03EE-4FE6911891F8}"/>
              </a:ext>
            </a:extLst>
          </p:cNvPr>
          <p:cNvCxnSpPr>
            <a:cxnSpLocks/>
          </p:cNvCxnSpPr>
          <p:nvPr/>
        </p:nvCxnSpPr>
        <p:spPr>
          <a:xfrm flipV="1">
            <a:off x="271615" y="6338235"/>
            <a:ext cx="11522662" cy="4433"/>
          </a:xfrm>
          <a:prstGeom prst="straightConnector1">
            <a:avLst/>
          </a:prstGeom>
          <a:ln w="57150">
            <a:solidFill>
              <a:schemeClr val="accent3"/>
            </a:solidFill>
            <a:prstDash val="solid"/>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graphicFrame>
            <p:nvGraphicFramePr>
              <p:cNvPr id="7" name="Table 6">
                <a:extLst>
                  <a:ext uri="{FF2B5EF4-FFF2-40B4-BE49-F238E27FC236}">
                    <a16:creationId xmlns:a16="http://schemas.microsoft.com/office/drawing/2014/main" id="{85915E30-4C63-1F7C-F64F-BDCC2727329C}"/>
                  </a:ext>
                </a:extLst>
              </p:cNvPr>
              <p:cNvGraphicFramePr>
                <a:graphicFrameLocks noGrp="1"/>
              </p:cNvGraphicFramePr>
              <p:nvPr>
                <p:extLst>
                  <p:ext uri="{D42A27DB-BD31-4B8C-83A1-F6EECF244321}">
                    <p14:modId xmlns:p14="http://schemas.microsoft.com/office/powerpoint/2010/main" val="108676347"/>
                  </p:ext>
                </p:extLst>
              </p:nvPr>
            </p:nvGraphicFramePr>
            <p:xfrm>
              <a:off x="618434" y="2168184"/>
              <a:ext cx="6262813" cy="3566160"/>
            </p:xfrm>
            <a:graphic>
              <a:graphicData uri="http://schemas.openxmlformats.org/drawingml/2006/table">
                <a:tbl>
                  <a:tblPr firstRow="1" bandRow="1">
                    <a:tableStyleId>{C083E6E3-FA7D-4D7B-A595-EF9225AFEA82}</a:tableStyleId>
                  </a:tblPr>
                  <a:tblGrid>
                    <a:gridCol w="5064058">
                      <a:extLst>
                        <a:ext uri="{9D8B030D-6E8A-4147-A177-3AD203B41FA5}">
                          <a16:colId xmlns:a16="http://schemas.microsoft.com/office/drawing/2014/main" val="383733088"/>
                        </a:ext>
                      </a:extLst>
                    </a:gridCol>
                    <a:gridCol w="1198755">
                      <a:extLst>
                        <a:ext uri="{9D8B030D-6E8A-4147-A177-3AD203B41FA5}">
                          <a16:colId xmlns:a16="http://schemas.microsoft.com/office/drawing/2014/main" val="698349164"/>
                        </a:ext>
                      </a:extLst>
                    </a:gridCol>
                  </a:tblGrid>
                  <a:tr h="308343">
                    <a:tc>
                      <a:txBody>
                        <a:bodyPr/>
                        <a:lstStyle/>
                        <a:p>
                          <a:r>
                            <a:rPr lang="en-US"/>
                            <a:t>Gross Income</a:t>
                          </a:r>
                        </a:p>
                      </a:txBody>
                      <a:tcPr/>
                    </a:tc>
                    <a:tc>
                      <a:txBody>
                        <a:bodyPr/>
                        <a:lstStyle/>
                        <a:p>
                          <a:r>
                            <a:rPr lang="en-US"/>
                            <a:t>$xxx</a:t>
                          </a:r>
                        </a:p>
                      </a:txBody>
                      <a:tcPr/>
                    </a:tc>
                    <a:extLst>
                      <a:ext uri="{0D108BD9-81ED-4DB2-BD59-A6C34878D82A}">
                        <a16:rowId xmlns:a16="http://schemas.microsoft.com/office/drawing/2014/main" val="1907818430"/>
                      </a:ext>
                    </a:extLst>
                  </a:tr>
                  <a:tr h="308343">
                    <a:tc>
                      <a:txBody>
                        <a:bodyPr/>
                        <a:lstStyle/>
                        <a:p>
                          <a:pPr lvl="1" algn="l"/>
                          <a:r>
                            <a:rPr lang="en-US"/>
                            <a:t>Adjustments</a:t>
                          </a:r>
                        </a:p>
                      </a:txBody>
                      <a:tcPr/>
                    </a:tc>
                    <a:tc>
                      <a:txBody>
                        <a:bodyPr/>
                        <a:lstStyle/>
                        <a:p>
                          <a:r>
                            <a:rPr lang="en-US"/>
                            <a:t>(xxx)</a:t>
                          </a:r>
                        </a:p>
                      </a:txBody>
                      <a:tcPr/>
                    </a:tc>
                    <a:extLst>
                      <a:ext uri="{0D108BD9-81ED-4DB2-BD59-A6C34878D82A}">
                        <a16:rowId xmlns:a16="http://schemas.microsoft.com/office/drawing/2014/main" val="532639745"/>
                      </a:ext>
                    </a:extLst>
                  </a:tr>
                  <a:tr h="308343">
                    <a:tc>
                      <a:txBody>
                        <a:bodyPr/>
                        <a:lstStyle/>
                        <a:p>
                          <a:pPr algn="l"/>
                          <a:r>
                            <a:rPr lang="en-US" b="1"/>
                            <a:t>Adjusted Gross Income (AGI)</a:t>
                          </a:r>
                        </a:p>
                      </a:txBody>
                      <a:tcPr/>
                    </a:tc>
                    <a:tc>
                      <a:txBody>
                        <a:bodyPr/>
                        <a:lstStyle/>
                        <a:p>
                          <a:r>
                            <a:rPr lang="en-US" b="1"/>
                            <a:t>xxx</a:t>
                          </a:r>
                        </a:p>
                      </a:txBody>
                      <a:tcPr/>
                    </a:tc>
                    <a:extLst>
                      <a:ext uri="{0D108BD9-81ED-4DB2-BD59-A6C34878D82A}">
                        <a16:rowId xmlns:a16="http://schemas.microsoft.com/office/drawing/2014/main" val="1627827523"/>
                      </a:ext>
                    </a:extLst>
                  </a:tr>
                  <a:tr h="532209">
                    <a:tc>
                      <a:txBody>
                        <a:bodyPr/>
                        <a:lstStyle/>
                        <a:p>
                          <a:pPr lvl="1" algn="l"/>
                          <a:r>
                            <a:rPr lang="en-US" b="0"/>
                            <a:t>(1) Greater of Standard Deduction or Itemized Deduction(s)</a:t>
                          </a:r>
                        </a:p>
                      </a:txBody>
                      <a:tcPr anchor="ctr"/>
                    </a:tc>
                    <a:tc>
                      <a:txBody>
                        <a:bodyPr/>
                        <a:lstStyle/>
                        <a:p>
                          <a:r>
                            <a:rPr lang="en-US"/>
                            <a:t>(xxx)</a:t>
                          </a:r>
                        </a:p>
                      </a:txBody>
                      <a:tcPr/>
                    </a:tc>
                    <a:extLst>
                      <a:ext uri="{0D108BD9-81ED-4DB2-BD59-A6C34878D82A}">
                        <a16:rowId xmlns:a16="http://schemas.microsoft.com/office/drawing/2014/main" val="2676832325"/>
                      </a:ext>
                    </a:extLst>
                  </a:tr>
                  <a:tr h="308343">
                    <a:tc>
                      <a:txBody>
                        <a:bodyPr/>
                        <a:lstStyle/>
                        <a:p>
                          <a:pPr lvl="1" algn="l"/>
                          <a:r>
                            <a:rPr lang="en-US" b="0"/>
                            <a:t>(2) QBI Deduction </a:t>
                          </a:r>
                          <a:r>
                            <a:rPr lang="en-US" sz="1400" b="0"/>
                            <a:t>(advanced or out-of-scope)</a:t>
                          </a:r>
                        </a:p>
                      </a:txBody>
                      <a:tcPr/>
                    </a:tc>
                    <a:tc>
                      <a:txBody>
                        <a:bodyPr/>
                        <a:lstStyle/>
                        <a:p>
                          <a:r>
                            <a:rPr lang="en-US"/>
                            <a:t>(xxx)</a:t>
                          </a:r>
                        </a:p>
                      </a:txBody>
                      <a:tcPr/>
                    </a:tc>
                    <a:extLst>
                      <a:ext uri="{0D108BD9-81ED-4DB2-BD59-A6C34878D82A}">
                        <a16:rowId xmlns:a16="http://schemas.microsoft.com/office/drawing/2014/main" val="2698932605"/>
                      </a:ext>
                    </a:extLst>
                  </a:tr>
                  <a:tr h="308343">
                    <a:tc>
                      <a:txBody>
                        <a:bodyPr/>
                        <a:lstStyle/>
                        <a:p>
                          <a:pPr lvl="1" algn="l"/>
                          <a:r>
                            <a:rPr lang="en-US" sz="1800" b="0"/>
                            <a:t>(3) Special Deductions </a:t>
                          </a:r>
                          <a:r>
                            <a:rPr lang="en-US" sz="1400" b="0"/>
                            <a:t>(BBB - New for 2025)</a:t>
                          </a:r>
                        </a:p>
                      </a:txBody>
                      <a:tcPr/>
                    </a:tc>
                    <a:tc>
                      <a:txBody>
                        <a:bodyPr/>
                        <a:lstStyle/>
                        <a:p>
                          <a:r>
                            <a:rPr lang="en-US"/>
                            <a:t>(xxx)</a:t>
                          </a:r>
                        </a:p>
                      </a:txBody>
                      <a:tcPr/>
                    </a:tc>
                    <a:extLst>
                      <a:ext uri="{0D108BD9-81ED-4DB2-BD59-A6C34878D82A}">
                        <a16:rowId xmlns:a16="http://schemas.microsoft.com/office/drawing/2014/main" val="2292511855"/>
                      </a:ext>
                    </a:extLst>
                  </a:tr>
                  <a:tr h="308343">
                    <a:tc>
                      <a:txBody>
                        <a:bodyPr/>
                        <a:lstStyle/>
                        <a:p>
                          <a:pPr algn="l"/>
                          <a:r>
                            <a:rPr lang="en-US" sz="1800" b="1"/>
                            <a:t>Taxable Income</a:t>
                          </a:r>
                        </a:p>
                      </a:txBody>
                      <a:tcPr/>
                    </a:tc>
                    <a:tc>
                      <a:txBody>
                        <a:bodyPr/>
                        <a:lstStyle/>
                        <a:p>
                          <a:r>
                            <a:rPr lang="en-US" b="1"/>
                            <a:t>$xxx</a:t>
                          </a:r>
                        </a:p>
                      </a:txBody>
                      <a:tcPr/>
                    </a:tc>
                    <a:extLst>
                      <a:ext uri="{0D108BD9-81ED-4DB2-BD59-A6C34878D82A}">
                        <a16:rowId xmlns:a16="http://schemas.microsoft.com/office/drawing/2014/main" val="330485249"/>
                      </a:ext>
                    </a:extLst>
                  </a:tr>
                  <a:tr h="308343">
                    <a:tc>
                      <a:txBody>
                        <a:bodyPr/>
                        <a:lstStyle/>
                        <a:p>
                          <a:pPr algn="l"/>
                          <a14:m>
                            <m:oMath xmlns:m="http://schemas.openxmlformats.org/officeDocument/2006/math">
                              <m:r>
                                <a:rPr lang="en-US" sz="1800" b="1" i="1" smtClean="0">
                                  <a:latin typeface="Cambria Math" panose="02040503050406030204" pitchFamily="18" charset="0"/>
                                  <a:ea typeface="Cambria Math" panose="02040503050406030204" pitchFamily="18" charset="0"/>
                                </a:rPr>
                                <m:t>×</m:t>
                              </m:r>
                            </m:oMath>
                          </a14:m>
                          <a:r>
                            <a:rPr lang="en-US" sz="1800" b="1"/>
                            <a:t> effective tax rate</a:t>
                          </a:r>
                        </a:p>
                      </a:txBody>
                      <a:tcPr/>
                    </a:tc>
                    <a:tc>
                      <a:txBody>
                        <a:bodyPr/>
                        <a:lstStyle/>
                        <a:p>
                          <a:r>
                            <a:rPr lang="en-US" b="1"/>
                            <a:t>xx%</a:t>
                          </a:r>
                        </a:p>
                      </a:txBody>
                      <a:tcPr/>
                    </a:tc>
                    <a:extLst>
                      <a:ext uri="{0D108BD9-81ED-4DB2-BD59-A6C34878D82A}">
                        <a16:rowId xmlns:a16="http://schemas.microsoft.com/office/drawing/2014/main" val="3994825192"/>
                      </a:ext>
                    </a:extLst>
                  </a:tr>
                  <a:tr h="308343">
                    <a:tc>
                      <a:txBody>
                        <a:bodyPr/>
                        <a:lstStyle/>
                        <a:p>
                          <a:pPr algn="l"/>
                          <a:r>
                            <a:rPr lang="en-US" sz="1800" b="1"/>
                            <a:t>Tax Liability</a:t>
                          </a:r>
                        </a:p>
                      </a:txBody>
                      <a:tcPr/>
                    </a:tc>
                    <a:tc>
                      <a:txBody>
                        <a:bodyPr/>
                        <a:lstStyle/>
                        <a:p>
                          <a:r>
                            <a:rPr lang="en-US" b="1"/>
                            <a:t>$xxx</a:t>
                          </a:r>
                        </a:p>
                      </a:txBody>
                      <a:tcPr/>
                    </a:tc>
                    <a:extLst>
                      <a:ext uri="{0D108BD9-81ED-4DB2-BD59-A6C34878D82A}">
                        <a16:rowId xmlns:a16="http://schemas.microsoft.com/office/drawing/2014/main" val="1348475832"/>
                      </a:ext>
                    </a:extLst>
                  </a:tr>
                </a:tbl>
              </a:graphicData>
            </a:graphic>
          </p:graphicFrame>
        </mc:Choice>
        <mc:Fallback xmlns="">
          <p:graphicFrame>
            <p:nvGraphicFramePr>
              <p:cNvPr id="7" name="Table 6">
                <a:extLst>
                  <a:ext uri="{FF2B5EF4-FFF2-40B4-BE49-F238E27FC236}">
                    <a16:creationId xmlns:a16="http://schemas.microsoft.com/office/drawing/2014/main" id="{85915E30-4C63-1F7C-F64F-BDCC2727329C}"/>
                  </a:ext>
                </a:extLst>
              </p:cNvPr>
              <p:cNvGraphicFramePr>
                <a:graphicFrameLocks noGrp="1"/>
              </p:cNvGraphicFramePr>
              <p:nvPr>
                <p:extLst>
                  <p:ext uri="{D42A27DB-BD31-4B8C-83A1-F6EECF244321}">
                    <p14:modId xmlns:p14="http://schemas.microsoft.com/office/powerpoint/2010/main" val="108676347"/>
                  </p:ext>
                </p:extLst>
              </p:nvPr>
            </p:nvGraphicFramePr>
            <p:xfrm>
              <a:off x="618434" y="2168184"/>
              <a:ext cx="6262813" cy="3566160"/>
            </p:xfrm>
            <a:graphic>
              <a:graphicData uri="http://schemas.openxmlformats.org/drawingml/2006/table">
                <a:tbl>
                  <a:tblPr firstRow="1" bandRow="1">
                    <a:tableStyleId>{C083E6E3-FA7D-4D7B-A595-EF9225AFEA82}</a:tableStyleId>
                  </a:tblPr>
                  <a:tblGrid>
                    <a:gridCol w="5064058">
                      <a:extLst>
                        <a:ext uri="{9D8B030D-6E8A-4147-A177-3AD203B41FA5}">
                          <a16:colId xmlns:a16="http://schemas.microsoft.com/office/drawing/2014/main" val="383733088"/>
                        </a:ext>
                      </a:extLst>
                    </a:gridCol>
                    <a:gridCol w="1198755">
                      <a:extLst>
                        <a:ext uri="{9D8B030D-6E8A-4147-A177-3AD203B41FA5}">
                          <a16:colId xmlns:a16="http://schemas.microsoft.com/office/drawing/2014/main" val="698349164"/>
                        </a:ext>
                      </a:extLst>
                    </a:gridCol>
                  </a:tblGrid>
                  <a:tr h="365760">
                    <a:tc>
                      <a:txBody>
                        <a:bodyPr/>
                        <a:lstStyle/>
                        <a:p>
                          <a:r>
                            <a:rPr lang="en-US"/>
                            <a:t>Gross Income</a:t>
                          </a:r>
                        </a:p>
                      </a:txBody>
                      <a:tcPr/>
                    </a:tc>
                    <a:tc>
                      <a:txBody>
                        <a:bodyPr/>
                        <a:lstStyle/>
                        <a:p>
                          <a:r>
                            <a:rPr lang="en-US"/>
                            <a:t>$xxx</a:t>
                          </a:r>
                        </a:p>
                      </a:txBody>
                      <a:tcPr/>
                    </a:tc>
                    <a:extLst>
                      <a:ext uri="{0D108BD9-81ED-4DB2-BD59-A6C34878D82A}">
                        <a16:rowId xmlns:a16="http://schemas.microsoft.com/office/drawing/2014/main" val="1907818430"/>
                      </a:ext>
                    </a:extLst>
                  </a:tr>
                  <a:tr h="365760">
                    <a:tc>
                      <a:txBody>
                        <a:bodyPr/>
                        <a:lstStyle/>
                        <a:p>
                          <a:pPr lvl="1" algn="l"/>
                          <a:r>
                            <a:rPr lang="en-US"/>
                            <a:t>Adjustments</a:t>
                          </a:r>
                        </a:p>
                      </a:txBody>
                      <a:tcPr/>
                    </a:tc>
                    <a:tc>
                      <a:txBody>
                        <a:bodyPr/>
                        <a:lstStyle/>
                        <a:p>
                          <a:r>
                            <a:rPr lang="en-US"/>
                            <a:t>(xxx)</a:t>
                          </a:r>
                        </a:p>
                      </a:txBody>
                      <a:tcPr/>
                    </a:tc>
                    <a:extLst>
                      <a:ext uri="{0D108BD9-81ED-4DB2-BD59-A6C34878D82A}">
                        <a16:rowId xmlns:a16="http://schemas.microsoft.com/office/drawing/2014/main" val="532639745"/>
                      </a:ext>
                    </a:extLst>
                  </a:tr>
                  <a:tr h="365760">
                    <a:tc>
                      <a:txBody>
                        <a:bodyPr/>
                        <a:lstStyle/>
                        <a:p>
                          <a:pPr algn="l"/>
                          <a:r>
                            <a:rPr lang="en-US" b="1"/>
                            <a:t>Adjusted Gross Income (AGI)</a:t>
                          </a:r>
                        </a:p>
                      </a:txBody>
                      <a:tcPr/>
                    </a:tc>
                    <a:tc>
                      <a:txBody>
                        <a:bodyPr/>
                        <a:lstStyle/>
                        <a:p>
                          <a:r>
                            <a:rPr lang="en-US" b="1"/>
                            <a:t>xxx</a:t>
                          </a:r>
                        </a:p>
                      </a:txBody>
                      <a:tcPr/>
                    </a:tc>
                    <a:extLst>
                      <a:ext uri="{0D108BD9-81ED-4DB2-BD59-A6C34878D82A}">
                        <a16:rowId xmlns:a16="http://schemas.microsoft.com/office/drawing/2014/main" val="1627827523"/>
                      </a:ext>
                    </a:extLst>
                  </a:tr>
                  <a:tr h="640080">
                    <a:tc>
                      <a:txBody>
                        <a:bodyPr/>
                        <a:lstStyle/>
                        <a:p>
                          <a:pPr lvl="1" algn="l"/>
                          <a:r>
                            <a:rPr lang="en-US" b="0"/>
                            <a:t>(1) Greater of Standard Deduction or Itemized Deduction(s)</a:t>
                          </a:r>
                        </a:p>
                      </a:txBody>
                      <a:tcPr anchor="ctr"/>
                    </a:tc>
                    <a:tc>
                      <a:txBody>
                        <a:bodyPr/>
                        <a:lstStyle/>
                        <a:p>
                          <a:r>
                            <a:rPr lang="en-US"/>
                            <a:t>(xxx)</a:t>
                          </a:r>
                        </a:p>
                      </a:txBody>
                      <a:tcPr/>
                    </a:tc>
                    <a:extLst>
                      <a:ext uri="{0D108BD9-81ED-4DB2-BD59-A6C34878D82A}">
                        <a16:rowId xmlns:a16="http://schemas.microsoft.com/office/drawing/2014/main" val="2676832325"/>
                      </a:ext>
                    </a:extLst>
                  </a:tr>
                  <a:tr h="365760">
                    <a:tc>
                      <a:txBody>
                        <a:bodyPr/>
                        <a:lstStyle/>
                        <a:p>
                          <a:pPr lvl="1" algn="l"/>
                          <a:r>
                            <a:rPr lang="en-US" b="0"/>
                            <a:t>(2) QBI Deduction </a:t>
                          </a:r>
                          <a:r>
                            <a:rPr lang="en-US" sz="1400" b="0"/>
                            <a:t>(advanced or out-of-scope)</a:t>
                          </a:r>
                        </a:p>
                      </a:txBody>
                      <a:tcPr/>
                    </a:tc>
                    <a:tc>
                      <a:txBody>
                        <a:bodyPr/>
                        <a:lstStyle/>
                        <a:p>
                          <a:r>
                            <a:rPr lang="en-US"/>
                            <a:t>(xxx)</a:t>
                          </a:r>
                        </a:p>
                      </a:txBody>
                      <a:tcPr/>
                    </a:tc>
                    <a:extLst>
                      <a:ext uri="{0D108BD9-81ED-4DB2-BD59-A6C34878D82A}">
                        <a16:rowId xmlns:a16="http://schemas.microsoft.com/office/drawing/2014/main" val="2698932605"/>
                      </a:ext>
                    </a:extLst>
                  </a:tr>
                  <a:tr h="365760">
                    <a:tc>
                      <a:txBody>
                        <a:bodyPr/>
                        <a:lstStyle/>
                        <a:p>
                          <a:pPr lvl="1" algn="l"/>
                          <a:r>
                            <a:rPr lang="en-US" sz="1800" b="0"/>
                            <a:t>(3) Special Deductions </a:t>
                          </a:r>
                          <a:r>
                            <a:rPr lang="en-US" sz="1400" b="0"/>
                            <a:t>(BBB - New for 2025)</a:t>
                          </a:r>
                        </a:p>
                      </a:txBody>
                      <a:tcPr/>
                    </a:tc>
                    <a:tc>
                      <a:txBody>
                        <a:bodyPr/>
                        <a:lstStyle/>
                        <a:p>
                          <a:r>
                            <a:rPr lang="en-US"/>
                            <a:t>(xxx)</a:t>
                          </a:r>
                        </a:p>
                      </a:txBody>
                      <a:tcPr/>
                    </a:tc>
                    <a:extLst>
                      <a:ext uri="{0D108BD9-81ED-4DB2-BD59-A6C34878D82A}">
                        <a16:rowId xmlns:a16="http://schemas.microsoft.com/office/drawing/2014/main" val="2292511855"/>
                      </a:ext>
                    </a:extLst>
                  </a:tr>
                  <a:tr h="365760">
                    <a:tc>
                      <a:txBody>
                        <a:bodyPr/>
                        <a:lstStyle/>
                        <a:p>
                          <a:pPr algn="l"/>
                          <a:r>
                            <a:rPr lang="en-US" sz="1800" b="1"/>
                            <a:t>Taxable Income</a:t>
                          </a:r>
                        </a:p>
                      </a:txBody>
                      <a:tcPr/>
                    </a:tc>
                    <a:tc>
                      <a:txBody>
                        <a:bodyPr/>
                        <a:lstStyle/>
                        <a:p>
                          <a:r>
                            <a:rPr lang="en-US" b="1"/>
                            <a:t>$xxx</a:t>
                          </a:r>
                        </a:p>
                      </a:txBody>
                      <a:tcPr/>
                    </a:tc>
                    <a:extLst>
                      <a:ext uri="{0D108BD9-81ED-4DB2-BD59-A6C34878D82A}">
                        <a16:rowId xmlns:a16="http://schemas.microsoft.com/office/drawing/2014/main" val="330485249"/>
                      </a:ext>
                    </a:extLst>
                  </a:tr>
                  <a:tr h="365760">
                    <a:tc>
                      <a:txBody>
                        <a:bodyPr/>
                        <a:lstStyle/>
                        <a:p>
                          <a:endParaRPr lang="en-US"/>
                        </a:p>
                      </a:txBody>
                      <a:tcPr>
                        <a:blipFill>
                          <a:blip r:embed="rId3"/>
                          <a:stretch>
                            <a:fillRect t="-779310" r="-24060" b="-127586"/>
                          </a:stretch>
                        </a:blipFill>
                      </a:tcPr>
                    </a:tc>
                    <a:tc>
                      <a:txBody>
                        <a:bodyPr/>
                        <a:lstStyle/>
                        <a:p>
                          <a:r>
                            <a:rPr lang="en-US" b="1"/>
                            <a:t>xx%</a:t>
                          </a:r>
                        </a:p>
                      </a:txBody>
                      <a:tcPr/>
                    </a:tc>
                    <a:extLst>
                      <a:ext uri="{0D108BD9-81ED-4DB2-BD59-A6C34878D82A}">
                        <a16:rowId xmlns:a16="http://schemas.microsoft.com/office/drawing/2014/main" val="3994825192"/>
                      </a:ext>
                    </a:extLst>
                  </a:tr>
                  <a:tr h="365760">
                    <a:tc>
                      <a:txBody>
                        <a:bodyPr/>
                        <a:lstStyle/>
                        <a:p>
                          <a:pPr algn="l"/>
                          <a:r>
                            <a:rPr lang="en-US" sz="1800" b="1"/>
                            <a:t>Tax Liability</a:t>
                          </a:r>
                        </a:p>
                      </a:txBody>
                      <a:tcPr/>
                    </a:tc>
                    <a:tc>
                      <a:txBody>
                        <a:bodyPr/>
                        <a:lstStyle/>
                        <a:p>
                          <a:r>
                            <a:rPr lang="en-US" b="1"/>
                            <a:t>$xxx</a:t>
                          </a:r>
                        </a:p>
                      </a:txBody>
                      <a:tcPr/>
                    </a:tc>
                    <a:extLst>
                      <a:ext uri="{0D108BD9-81ED-4DB2-BD59-A6C34878D82A}">
                        <a16:rowId xmlns:a16="http://schemas.microsoft.com/office/drawing/2014/main" val="1348475832"/>
                      </a:ext>
                    </a:extLst>
                  </a:tr>
                </a:tbl>
              </a:graphicData>
            </a:graphic>
          </p:graphicFrame>
        </mc:Fallback>
      </mc:AlternateContent>
      <p:graphicFrame>
        <p:nvGraphicFramePr>
          <p:cNvPr id="11" name="Table 10">
            <a:extLst>
              <a:ext uri="{FF2B5EF4-FFF2-40B4-BE49-F238E27FC236}">
                <a16:creationId xmlns:a16="http://schemas.microsoft.com/office/drawing/2014/main" id="{D05E255E-5C37-922E-F1C6-B3690D5959D3}"/>
              </a:ext>
            </a:extLst>
          </p:cNvPr>
          <p:cNvGraphicFramePr>
            <a:graphicFrameLocks noGrp="1"/>
          </p:cNvGraphicFramePr>
          <p:nvPr>
            <p:extLst>
              <p:ext uri="{D42A27DB-BD31-4B8C-83A1-F6EECF244321}">
                <p14:modId xmlns:p14="http://schemas.microsoft.com/office/powerpoint/2010/main" val="4065862209"/>
              </p:ext>
            </p:extLst>
          </p:nvPr>
        </p:nvGraphicFramePr>
        <p:xfrm>
          <a:off x="7696825" y="2168184"/>
          <a:ext cx="4236937" cy="1737360"/>
        </p:xfrm>
        <a:graphic>
          <a:graphicData uri="http://schemas.openxmlformats.org/drawingml/2006/table">
            <a:tbl>
              <a:tblPr firstRow="1" bandRow="1">
                <a:tableStyleId>{C083E6E3-FA7D-4D7B-A595-EF9225AFEA82}</a:tableStyleId>
              </a:tblPr>
              <a:tblGrid>
                <a:gridCol w="3425952">
                  <a:extLst>
                    <a:ext uri="{9D8B030D-6E8A-4147-A177-3AD203B41FA5}">
                      <a16:colId xmlns:a16="http://schemas.microsoft.com/office/drawing/2014/main" val="383733088"/>
                    </a:ext>
                  </a:extLst>
                </a:gridCol>
                <a:gridCol w="810985">
                  <a:extLst>
                    <a:ext uri="{9D8B030D-6E8A-4147-A177-3AD203B41FA5}">
                      <a16:colId xmlns:a16="http://schemas.microsoft.com/office/drawing/2014/main" val="698349164"/>
                    </a:ext>
                  </a:extLst>
                </a:gridCol>
              </a:tblGrid>
              <a:tr h="308343">
                <a:tc>
                  <a:txBody>
                    <a:bodyPr/>
                    <a:lstStyle/>
                    <a:p>
                      <a:r>
                        <a:rPr lang="en-US"/>
                        <a:t>Tax Liability</a:t>
                      </a:r>
                    </a:p>
                  </a:txBody>
                  <a:tcPr/>
                </a:tc>
                <a:tc>
                  <a:txBody>
                    <a:bodyPr/>
                    <a:lstStyle/>
                    <a:p>
                      <a:r>
                        <a:rPr lang="en-US"/>
                        <a:t>$xxx</a:t>
                      </a:r>
                    </a:p>
                  </a:txBody>
                  <a:tcPr/>
                </a:tc>
                <a:extLst>
                  <a:ext uri="{0D108BD9-81ED-4DB2-BD59-A6C34878D82A}">
                    <a16:rowId xmlns:a16="http://schemas.microsoft.com/office/drawing/2014/main" val="1907818430"/>
                  </a:ext>
                </a:extLst>
              </a:tr>
              <a:tr h="308343">
                <a:tc>
                  <a:txBody>
                    <a:bodyPr/>
                    <a:lstStyle/>
                    <a:p>
                      <a:pPr lvl="1" algn="l"/>
                      <a:r>
                        <a:rPr lang="en-US"/>
                        <a:t>Less: Tax Credits</a:t>
                      </a:r>
                    </a:p>
                  </a:txBody>
                  <a:tcPr/>
                </a:tc>
                <a:tc>
                  <a:txBody>
                    <a:bodyPr/>
                    <a:lstStyle/>
                    <a:p>
                      <a:r>
                        <a:rPr lang="en-US"/>
                        <a:t>(xxx)</a:t>
                      </a:r>
                    </a:p>
                  </a:txBody>
                  <a:tcPr/>
                </a:tc>
                <a:extLst>
                  <a:ext uri="{0D108BD9-81ED-4DB2-BD59-A6C34878D82A}">
                    <a16:rowId xmlns:a16="http://schemas.microsoft.com/office/drawing/2014/main" val="2751427481"/>
                  </a:ext>
                </a:extLst>
              </a:tr>
              <a:tr h="308343">
                <a:tc>
                  <a:txBody>
                    <a:bodyPr/>
                    <a:lstStyle/>
                    <a:p>
                      <a:pPr lvl="1" algn="l"/>
                      <a:r>
                        <a:rPr lang="en-US"/>
                        <a:t>Less: Prepayments/Withholdings</a:t>
                      </a:r>
                    </a:p>
                  </a:txBody>
                  <a:tcPr/>
                </a:tc>
                <a:tc>
                  <a:txBody>
                    <a:bodyPr/>
                    <a:lstStyle/>
                    <a:p>
                      <a:r>
                        <a:rPr lang="en-US"/>
                        <a:t>(xxx)</a:t>
                      </a:r>
                    </a:p>
                  </a:txBody>
                  <a:tcPr/>
                </a:tc>
                <a:extLst>
                  <a:ext uri="{0D108BD9-81ED-4DB2-BD59-A6C34878D82A}">
                    <a16:rowId xmlns:a16="http://schemas.microsoft.com/office/drawing/2014/main" val="532639745"/>
                  </a:ext>
                </a:extLst>
              </a:tr>
              <a:tr h="308343">
                <a:tc>
                  <a:txBody>
                    <a:bodyPr/>
                    <a:lstStyle/>
                    <a:p>
                      <a:pPr algn="l"/>
                      <a:r>
                        <a:rPr lang="en-US" b="1"/>
                        <a:t>Taxes Owed (Refund)</a:t>
                      </a:r>
                    </a:p>
                  </a:txBody>
                  <a:tcPr/>
                </a:tc>
                <a:tc>
                  <a:txBody>
                    <a:bodyPr/>
                    <a:lstStyle/>
                    <a:p>
                      <a:r>
                        <a:rPr lang="en-US" b="1"/>
                        <a:t>xxx</a:t>
                      </a:r>
                    </a:p>
                  </a:txBody>
                  <a:tcPr/>
                </a:tc>
                <a:extLst>
                  <a:ext uri="{0D108BD9-81ED-4DB2-BD59-A6C34878D82A}">
                    <a16:rowId xmlns:a16="http://schemas.microsoft.com/office/drawing/2014/main" val="1627827523"/>
                  </a:ext>
                </a:extLst>
              </a:tr>
            </a:tbl>
          </a:graphicData>
        </a:graphic>
      </p:graphicFrame>
      <p:cxnSp>
        <p:nvCxnSpPr>
          <p:cNvPr id="13" name="Straight Arrow Connector 12">
            <a:extLst>
              <a:ext uri="{FF2B5EF4-FFF2-40B4-BE49-F238E27FC236}">
                <a16:creationId xmlns:a16="http://schemas.microsoft.com/office/drawing/2014/main" id="{36124A25-88CB-C796-CA04-D53A375186E0}"/>
              </a:ext>
            </a:extLst>
          </p:cNvPr>
          <p:cNvCxnSpPr>
            <a:cxnSpLocks/>
          </p:cNvCxnSpPr>
          <p:nvPr/>
        </p:nvCxnSpPr>
        <p:spPr>
          <a:xfrm flipV="1">
            <a:off x="6462794" y="2433234"/>
            <a:ext cx="1234031" cy="3130658"/>
          </a:xfrm>
          <a:prstGeom prst="straightConnector1">
            <a:avLst/>
          </a:prstGeom>
          <a:ln w="76200">
            <a:solidFill>
              <a:srgbClr val="FF0000"/>
            </a:solidFill>
            <a:miter lim="800000"/>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1930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C115A4-5520-9CFB-63C9-9E5F9E71A7DA}"/>
            </a:ext>
          </a:extLst>
        </p:cNvPr>
        <p:cNvGrpSpPr/>
        <p:nvPr/>
      </p:nvGrpSpPr>
      <p:grpSpPr>
        <a:xfrm>
          <a:off x="0" y="0"/>
          <a:ext cx="0" cy="0"/>
          <a:chOff x="0" y="0"/>
          <a:chExt cx="0" cy="0"/>
        </a:xfrm>
      </p:grpSpPr>
      <p:pic>
        <p:nvPicPr>
          <p:cNvPr id="9" name="Content Placeholder 7" descr="VOLUNTEERING | msu-vita">
            <a:extLst>
              <a:ext uri="{FF2B5EF4-FFF2-40B4-BE49-F238E27FC236}">
                <a16:creationId xmlns:a16="http://schemas.microsoft.com/office/drawing/2014/main" id="{0B802F13-839B-FFF9-A29F-AAA73CA211A3}"/>
              </a:ext>
            </a:extLst>
          </p:cNvPr>
          <p:cNvPicPr>
            <a:picLocks noChangeAspect="1"/>
          </p:cNvPicPr>
          <p:nvPr/>
        </p:nvPicPr>
        <p:blipFill>
          <a:blip r:embed="rId2"/>
          <a:stretch>
            <a:fillRect/>
          </a:stretch>
        </p:blipFill>
        <p:spPr>
          <a:xfrm>
            <a:off x="10187976" y="151"/>
            <a:ext cx="2002494" cy="906239"/>
          </a:xfrm>
          <a:prstGeom prst="rect">
            <a:avLst/>
          </a:prstGeom>
        </p:spPr>
      </p:pic>
      <p:sp>
        <p:nvSpPr>
          <p:cNvPr id="707" name="Rectangle: Diagonal Corners Rounded 706">
            <a:extLst>
              <a:ext uri="{FF2B5EF4-FFF2-40B4-BE49-F238E27FC236}">
                <a16:creationId xmlns:a16="http://schemas.microsoft.com/office/drawing/2014/main" id="{384579A0-158F-3CAD-768A-1265A661E892}"/>
              </a:ext>
            </a:extLst>
          </p:cNvPr>
          <p:cNvSpPr/>
          <p:nvPr/>
        </p:nvSpPr>
        <p:spPr>
          <a:xfrm>
            <a:off x="618434" y="596349"/>
            <a:ext cx="5397590" cy="1389731"/>
          </a:xfrm>
          <a:prstGeom prst="round2DiagRect">
            <a:avLst/>
          </a:prstGeom>
          <a:solidFill>
            <a:schemeClr val="accent3">
              <a:lumMod val="75000"/>
            </a:schemeClr>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8" name="TextBox 707">
            <a:extLst>
              <a:ext uri="{FF2B5EF4-FFF2-40B4-BE49-F238E27FC236}">
                <a16:creationId xmlns:a16="http://schemas.microsoft.com/office/drawing/2014/main" id="{AFFB7324-D621-B973-88F0-3B193FC9557A}"/>
              </a:ext>
            </a:extLst>
          </p:cNvPr>
          <p:cNvSpPr txBox="1"/>
          <p:nvPr/>
        </p:nvSpPr>
        <p:spPr>
          <a:xfrm>
            <a:off x="814779" y="753501"/>
            <a:ext cx="5002050" cy="1077218"/>
          </a:xfrm>
          <a:prstGeom prst="rect">
            <a:avLst/>
          </a:prstGeom>
          <a:no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solidFill>
                  <a:schemeClr val="bg1"/>
                </a:solidFill>
                <a:latin typeface="Aptos Display"/>
              </a:rPr>
              <a:t>Overview of U.S. Healthcare Plans</a:t>
            </a:r>
          </a:p>
        </p:txBody>
      </p:sp>
      <p:sp>
        <p:nvSpPr>
          <p:cNvPr id="1100" name="Oval 1099">
            <a:extLst>
              <a:ext uri="{FF2B5EF4-FFF2-40B4-BE49-F238E27FC236}">
                <a16:creationId xmlns:a16="http://schemas.microsoft.com/office/drawing/2014/main" id="{CBBCCEEB-1BE4-23E5-F993-E1EE9714E3EF}"/>
              </a:ext>
            </a:extLst>
          </p:cNvPr>
          <p:cNvSpPr/>
          <p:nvPr/>
        </p:nvSpPr>
        <p:spPr>
          <a:xfrm>
            <a:off x="458758" y="2501275"/>
            <a:ext cx="2101374" cy="1398694"/>
          </a:xfrm>
          <a:prstGeom prst="ellips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p>
            <a:r>
              <a:rPr lang="en-US" sz="2400" b="1">
                <a:solidFill>
                  <a:schemeClr val="bg1"/>
                </a:solidFill>
              </a:rPr>
              <a:t>Medicaid</a:t>
            </a:r>
          </a:p>
        </p:txBody>
      </p:sp>
      <p:sp>
        <p:nvSpPr>
          <p:cNvPr id="1106" name="Oval 1105">
            <a:extLst>
              <a:ext uri="{FF2B5EF4-FFF2-40B4-BE49-F238E27FC236}">
                <a16:creationId xmlns:a16="http://schemas.microsoft.com/office/drawing/2014/main" id="{639F51AC-ECE6-917B-B5F7-189C6912B155}"/>
              </a:ext>
            </a:extLst>
          </p:cNvPr>
          <p:cNvSpPr/>
          <p:nvPr/>
        </p:nvSpPr>
        <p:spPr>
          <a:xfrm>
            <a:off x="2979946" y="2501275"/>
            <a:ext cx="2656409" cy="1502175"/>
          </a:xfrm>
          <a:prstGeom prst="ellips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p>
            <a:r>
              <a:rPr lang="en-US" sz="2300" b="1">
                <a:solidFill>
                  <a:schemeClr val="bg1"/>
                </a:solidFill>
              </a:rPr>
              <a:t>Marketplace </a:t>
            </a:r>
            <a:endParaRPr lang="en-US" sz="2300">
              <a:solidFill>
                <a:schemeClr val="bg1"/>
              </a:solidFill>
            </a:endParaRPr>
          </a:p>
          <a:p>
            <a:r>
              <a:rPr lang="en-US" b="1">
                <a:solidFill>
                  <a:schemeClr val="bg1"/>
                </a:solidFill>
              </a:rPr>
              <a:t>(ACA)</a:t>
            </a:r>
            <a:endParaRPr lang="en-US">
              <a:solidFill>
                <a:schemeClr val="bg1"/>
              </a:solidFill>
            </a:endParaRPr>
          </a:p>
        </p:txBody>
      </p:sp>
      <p:sp>
        <p:nvSpPr>
          <p:cNvPr id="1107" name="Oval 1106">
            <a:extLst>
              <a:ext uri="{FF2B5EF4-FFF2-40B4-BE49-F238E27FC236}">
                <a16:creationId xmlns:a16="http://schemas.microsoft.com/office/drawing/2014/main" id="{FD3B6FCE-5237-5B57-0982-730305124A90}"/>
              </a:ext>
            </a:extLst>
          </p:cNvPr>
          <p:cNvSpPr/>
          <p:nvPr/>
        </p:nvSpPr>
        <p:spPr>
          <a:xfrm>
            <a:off x="6234907" y="2501275"/>
            <a:ext cx="2496484" cy="1502175"/>
          </a:xfrm>
          <a:prstGeom prst="ellips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p>
            <a:r>
              <a:rPr lang="en-US" sz="2000" b="1">
                <a:solidFill>
                  <a:schemeClr val="bg1"/>
                </a:solidFill>
              </a:rPr>
              <a:t>Private Healthcare Insurance</a:t>
            </a:r>
            <a:endParaRPr lang="en-US">
              <a:solidFill>
                <a:schemeClr val="bg1"/>
              </a:solidFill>
            </a:endParaRPr>
          </a:p>
        </p:txBody>
      </p:sp>
      <p:sp>
        <p:nvSpPr>
          <p:cNvPr id="1108" name="Oval 1107">
            <a:extLst>
              <a:ext uri="{FF2B5EF4-FFF2-40B4-BE49-F238E27FC236}">
                <a16:creationId xmlns:a16="http://schemas.microsoft.com/office/drawing/2014/main" id="{6D43766A-04DB-558A-F903-73C9DCD365D9}"/>
              </a:ext>
            </a:extLst>
          </p:cNvPr>
          <p:cNvSpPr/>
          <p:nvPr/>
        </p:nvSpPr>
        <p:spPr>
          <a:xfrm>
            <a:off x="9282907" y="2501275"/>
            <a:ext cx="2496484" cy="1502175"/>
          </a:xfrm>
          <a:prstGeom prst="ellips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p>
            <a:r>
              <a:rPr lang="en-US" sz="2000" b="1">
                <a:solidFill>
                  <a:schemeClr val="bg1"/>
                </a:solidFill>
              </a:rPr>
              <a:t>Medicare</a:t>
            </a:r>
            <a:endParaRPr lang="en-US"/>
          </a:p>
        </p:txBody>
      </p:sp>
      <p:sp>
        <p:nvSpPr>
          <p:cNvPr id="1109" name="TextBox 1108">
            <a:extLst>
              <a:ext uri="{FF2B5EF4-FFF2-40B4-BE49-F238E27FC236}">
                <a16:creationId xmlns:a16="http://schemas.microsoft.com/office/drawing/2014/main" id="{2866B6C3-6D31-AF4E-C688-E90E2BAB2136}"/>
              </a:ext>
            </a:extLst>
          </p:cNvPr>
          <p:cNvSpPr txBox="1"/>
          <p:nvPr/>
        </p:nvSpPr>
        <p:spPr>
          <a:xfrm>
            <a:off x="124109" y="4200324"/>
            <a:ext cx="2771954" cy="2893100"/>
          </a:xfrm>
          <a:prstGeom prst="rect">
            <a:avLst/>
          </a:prstGeom>
          <a:noFill/>
          <a:ln w="12700">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mn-lt"/>
                <a:cs typeface="+mn-lt"/>
              </a:rPr>
              <a:t>State-run health coverage for low-income individuals and families (funded jointly by state and federal government). Expanded under the Affordable Care Act.</a:t>
            </a:r>
            <a:endParaRPr lang="en-US"/>
          </a:p>
          <a:p>
            <a:endParaRPr lang="en-US" sz="1000"/>
          </a:p>
          <a:p>
            <a:r>
              <a:rPr lang="en-US" sz="1400"/>
              <a:t>*Partially Defunded by </a:t>
            </a:r>
          </a:p>
          <a:p>
            <a:r>
              <a:rPr lang="en-US" sz="1400"/>
              <a:t>BBB 2025</a:t>
            </a:r>
          </a:p>
          <a:p>
            <a:endParaRPr lang="en-US"/>
          </a:p>
        </p:txBody>
      </p:sp>
      <p:sp>
        <p:nvSpPr>
          <p:cNvPr id="1110" name="TextBox 1109">
            <a:extLst>
              <a:ext uri="{FF2B5EF4-FFF2-40B4-BE49-F238E27FC236}">
                <a16:creationId xmlns:a16="http://schemas.microsoft.com/office/drawing/2014/main" id="{90CBC076-DCD9-0C42-61FB-A2FBF7D07D19}"/>
              </a:ext>
            </a:extLst>
          </p:cNvPr>
          <p:cNvSpPr txBox="1"/>
          <p:nvPr/>
        </p:nvSpPr>
        <p:spPr>
          <a:xfrm>
            <a:off x="2983961" y="4200323"/>
            <a:ext cx="2941287" cy="3016210"/>
          </a:xfrm>
          <a:prstGeom prst="rect">
            <a:avLst/>
          </a:prstGeom>
          <a:noFill/>
          <a:ln w="12700">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mn-lt"/>
                <a:cs typeface="+mn-lt"/>
              </a:rPr>
              <a:t>Health insurance bought directly by individuals through the federal or state Marketplace who don’t qualify for Medicaid. (Provide subsidized coverage and tax credits, PTC)</a:t>
            </a:r>
            <a:endParaRPr lang="en-US"/>
          </a:p>
          <a:p>
            <a:r>
              <a:rPr lang="en-US" sz="1400"/>
              <a:t>*Partially Defunded by </a:t>
            </a:r>
          </a:p>
          <a:p>
            <a:r>
              <a:rPr lang="en-US" sz="1400"/>
              <a:t>BBB 2025</a:t>
            </a:r>
          </a:p>
          <a:p>
            <a:endParaRPr lang="en-US"/>
          </a:p>
        </p:txBody>
      </p:sp>
      <p:sp>
        <p:nvSpPr>
          <p:cNvPr id="1111" name="TextBox 1110">
            <a:extLst>
              <a:ext uri="{FF2B5EF4-FFF2-40B4-BE49-F238E27FC236}">
                <a16:creationId xmlns:a16="http://schemas.microsoft.com/office/drawing/2014/main" id="{F9794042-3A48-B1F6-1A1D-24B7FEBB3D24}"/>
              </a:ext>
            </a:extLst>
          </p:cNvPr>
          <p:cNvSpPr txBox="1"/>
          <p:nvPr/>
        </p:nvSpPr>
        <p:spPr>
          <a:xfrm>
            <a:off x="6238924" y="4200323"/>
            <a:ext cx="2489732" cy="1754326"/>
          </a:xfrm>
          <a:prstGeom prst="rect">
            <a:avLst/>
          </a:prstGeom>
          <a:noFill/>
          <a:ln w="12700">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mn-lt"/>
                <a:cs typeface="+mn-lt"/>
              </a:rPr>
              <a:t>Health insurance bought directly from the Healthcare providers/ or provided by company's to their employes</a:t>
            </a:r>
            <a:endParaRPr lang="en-US"/>
          </a:p>
        </p:txBody>
      </p:sp>
      <p:sp>
        <p:nvSpPr>
          <p:cNvPr id="1112" name="TextBox 1111">
            <a:extLst>
              <a:ext uri="{FF2B5EF4-FFF2-40B4-BE49-F238E27FC236}">
                <a16:creationId xmlns:a16="http://schemas.microsoft.com/office/drawing/2014/main" id="{D9BDEE80-8C5C-42F3-796F-E3C985688BF5}"/>
              </a:ext>
            </a:extLst>
          </p:cNvPr>
          <p:cNvSpPr txBox="1"/>
          <p:nvPr/>
        </p:nvSpPr>
        <p:spPr>
          <a:xfrm>
            <a:off x="9061146" y="4200323"/>
            <a:ext cx="2941287" cy="1200329"/>
          </a:xfrm>
          <a:prstGeom prst="rect">
            <a:avLst/>
          </a:prstGeom>
          <a:noFill/>
          <a:ln w="12700">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mn-lt"/>
                <a:cs typeface="+mn-lt"/>
              </a:rPr>
              <a:t>Federal health coverage for individuals age 65+ and certain younger people with disabilities.</a:t>
            </a:r>
            <a:endParaRPr lang="en-US"/>
          </a:p>
        </p:txBody>
      </p:sp>
      <p:cxnSp>
        <p:nvCxnSpPr>
          <p:cNvPr id="1113" name="Straight Arrow Connector 1112">
            <a:extLst>
              <a:ext uri="{FF2B5EF4-FFF2-40B4-BE49-F238E27FC236}">
                <a16:creationId xmlns:a16="http://schemas.microsoft.com/office/drawing/2014/main" id="{59C62108-E915-5422-4CB5-9F6DBF43A443}"/>
              </a:ext>
            </a:extLst>
          </p:cNvPr>
          <p:cNvCxnSpPr/>
          <p:nvPr/>
        </p:nvCxnSpPr>
        <p:spPr>
          <a:xfrm flipV="1">
            <a:off x="5470530" y="3211713"/>
            <a:ext cx="778959" cy="15523"/>
          </a:xfrm>
          <a:prstGeom prst="straightConnector1">
            <a:avLst/>
          </a:prstGeom>
          <a:ln w="28575">
            <a:solidFill>
              <a:srgbClr val="00B050"/>
            </a:solidFill>
          </a:ln>
        </p:spPr>
        <p:style>
          <a:lnRef idx="1">
            <a:schemeClr val="accent6"/>
          </a:lnRef>
          <a:fillRef idx="0">
            <a:schemeClr val="accent6"/>
          </a:fillRef>
          <a:effectRef idx="0">
            <a:schemeClr val="accent6"/>
          </a:effectRef>
          <a:fontRef idx="minor">
            <a:schemeClr val="tx1"/>
          </a:fontRef>
        </p:style>
      </p:cxnSp>
      <p:sp>
        <p:nvSpPr>
          <p:cNvPr id="1115" name="Oval 1114">
            <a:extLst>
              <a:ext uri="{FF2B5EF4-FFF2-40B4-BE49-F238E27FC236}">
                <a16:creationId xmlns:a16="http://schemas.microsoft.com/office/drawing/2014/main" id="{915553A3-62DE-884D-001A-AE828589A8F7}"/>
              </a:ext>
            </a:extLst>
          </p:cNvPr>
          <p:cNvSpPr/>
          <p:nvPr/>
        </p:nvSpPr>
        <p:spPr>
          <a:xfrm>
            <a:off x="3209828" y="2434809"/>
            <a:ext cx="2007650" cy="1693773"/>
          </a:xfrm>
          <a:prstGeom prst="ellipse">
            <a:avLst/>
          </a:prstGeom>
          <a:noFill/>
          <a:ln w="5715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1117" name="Straight Arrow Connector 1116">
            <a:extLst>
              <a:ext uri="{FF2B5EF4-FFF2-40B4-BE49-F238E27FC236}">
                <a16:creationId xmlns:a16="http://schemas.microsoft.com/office/drawing/2014/main" id="{ECD9C6EE-02AC-55B0-9F15-44E7F64E83D5}"/>
              </a:ext>
            </a:extLst>
          </p:cNvPr>
          <p:cNvCxnSpPr>
            <a:cxnSpLocks/>
          </p:cNvCxnSpPr>
          <p:nvPr/>
        </p:nvCxnSpPr>
        <p:spPr>
          <a:xfrm flipV="1">
            <a:off x="5078885" y="2479222"/>
            <a:ext cx="747395" cy="310071"/>
          </a:xfrm>
          <a:prstGeom prst="straightConnector1">
            <a:avLst/>
          </a:prstGeom>
          <a:ln w="57150">
            <a:solidFill>
              <a:srgbClr val="FF0000"/>
            </a:solidFill>
            <a:headEnd type="arrow"/>
            <a:tailEnd type="none"/>
          </a:ln>
        </p:spPr>
        <p:style>
          <a:lnRef idx="1">
            <a:schemeClr val="accent2"/>
          </a:lnRef>
          <a:fillRef idx="0">
            <a:schemeClr val="accent2"/>
          </a:fillRef>
          <a:effectRef idx="0">
            <a:schemeClr val="accent2"/>
          </a:effectRef>
          <a:fontRef idx="minor">
            <a:schemeClr val="tx1"/>
          </a:fontRef>
        </p:style>
      </p:cxnSp>
      <p:sp>
        <p:nvSpPr>
          <p:cNvPr id="1118" name="TextBox 1117">
            <a:extLst>
              <a:ext uri="{FF2B5EF4-FFF2-40B4-BE49-F238E27FC236}">
                <a16:creationId xmlns:a16="http://schemas.microsoft.com/office/drawing/2014/main" id="{0A6F1609-DE62-2210-C800-54E3A093FD5D}"/>
              </a:ext>
            </a:extLst>
          </p:cNvPr>
          <p:cNvSpPr txBox="1"/>
          <p:nvPr/>
        </p:nvSpPr>
        <p:spPr>
          <a:xfrm>
            <a:off x="5806183" y="2121286"/>
            <a:ext cx="2489732" cy="369332"/>
          </a:xfrm>
          <a:prstGeom prst="rect">
            <a:avLst/>
          </a:prstGeom>
          <a:noFill/>
          <a:ln w="12700">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mn-lt"/>
                <a:cs typeface="+mn-lt"/>
              </a:rPr>
              <a:t>Aka Obamacare</a:t>
            </a:r>
            <a:endParaRPr lang="en-US" err="1"/>
          </a:p>
        </p:txBody>
      </p:sp>
      <p:cxnSp>
        <p:nvCxnSpPr>
          <p:cNvPr id="2" name="Straight Arrow Connector 1">
            <a:extLst>
              <a:ext uri="{FF2B5EF4-FFF2-40B4-BE49-F238E27FC236}">
                <a16:creationId xmlns:a16="http://schemas.microsoft.com/office/drawing/2014/main" id="{07BAD7DA-FB44-E6EE-B523-323FC66CB48F}"/>
              </a:ext>
            </a:extLst>
          </p:cNvPr>
          <p:cNvCxnSpPr>
            <a:cxnSpLocks/>
            <a:endCxn id="1118" idx="1"/>
          </p:cNvCxnSpPr>
          <p:nvPr/>
        </p:nvCxnSpPr>
        <p:spPr>
          <a:xfrm flipV="1">
            <a:off x="2743200" y="2305952"/>
            <a:ext cx="3062983" cy="245862"/>
          </a:xfrm>
          <a:prstGeom prst="straightConnector1">
            <a:avLst/>
          </a:prstGeom>
          <a:ln w="57150">
            <a:solidFill>
              <a:srgbClr val="FF0000"/>
            </a:solidFill>
            <a:headEnd type="arrow"/>
            <a:tailEnd type="non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6744613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740A38-3FC2-21E1-9DE2-2AE5113CF1E8}"/>
            </a:ext>
          </a:extLst>
        </p:cNvPr>
        <p:cNvGrpSpPr/>
        <p:nvPr/>
      </p:nvGrpSpPr>
      <p:grpSpPr>
        <a:xfrm>
          <a:off x="0" y="0"/>
          <a:ext cx="0" cy="0"/>
          <a:chOff x="0" y="0"/>
          <a:chExt cx="0" cy="0"/>
        </a:xfrm>
      </p:grpSpPr>
      <p:pic>
        <p:nvPicPr>
          <p:cNvPr id="9" name="Content Placeholder 7" descr="VOLUNTEERING | msu-vita">
            <a:extLst>
              <a:ext uri="{FF2B5EF4-FFF2-40B4-BE49-F238E27FC236}">
                <a16:creationId xmlns:a16="http://schemas.microsoft.com/office/drawing/2014/main" id="{81C8BAC3-0DAD-E2A5-A030-5AB5BD3571F5}"/>
              </a:ext>
            </a:extLst>
          </p:cNvPr>
          <p:cNvPicPr>
            <a:picLocks noChangeAspect="1"/>
          </p:cNvPicPr>
          <p:nvPr/>
        </p:nvPicPr>
        <p:blipFill>
          <a:blip r:embed="rId2"/>
          <a:stretch>
            <a:fillRect/>
          </a:stretch>
        </p:blipFill>
        <p:spPr>
          <a:xfrm>
            <a:off x="10187976" y="151"/>
            <a:ext cx="2002494" cy="906239"/>
          </a:xfrm>
          <a:prstGeom prst="rect">
            <a:avLst/>
          </a:prstGeom>
        </p:spPr>
      </p:pic>
      <p:sp>
        <p:nvSpPr>
          <p:cNvPr id="707" name="Rectangle: Diagonal Corners Rounded 706">
            <a:extLst>
              <a:ext uri="{FF2B5EF4-FFF2-40B4-BE49-F238E27FC236}">
                <a16:creationId xmlns:a16="http://schemas.microsoft.com/office/drawing/2014/main" id="{4310573B-54FB-B422-4E78-D04DB5C80A04}"/>
              </a:ext>
            </a:extLst>
          </p:cNvPr>
          <p:cNvSpPr/>
          <p:nvPr/>
        </p:nvSpPr>
        <p:spPr>
          <a:xfrm>
            <a:off x="466033" y="384684"/>
            <a:ext cx="6493568" cy="906240"/>
          </a:xfrm>
          <a:prstGeom prst="round2DiagRect">
            <a:avLst/>
          </a:prstGeom>
          <a:solidFill>
            <a:schemeClr val="accent3">
              <a:lumMod val="75000"/>
            </a:schemeClr>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8" name="TextBox 707">
            <a:extLst>
              <a:ext uri="{FF2B5EF4-FFF2-40B4-BE49-F238E27FC236}">
                <a16:creationId xmlns:a16="http://schemas.microsoft.com/office/drawing/2014/main" id="{A9291864-CE50-8B34-6070-455C6745E287}"/>
              </a:ext>
            </a:extLst>
          </p:cNvPr>
          <p:cNvSpPr txBox="1"/>
          <p:nvPr/>
        </p:nvSpPr>
        <p:spPr>
          <a:xfrm>
            <a:off x="554001" y="545416"/>
            <a:ext cx="6083866" cy="584775"/>
          </a:xfrm>
          <a:prstGeom prst="rect">
            <a:avLst/>
          </a:prstGeom>
          <a:no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solidFill>
                  <a:schemeClr val="bg1"/>
                </a:solidFill>
                <a:latin typeface="Aptos Display"/>
              </a:rPr>
              <a:t>Premium Tax Credit (Form 1095-A)</a:t>
            </a:r>
            <a:endParaRPr lang="en-US">
              <a:solidFill>
                <a:schemeClr val="bg1"/>
              </a:solidFill>
            </a:endParaRPr>
          </a:p>
        </p:txBody>
      </p:sp>
      <p:sp>
        <p:nvSpPr>
          <p:cNvPr id="2" name="TextBox 1">
            <a:extLst>
              <a:ext uri="{FF2B5EF4-FFF2-40B4-BE49-F238E27FC236}">
                <a16:creationId xmlns:a16="http://schemas.microsoft.com/office/drawing/2014/main" id="{5B6A95E9-01EF-02C9-2509-02D74517C3A1}"/>
              </a:ext>
            </a:extLst>
          </p:cNvPr>
          <p:cNvSpPr txBox="1"/>
          <p:nvPr/>
        </p:nvSpPr>
        <p:spPr>
          <a:xfrm>
            <a:off x="140082" y="1451656"/>
            <a:ext cx="11911835" cy="9787295"/>
          </a:xfrm>
          <a:prstGeom prst="rect">
            <a:avLst/>
          </a:prstGeom>
          <a:noFill/>
        </p:spPr>
        <p:txBody>
          <a:bodyPr rot="0" spcFirstLastPara="0" vertOverflow="overflow" horzOverflow="overflow" vert="horz" wrap="square" lIns="91440" tIns="45720" rIns="91440" bIns="45720" numCol="2" spcCol="0" rtlCol="0" fromWordArt="0" anchor="t" anchorCtr="0" forceAA="0" compatLnSpc="1">
            <a:prstTxWarp prst="textNoShape">
              <a:avLst/>
            </a:prstTxWarp>
            <a:spAutoFit/>
          </a:bodyPr>
          <a:lstStyle/>
          <a:p>
            <a:r>
              <a:rPr lang="en-US" sz="2100" b="1"/>
              <a:t>Description:</a:t>
            </a:r>
            <a:r>
              <a:rPr lang="en-US" sz="2100"/>
              <a:t> credit to help eligible taxpayers pay for health insurance purchased through the </a:t>
            </a:r>
            <a:r>
              <a:rPr lang="en-US" sz="2100" b="1"/>
              <a:t>Marketplace</a:t>
            </a:r>
            <a:r>
              <a:rPr lang="en-US" sz="2100"/>
              <a:t>, reducing monthly premium costs based on household income. </a:t>
            </a:r>
          </a:p>
          <a:p>
            <a:endParaRPr lang="en-US"/>
          </a:p>
          <a:p>
            <a:r>
              <a:rPr lang="en-US" sz="2100" b="1"/>
              <a:t>(BBB Changes):</a:t>
            </a:r>
            <a:r>
              <a:rPr lang="en-US" sz="2100"/>
              <a:t> For the current tax season, clients can still claim the enhanced Advanced Premium Tax Credit, despite its expiration at the end of 2025. </a:t>
            </a:r>
          </a:p>
          <a:p>
            <a:endParaRPr lang="en-US" sz="1400" b="1"/>
          </a:p>
          <a:p>
            <a:r>
              <a:rPr lang="en-US" sz="2100" b="1"/>
              <a:t>Refundability: </a:t>
            </a:r>
            <a:r>
              <a:rPr lang="en-US" sz="2100"/>
              <a:t>Refundable</a:t>
            </a:r>
          </a:p>
          <a:p>
            <a:endParaRPr lang="en-US"/>
          </a:p>
          <a:p>
            <a:r>
              <a:rPr lang="en-US" sz="2100" b="1"/>
              <a:t>Amount / Calculation:</a:t>
            </a:r>
            <a:endParaRPr lang="en-US" sz="2100"/>
          </a:p>
          <a:p>
            <a:r>
              <a:rPr lang="en-US" sz="2100"/>
              <a:t>Form 1095-A lists the Marketplace premiums and advance payments. Once entered, the software automatically calculates the Premium Tax Credit  volunteers just need to ensure the 1095-A is accurate.</a:t>
            </a:r>
          </a:p>
          <a:p>
            <a:endParaRPr lang="en-US" sz="2100" b="1"/>
          </a:p>
          <a:p>
            <a:endParaRPr lang="en-US" sz="2100" b="1"/>
          </a:p>
          <a:p>
            <a:endParaRPr lang="en-US" sz="2100" b="1"/>
          </a:p>
          <a:p>
            <a:endParaRPr lang="en-US" sz="2100" b="1"/>
          </a:p>
          <a:p>
            <a:endParaRPr lang="en-US" sz="2100" b="1"/>
          </a:p>
          <a:p>
            <a:endParaRPr lang="en-US" sz="2100" b="1"/>
          </a:p>
          <a:p>
            <a:endParaRPr lang="en-US" sz="2100" b="1"/>
          </a:p>
          <a:p>
            <a:endParaRPr lang="en-US" sz="2100" b="1"/>
          </a:p>
          <a:p>
            <a:endParaRPr lang="en-US" sz="2100" b="1"/>
          </a:p>
          <a:p>
            <a:endParaRPr lang="en-US" sz="2100" b="1"/>
          </a:p>
          <a:p>
            <a:endParaRPr lang="en-US" sz="2100" b="1"/>
          </a:p>
          <a:p>
            <a:endParaRPr lang="en-US" sz="2100" b="1"/>
          </a:p>
          <a:p>
            <a:endParaRPr lang="en-US" sz="2100" b="1"/>
          </a:p>
          <a:p>
            <a:r>
              <a:rPr lang="en-US" sz="2100" b="1"/>
              <a:t>Filing Status Qualified:</a:t>
            </a:r>
            <a:endParaRPr lang="en-US" sz="2100"/>
          </a:p>
          <a:p>
            <a:r>
              <a:rPr lang="en-US" sz="2100">
                <a:solidFill>
                  <a:schemeClr val="accent3"/>
                </a:solidFill>
              </a:rPr>
              <a:t>Single / HOH / QSS: </a:t>
            </a:r>
            <a:r>
              <a:rPr lang="en-US" sz="2100"/>
              <a:t>Income between 100%–400% of Federal Poverty Line (FPL).</a:t>
            </a:r>
          </a:p>
          <a:p>
            <a:r>
              <a:rPr lang="en-US" sz="2100">
                <a:solidFill>
                  <a:schemeClr val="accent3"/>
                </a:solidFill>
              </a:rPr>
              <a:t>MFJ</a:t>
            </a:r>
            <a:r>
              <a:rPr lang="en-US" sz="2100" b="1">
                <a:solidFill>
                  <a:schemeClr val="accent3"/>
                </a:solidFill>
              </a:rPr>
              <a:t>:</a:t>
            </a:r>
            <a:r>
              <a:rPr lang="en-US" sz="2100"/>
              <a:t> Income between 100%–400% </a:t>
            </a:r>
          </a:p>
          <a:p>
            <a:endParaRPr lang="en-US" sz="1600" b="1"/>
          </a:p>
          <a:p>
            <a:r>
              <a:rPr lang="en-US" sz="2100" b="1"/>
              <a:t>Qualifications:</a:t>
            </a:r>
            <a:br>
              <a:rPr lang="en-US" sz="2100"/>
            </a:br>
            <a:r>
              <a:rPr lang="en-US" sz="2100"/>
              <a:t>• Must have purchased coverage through the </a:t>
            </a:r>
            <a:r>
              <a:rPr lang="en-US" sz="2100" b="1"/>
              <a:t>Health Insurance Marketplace (Exchange)</a:t>
            </a:r>
            <a:r>
              <a:rPr lang="en-US" sz="2100"/>
              <a:t>.</a:t>
            </a:r>
            <a:br>
              <a:rPr lang="en-US" sz="2100"/>
            </a:br>
            <a:r>
              <a:rPr lang="en-US" sz="2100"/>
              <a:t>• Cannot be eligible for other medical coverage</a:t>
            </a:r>
            <a:br>
              <a:rPr lang="en-US" sz="2100"/>
            </a:br>
            <a:r>
              <a:rPr lang="en-US" sz="2100"/>
              <a:t>• Must not be claimed as a dependent by another taxpayer.</a:t>
            </a:r>
          </a:p>
          <a:p>
            <a:endParaRPr lang="en-US" sz="1400" b="1"/>
          </a:p>
          <a:p>
            <a:r>
              <a:rPr lang="en-US" sz="2100" b="1"/>
              <a:t>Documentation Needed:</a:t>
            </a:r>
            <a:br>
              <a:rPr lang="en-US" sz="2100"/>
            </a:br>
            <a:r>
              <a:rPr lang="en-US" sz="2100"/>
              <a:t>• </a:t>
            </a:r>
            <a:r>
              <a:rPr lang="en-US" sz="2100" b="1"/>
              <a:t>Form 1095-A</a:t>
            </a:r>
            <a:r>
              <a:rPr lang="en-US" sz="2100"/>
              <a:t> (Health Insurance Marketplace Statement)</a:t>
            </a:r>
            <a:br>
              <a:rPr lang="en-US" sz="2100"/>
            </a:br>
            <a:endParaRPr lang="en-US" sz="2100"/>
          </a:p>
        </p:txBody>
      </p:sp>
      <p:pic>
        <p:nvPicPr>
          <p:cNvPr id="3" name="Picture 2" descr="A red circle with black text&#10;&#10;AI-generated content may be incorrect.">
            <a:extLst>
              <a:ext uri="{FF2B5EF4-FFF2-40B4-BE49-F238E27FC236}">
                <a16:creationId xmlns:a16="http://schemas.microsoft.com/office/drawing/2014/main" id="{72DFF2AE-7DFB-6345-CE1B-B44964C49D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7467" y="205075"/>
            <a:ext cx="1085849" cy="1085849"/>
          </a:xfrm>
          <a:prstGeom prst="rect">
            <a:avLst/>
          </a:prstGeom>
        </p:spPr>
      </p:pic>
    </p:spTree>
    <p:extLst>
      <p:ext uri="{BB962C8B-B14F-4D97-AF65-F5344CB8AC3E}">
        <p14:creationId xmlns:p14="http://schemas.microsoft.com/office/powerpoint/2010/main" val="17582182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EC256B-7F92-3553-9CFE-0FA5A39E31B1}"/>
            </a:ext>
          </a:extLst>
        </p:cNvPr>
        <p:cNvGrpSpPr/>
        <p:nvPr/>
      </p:nvGrpSpPr>
      <p:grpSpPr>
        <a:xfrm>
          <a:off x="0" y="0"/>
          <a:ext cx="0" cy="0"/>
          <a:chOff x="0" y="0"/>
          <a:chExt cx="0" cy="0"/>
        </a:xfrm>
      </p:grpSpPr>
      <p:pic>
        <p:nvPicPr>
          <p:cNvPr id="9" name="Content Placeholder 7" descr="VOLUNTEERING | msu-vita">
            <a:extLst>
              <a:ext uri="{FF2B5EF4-FFF2-40B4-BE49-F238E27FC236}">
                <a16:creationId xmlns:a16="http://schemas.microsoft.com/office/drawing/2014/main" id="{D8C5BBA7-CD29-09AC-AEA9-8B7981A1FB8A}"/>
              </a:ext>
            </a:extLst>
          </p:cNvPr>
          <p:cNvPicPr>
            <a:picLocks noChangeAspect="1"/>
          </p:cNvPicPr>
          <p:nvPr/>
        </p:nvPicPr>
        <p:blipFill>
          <a:blip r:embed="rId2"/>
          <a:stretch>
            <a:fillRect/>
          </a:stretch>
        </p:blipFill>
        <p:spPr>
          <a:xfrm>
            <a:off x="10187976" y="151"/>
            <a:ext cx="2002494" cy="906239"/>
          </a:xfrm>
          <a:prstGeom prst="rect">
            <a:avLst/>
          </a:prstGeom>
        </p:spPr>
      </p:pic>
      <p:sp>
        <p:nvSpPr>
          <p:cNvPr id="707" name="Rectangle: Diagonal Corners Rounded 706">
            <a:extLst>
              <a:ext uri="{FF2B5EF4-FFF2-40B4-BE49-F238E27FC236}">
                <a16:creationId xmlns:a16="http://schemas.microsoft.com/office/drawing/2014/main" id="{2F0499A6-3B19-1424-04CF-810DBD394047}"/>
              </a:ext>
            </a:extLst>
          </p:cNvPr>
          <p:cNvSpPr/>
          <p:nvPr/>
        </p:nvSpPr>
        <p:spPr>
          <a:xfrm>
            <a:off x="466032" y="384684"/>
            <a:ext cx="6027901" cy="906240"/>
          </a:xfrm>
          <a:prstGeom prst="round2DiagRect">
            <a:avLst/>
          </a:prstGeom>
          <a:solidFill>
            <a:schemeClr val="accent3">
              <a:lumMod val="75000"/>
            </a:schemeClr>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8" name="TextBox 707">
            <a:extLst>
              <a:ext uri="{FF2B5EF4-FFF2-40B4-BE49-F238E27FC236}">
                <a16:creationId xmlns:a16="http://schemas.microsoft.com/office/drawing/2014/main" id="{1C7FDF33-28AA-E213-360F-8424D48C5BF6}"/>
              </a:ext>
            </a:extLst>
          </p:cNvPr>
          <p:cNvSpPr txBox="1"/>
          <p:nvPr/>
        </p:nvSpPr>
        <p:spPr>
          <a:xfrm>
            <a:off x="554001" y="545416"/>
            <a:ext cx="5677466" cy="584775"/>
          </a:xfrm>
          <a:prstGeom prst="rect">
            <a:avLst/>
          </a:prstGeom>
          <a:no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solidFill>
                  <a:schemeClr val="bg1"/>
                </a:solidFill>
                <a:latin typeface="Aptos Display"/>
              </a:rPr>
              <a:t>Earned Income Tax Credit</a:t>
            </a:r>
            <a:endParaRPr lang="en-US">
              <a:solidFill>
                <a:schemeClr val="bg1"/>
              </a:solidFill>
            </a:endParaRPr>
          </a:p>
        </p:txBody>
      </p:sp>
      <p:sp>
        <p:nvSpPr>
          <p:cNvPr id="2" name="TextBox 1">
            <a:extLst>
              <a:ext uri="{FF2B5EF4-FFF2-40B4-BE49-F238E27FC236}">
                <a16:creationId xmlns:a16="http://schemas.microsoft.com/office/drawing/2014/main" id="{206FABA8-1544-3CF4-3785-D0BA805B1545}"/>
              </a:ext>
            </a:extLst>
          </p:cNvPr>
          <p:cNvSpPr txBox="1"/>
          <p:nvPr/>
        </p:nvSpPr>
        <p:spPr>
          <a:xfrm>
            <a:off x="7003463" y="1375456"/>
            <a:ext cx="5188537" cy="71404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200" b="1" dirty="0"/>
          </a:p>
          <a:p>
            <a:r>
              <a:rPr lang="en-US" sz="2200" b="1" dirty="0"/>
              <a:t>Qualifications:</a:t>
            </a:r>
            <a:br>
              <a:rPr lang="en-US" sz="2200" dirty="0"/>
            </a:br>
            <a:r>
              <a:rPr lang="en-US" sz="2200" dirty="0"/>
              <a:t>• Must have earned income (wages, SE income)</a:t>
            </a:r>
          </a:p>
          <a:p>
            <a:r>
              <a:rPr lang="en-US" sz="2200" dirty="0"/>
              <a:t>• Must be </a:t>
            </a:r>
            <a:r>
              <a:rPr lang="en-US" sz="2200" b="1" dirty="0"/>
              <a:t>at least 25 years old but under 65</a:t>
            </a:r>
            <a:r>
              <a:rPr lang="en-US" sz="2200" dirty="0"/>
              <a:t> to qualify for EITC</a:t>
            </a:r>
            <a:br>
              <a:rPr lang="en-US" sz="2200" dirty="0"/>
            </a:br>
            <a:r>
              <a:rPr lang="en-US" sz="2200" dirty="0"/>
              <a:t>• Valid </a:t>
            </a:r>
            <a:r>
              <a:rPr lang="en-US" sz="2200" b="1" dirty="0"/>
              <a:t>SSN, </a:t>
            </a:r>
            <a:r>
              <a:rPr lang="en-US" sz="2200" dirty="0"/>
              <a:t>(any Taxpayer or Dependent with ITIN’s will not qualify for this credit)</a:t>
            </a:r>
            <a:br>
              <a:rPr lang="en-US" sz="2200" dirty="0"/>
            </a:br>
            <a:r>
              <a:rPr lang="en-US" sz="2200" dirty="0"/>
              <a:t>• Cannot be claimed as a dependent on tax return</a:t>
            </a:r>
            <a:br>
              <a:rPr lang="en-US" sz="2200" dirty="0"/>
            </a:br>
            <a:r>
              <a:rPr lang="en-US" sz="2200" dirty="0"/>
              <a:t>• Investment income ≤ $11,600 (2025)</a:t>
            </a:r>
            <a:br>
              <a:rPr lang="en-US" sz="2200" dirty="0"/>
            </a:br>
            <a:r>
              <a:rPr lang="en-US" sz="2200" dirty="0"/>
              <a:t>• QCs must meet relationship, age, residency, and joint return tests</a:t>
            </a:r>
          </a:p>
          <a:p>
            <a:r>
              <a:rPr lang="en-US" sz="2200" dirty="0"/>
              <a:t>• Married taxpayers filing separately can qualify for the EITC only in specific circumstances outlined by the IRS</a:t>
            </a:r>
          </a:p>
          <a:p>
            <a:endParaRPr lang="en-US" dirty="0"/>
          </a:p>
          <a:p>
            <a:br>
              <a:rPr lang="en-US" sz="2200" dirty="0"/>
            </a:br>
            <a:endParaRPr lang="en-US" sz="2200" dirty="0"/>
          </a:p>
          <a:p>
            <a:r>
              <a:rPr lang="en-US" sz="2200" dirty="0"/>
              <a:t>                                    </a:t>
            </a:r>
          </a:p>
          <a:p>
            <a:r>
              <a:rPr lang="en-US" sz="2200" dirty="0"/>
              <a:t>                                  </a:t>
            </a:r>
            <a:endParaRPr lang="en-US" sz="2200" b="1" dirty="0"/>
          </a:p>
        </p:txBody>
      </p:sp>
      <p:graphicFrame>
        <p:nvGraphicFramePr>
          <p:cNvPr id="5" name="Object 4">
            <a:extLst>
              <a:ext uri="{FF2B5EF4-FFF2-40B4-BE49-F238E27FC236}">
                <a16:creationId xmlns:a16="http://schemas.microsoft.com/office/drawing/2014/main" id="{BA9CED3C-033E-5CA3-1DB1-3B80F791A646}"/>
              </a:ext>
            </a:extLst>
          </p:cNvPr>
          <p:cNvGraphicFramePr>
            <a:graphicFrameLocks noChangeAspect="1"/>
          </p:cNvGraphicFramePr>
          <p:nvPr>
            <p:extLst>
              <p:ext uri="{D42A27DB-BD31-4B8C-83A1-F6EECF244321}">
                <p14:modId xmlns:p14="http://schemas.microsoft.com/office/powerpoint/2010/main" val="2302518563"/>
              </p:ext>
            </p:extLst>
          </p:nvPr>
        </p:nvGraphicFramePr>
        <p:xfrm>
          <a:off x="466032" y="4214956"/>
          <a:ext cx="6281901" cy="1794933"/>
        </p:xfrm>
        <a:graphic>
          <a:graphicData uri="http://schemas.openxmlformats.org/presentationml/2006/ole">
            <mc:AlternateContent xmlns:mc="http://schemas.openxmlformats.org/markup-compatibility/2006">
              <mc:Choice xmlns:v="urn:schemas-microsoft-com:vml" Requires="v">
                <p:oleObj name="Worksheet" r:id="rId3" imgW="4930105" imgH="922055" progId="Excel.Sheet.12">
                  <p:embed/>
                </p:oleObj>
              </mc:Choice>
              <mc:Fallback>
                <p:oleObj name="Worksheet" r:id="rId3" imgW="4930105" imgH="922055" progId="Excel.Sheet.12">
                  <p:embed/>
                  <p:pic>
                    <p:nvPicPr>
                      <p:cNvPr id="5" name="Object 4">
                        <a:extLst>
                          <a:ext uri="{FF2B5EF4-FFF2-40B4-BE49-F238E27FC236}">
                            <a16:creationId xmlns:a16="http://schemas.microsoft.com/office/drawing/2014/main" id="{BA9CED3C-033E-5CA3-1DB1-3B80F791A646}"/>
                          </a:ext>
                        </a:extLst>
                      </p:cNvPr>
                      <p:cNvPicPr/>
                      <p:nvPr/>
                    </p:nvPicPr>
                    <p:blipFill>
                      <a:blip r:embed="rId4"/>
                      <a:stretch>
                        <a:fillRect/>
                      </a:stretch>
                    </p:blipFill>
                    <p:spPr>
                      <a:xfrm>
                        <a:off x="466032" y="4214956"/>
                        <a:ext cx="6281901" cy="1794933"/>
                      </a:xfrm>
                      <a:prstGeom prst="rect">
                        <a:avLst/>
                      </a:prstGeom>
                      <a:solidFill>
                        <a:schemeClr val="accent3"/>
                      </a:solidFill>
                    </p:spPr>
                  </p:pic>
                </p:oleObj>
              </mc:Fallback>
            </mc:AlternateContent>
          </a:graphicData>
        </a:graphic>
      </p:graphicFrame>
      <p:sp>
        <p:nvSpPr>
          <p:cNvPr id="4" name="TextBox 3">
            <a:extLst>
              <a:ext uri="{FF2B5EF4-FFF2-40B4-BE49-F238E27FC236}">
                <a16:creationId xmlns:a16="http://schemas.microsoft.com/office/drawing/2014/main" id="{D16AF6AC-BBAC-BCD0-C18E-72B1CFD9A5FF}"/>
              </a:ext>
            </a:extLst>
          </p:cNvPr>
          <p:cNvSpPr txBox="1"/>
          <p:nvPr/>
        </p:nvSpPr>
        <p:spPr>
          <a:xfrm>
            <a:off x="651933" y="1726560"/>
            <a:ext cx="6096000" cy="1446550"/>
          </a:xfrm>
          <a:prstGeom prst="rect">
            <a:avLst/>
          </a:prstGeom>
          <a:noFill/>
        </p:spPr>
        <p:txBody>
          <a:bodyPr wrap="square">
            <a:spAutoFit/>
          </a:bodyPr>
          <a:lstStyle/>
          <a:p>
            <a:r>
              <a:rPr lang="en-US" sz="2200" b="1"/>
              <a:t>Description: </a:t>
            </a:r>
            <a:r>
              <a:rPr lang="en-US" sz="2200"/>
              <a:t>Tax credit for low-moderate income workers that reduces their tax burden. Amount depends on income, filing status, and # of qualifying children (QC).</a:t>
            </a:r>
          </a:p>
        </p:txBody>
      </p:sp>
      <p:sp>
        <p:nvSpPr>
          <p:cNvPr id="6" name="TextBox 5">
            <a:extLst>
              <a:ext uri="{FF2B5EF4-FFF2-40B4-BE49-F238E27FC236}">
                <a16:creationId xmlns:a16="http://schemas.microsoft.com/office/drawing/2014/main" id="{3E9E2316-ACC7-A32A-DB95-B6CAB94103D2}"/>
              </a:ext>
            </a:extLst>
          </p:cNvPr>
          <p:cNvSpPr txBox="1"/>
          <p:nvPr/>
        </p:nvSpPr>
        <p:spPr>
          <a:xfrm>
            <a:off x="639415" y="3684891"/>
            <a:ext cx="2997200" cy="430887"/>
          </a:xfrm>
          <a:prstGeom prst="rect">
            <a:avLst/>
          </a:prstGeom>
          <a:noFill/>
        </p:spPr>
        <p:txBody>
          <a:bodyPr wrap="square" rtlCol="0">
            <a:spAutoFit/>
          </a:bodyPr>
          <a:lstStyle/>
          <a:p>
            <a:r>
              <a:rPr lang="en-US" sz="2200" b="1"/>
              <a:t>EITC Calculation</a:t>
            </a:r>
          </a:p>
        </p:txBody>
      </p:sp>
    </p:spTree>
    <p:extLst>
      <p:ext uri="{BB962C8B-B14F-4D97-AF65-F5344CB8AC3E}">
        <p14:creationId xmlns:p14="http://schemas.microsoft.com/office/powerpoint/2010/main" val="19510068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6D46E3-02A5-A025-FF03-A40F2C205484}"/>
            </a:ext>
          </a:extLst>
        </p:cNvPr>
        <p:cNvGrpSpPr/>
        <p:nvPr/>
      </p:nvGrpSpPr>
      <p:grpSpPr>
        <a:xfrm>
          <a:off x="0" y="0"/>
          <a:ext cx="0" cy="0"/>
          <a:chOff x="0" y="0"/>
          <a:chExt cx="0" cy="0"/>
        </a:xfrm>
      </p:grpSpPr>
      <p:pic>
        <p:nvPicPr>
          <p:cNvPr id="9" name="Content Placeholder 7" descr="VOLUNTEERING | msu-vita">
            <a:extLst>
              <a:ext uri="{FF2B5EF4-FFF2-40B4-BE49-F238E27FC236}">
                <a16:creationId xmlns:a16="http://schemas.microsoft.com/office/drawing/2014/main" id="{E19EB94D-A4C5-02E1-EA0F-AE96FD8A81F0}"/>
              </a:ext>
            </a:extLst>
          </p:cNvPr>
          <p:cNvPicPr>
            <a:picLocks noChangeAspect="1"/>
          </p:cNvPicPr>
          <p:nvPr/>
        </p:nvPicPr>
        <p:blipFill>
          <a:blip r:embed="rId2"/>
          <a:stretch>
            <a:fillRect/>
          </a:stretch>
        </p:blipFill>
        <p:spPr>
          <a:xfrm>
            <a:off x="10187976" y="151"/>
            <a:ext cx="2002494" cy="906239"/>
          </a:xfrm>
          <a:prstGeom prst="rect">
            <a:avLst/>
          </a:prstGeom>
        </p:spPr>
      </p:pic>
      <p:sp>
        <p:nvSpPr>
          <p:cNvPr id="707" name="Rectangle: Diagonal Corners Rounded 706">
            <a:extLst>
              <a:ext uri="{FF2B5EF4-FFF2-40B4-BE49-F238E27FC236}">
                <a16:creationId xmlns:a16="http://schemas.microsoft.com/office/drawing/2014/main" id="{66DB2D5F-0DFD-2A4F-F7B6-6684DF613157}"/>
              </a:ext>
            </a:extLst>
          </p:cNvPr>
          <p:cNvSpPr/>
          <p:nvPr/>
        </p:nvSpPr>
        <p:spPr>
          <a:xfrm>
            <a:off x="466032" y="384684"/>
            <a:ext cx="6027901" cy="906240"/>
          </a:xfrm>
          <a:prstGeom prst="round2DiagRect">
            <a:avLst/>
          </a:prstGeom>
          <a:solidFill>
            <a:schemeClr val="accent3">
              <a:lumMod val="75000"/>
            </a:schemeClr>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8" name="TextBox 707">
            <a:extLst>
              <a:ext uri="{FF2B5EF4-FFF2-40B4-BE49-F238E27FC236}">
                <a16:creationId xmlns:a16="http://schemas.microsoft.com/office/drawing/2014/main" id="{33C2D243-0FE0-32AC-20D6-9BB6140518DA}"/>
              </a:ext>
            </a:extLst>
          </p:cNvPr>
          <p:cNvSpPr txBox="1"/>
          <p:nvPr/>
        </p:nvSpPr>
        <p:spPr>
          <a:xfrm>
            <a:off x="554001" y="545416"/>
            <a:ext cx="5677466" cy="584775"/>
          </a:xfrm>
          <a:prstGeom prst="rect">
            <a:avLst/>
          </a:prstGeom>
          <a:no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solidFill>
                  <a:schemeClr val="bg1"/>
                </a:solidFill>
                <a:latin typeface="Aptos Display"/>
              </a:rPr>
              <a:t>Child Tax Credit</a:t>
            </a:r>
            <a:endParaRPr lang="en-US">
              <a:solidFill>
                <a:schemeClr val="bg1"/>
              </a:solidFill>
            </a:endParaRPr>
          </a:p>
        </p:txBody>
      </p:sp>
      <p:sp>
        <p:nvSpPr>
          <p:cNvPr id="2" name="TextBox 1">
            <a:extLst>
              <a:ext uri="{FF2B5EF4-FFF2-40B4-BE49-F238E27FC236}">
                <a16:creationId xmlns:a16="http://schemas.microsoft.com/office/drawing/2014/main" id="{8731C172-222C-1C66-BBFC-54088917B03D}"/>
              </a:ext>
            </a:extLst>
          </p:cNvPr>
          <p:cNvSpPr txBox="1"/>
          <p:nvPr/>
        </p:nvSpPr>
        <p:spPr>
          <a:xfrm>
            <a:off x="140082" y="1418086"/>
            <a:ext cx="11911835" cy="10110460"/>
          </a:xfrm>
          <a:prstGeom prst="rect">
            <a:avLst/>
          </a:prstGeom>
          <a:noFill/>
        </p:spPr>
        <p:txBody>
          <a:bodyPr rot="0" spcFirstLastPara="0" vertOverflow="overflow" horzOverflow="overflow" vert="horz" wrap="square" lIns="91440" tIns="45720" rIns="91440" bIns="45720" numCol="2" spcCol="0" rtlCol="0" fromWordArt="0" anchor="t" anchorCtr="0" forceAA="0" compatLnSpc="1">
            <a:prstTxWarp prst="textNoShape">
              <a:avLst/>
            </a:prstTxWarp>
            <a:spAutoFit/>
          </a:bodyPr>
          <a:lstStyle/>
          <a:p>
            <a:r>
              <a:rPr lang="en-US" sz="2100" b="1"/>
              <a:t>Description:</a:t>
            </a:r>
            <a:br>
              <a:rPr lang="en-US" sz="2100"/>
            </a:br>
            <a:r>
              <a:rPr lang="en-US" sz="2100"/>
              <a:t>Provides a credit for each qualifying child under age 17 with a valid </a:t>
            </a:r>
            <a:r>
              <a:rPr lang="en-US" sz="2100" b="1"/>
              <a:t>SSN</a:t>
            </a:r>
            <a:r>
              <a:rPr lang="en-US" sz="2100"/>
              <a:t>. Designed to reduce </a:t>
            </a:r>
          </a:p>
          <a:p>
            <a:r>
              <a:rPr lang="en-US" sz="2100"/>
              <a:t>federal income tax and, in some cases, provide a partial refund.</a:t>
            </a:r>
          </a:p>
          <a:p>
            <a:endParaRPr lang="en-US" sz="2100" b="1"/>
          </a:p>
          <a:p>
            <a:r>
              <a:rPr lang="en-US" sz="2100" b="1"/>
              <a:t>Amount / Calculation:</a:t>
            </a:r>
            <a:br>
              <a:rPr lang="en-US" sz="2100"/>
            </a:br>
            <a:r>
              <a:rPr lang="en-US" sz="2100"/>
              <a:t>• Up to </a:t>
            </a:r>
            <a:r>
              <a:rPr lang="en-US" sz="2100" b="1"/>
              <a:t>$2,200 </a:t>
            </a:r>
            <a:r>
              <a:rPr lang="en-US" sz="2100"/>
              <a:t>per qualifying child (QC) under age 17</a:t>
            </a:r>
            <a:br>
              <a:rPr lang="en-US" sz="2100"/>
            </a:br>
            <a:r>
              <a:rPr lang="en-US" sz="2100">
                <a:solidFill>
                  <a:schemeClr val="accent3"/>
                </a:solidFill>
              </a:rPr>
              <a:t>Single/HOH/QSS - </a:t>
            </a:r>
            <a:r>
              <a:rPr lang="en-US" sz="2100"/>
              <a:t>MAGI phases out &gt;= $200,000 </a:t>
            </a:r>
          </a:p>
          <a:p>
            <a:r>
              <a:rPr lang="en-US" sz="2100">
                <a:solidFill>
                  <a:schemeClr val="accent3"/>
                </a:solidFill>
              </a:rPr>
              <a:t>MFJ</a:t>
            </a:r>
            <a:r>
              <a:rPr lang="en-US" sz="2100"/>
              <a:t> - MAGI phase out &gt;= $400,000 </a:t>
            </a:r>
          </a:p>
          <a:p>
            <a:r>
              <a:rPr lang="en-US" sz="2100">
                <a:solidFill>
                  <a:schemeClr val="accent3"/>
                </a:solidFill>
              </a:rPr>
              <a:t>MFS  </a:t>
            </a:r>
            <a:r>
              <a:rPr lang="en-US" sz="2100"/>
              <a:t>- Qualifies in certain circumstances</a:t>
            </a:r>
          </a:p>
          <a:p>
            <a:endParaRPr lang="en-US" sz="2100"/>
          </a:p>
          <a:p>
            <a:r>
              <a:rPr lang="en-US" sz="2100" b="1"/>
              <a:t>Refundability: </a:t>
            </a:r>
            <a:r>
              <a:rPr lang="en-US" sz="2100"/>
              <a:t>Partially refundable </a:t>
            </a:r>
          </a:p>
          <a:p>
            <a:r>
              <a:rPr lang="en-US" sz="2100"/>
              <a:t>(up to $1,700 as the Additional Child Tax Credit, 2025).</a:t>
            </a:r>
          </a:p>
          <a:p>
            <a:endParaRPr lang="en-US" sz="2100"/>
          </a:p>
          <a:p>
            <a:br>
              <a:rPr lang="en-US" sz="2100"/>
            </a:br>
            <a:endParaRPr lang="en-US" sz="2100"/>
          </a:p>
          <a:p>
            <a:endParaRPr lang="en-US" sz="2100" b="1"/>
          </a:p>
          <a:p>
            <a:endParaRPr lang="en-US" sz="2100" b="1"/>
          </a:p>
          <a:p>
            <a:endParaRPr lang="en-US" sz="2100" b="1"/>
          </a:p>
          <a:p>
            <a:endParaRPr lang="en-US" sz="2100" b="1"/>
          </a:p>
          <a:p>
            <a:endParaRPr lang="en-US" sz="2100" b="1"/>
          </a:p>
          <a:p>
            <a:endParaRPr lang="en-US" sz="2100" b="1"/>
          </a:p>
          <a:p>
            <a:endParaRPr lang="en-US" sz="2100" b="1"/>
          </a:p>
          <a:p>
            <a:endParaRPr lang="en-US" sz="2100" b="1"/>
          </a:p>
          <a:p>
            <a:endParaRPr lang="en-US" sz="2100" b="1"/>
          </a:p>
          <a:p>
            <a:endParaRPr lang="en-US" sz="2100" b="1"/>
          </a:p>
          <a:p>
            <a:endParaRPr lang="en-US" sz="2100" b="1"/>
          </a:p>
          <a:p>
            <a:endParaRPr lang="en-US" sz="2100" b="1"/>
          </a:p>
          <a:p>
            <a:r>
              <a:rPr lang="en-US" sz="2100" b="1"/>
              <a:t>Qualifications (must meet all):</a:t>
            </a:r>
            <a:br>
              <a:rPr lang="en-US" sz="2100"/>
            </a:br>
            <a:r>
              <a:rPr lang="en-US" sz="2100"/>
              <a:t>• Child under age 17 at end of tax year</a:t>
            </a:r>
            <a:br>
              <a:rPr lang="en-US" sz="2100"/>
            </a:br>
            <a:r>
              <a:rPr lang="en-US" sz="2100"/>
              <a:t>• Child must have a valid SSN issued by due date of return</a:t>
            </a:r>
            <a:br>
              <a:rPr lang="en-US" sz="2100"/>
            </a:br>
            <a:r>
              <a:rPr lang="en-US" sz="2100"/>
              <a:t>• Lived with taxpayer over half the year</a:t>
            </a:r>
            <a:br>
              <a:rPr lang="en-US" sz="2100"/>
            </a:br>
            <a:r>
              <a:rPr lang="en-US" sz="2100"/>
              <a:t>• Claimed as a dependent</a:t>
            </a:r>
            <a:br>
              <a:rPr lang="en-US" sz="2100"/>
            </a:br>
            <a:br>
              <a:rPr lang="en-US" sz="2100"/>
            </a:br>
            <a:r>
              <a:rPr lang="en-US" sz="2100" b="1"/>
              <a:t>(OBBB NEW CHANGES)</a:t>
            </a:r>
          </a:p>
          <a:p>
            <a:pPr>
              <a:buNone/>
            </a:pPr>
            <a:r>
              <a:rPr lang="en-US" sz="2100"/>
              <a:t> At least one taxpayer (if filing jointly) and the qualifying child must each have a valid Social Security Number that authorizes them to work in the United States.</a:t>
            </a:r>
          </a:p>
          <a:p>
            <a:endParaRPr lang="en-US" sz="2100"/>
          </a:p>
        </p:txBody>
      </p:sp>
    </p:spTree>
    <p:extLst>
      <p:ext uri="{BB962C8B-B14F-4D97-AF65-F5344CB8AC3E}">
        <p14:creationId xmlns:p14="http://schemas.microsoft.com/office/powerpoint/2010/main" val="35047910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E4271D-F895-25E1-7819-A65A28201620}"/>
            </a:ext>
          </a:extLst>
        </p:cNvPr>
        <p:cNvGrpSpPr/>
        <p:nvPr/>
      </p:nvGrpSpPr>
      <p:grpSpPr>
        <a:xfrm>
          <a:off x="0" y="0"/>
          <a:ext cx="0" cy="0"/>
          <a:chOff x="0" y="0"/>
          <a:chExt cx="0" cy="0"/>
        </a:xfrm>
      </p:grpSpPr>
      <p:pic>
        <p:nvPicPr>
          <p:cNvPr id="9" name="Content Placeholder 7" descr="VOLUNTEERING | msu-vita">
            <a:extLst>
              <a:ext uri="{FF2B5EF4-FFF2-40B4-BE49-F238E27FC236}">
                <a16:creationId xmlns:a16="http://schemas.microsoft.com/office/drawing/2014/main" id="{64DE9614-B3A4-59BD-AF26-09B6E284DBD1}"/>
              </a:ext>
            </a:extLst>
          </p:cNvPr>
          <p:cNvPicPr>
            <a:picLocks noChangeAspect="1"/>
          </p:cNvPicPr>
          <p:nvPr/>
        </p:nvPicPr>
        <p:blipFill>
          <a:blip r:embed="rId2"/>
          <a:stretch>
            <a:fillRect/>
          </a:stretch>
        </p:blipFill>
        <p:spPr>
          <a:xfrm>
            <a:off x="10187976" y="151"/>
            <a:ext cx="2002494" cy="906239"/>
          </a:xfrm>
          <a:prstGeom prst="rect">
            <a:avLst/>
          </a:prstGeom>
        </p:spPr>
      </p:pic>
      <p:sp>
        <p:nvSpPr>
          <p:cNvPr id="707" name="Rectangle: Diagonal Corners Rounded 706">
            <a:extLst>
              <a:ext uri="{FF2B5EF4-FFF2-40B4-BE49-F238E27FC236}">
                <a16:creationId xmlns:a16="http://schemas.microsoft.com/office/drawing/2014/main" id="{7DC0713E-C554-883F-A937-99817712AA99}"/>
              </a:ext>
            </a:extLst>
          </p:cNvPr>
          <p:cNvSpPr/>
          <p:nvPr/>
        </p:nvSpPr>
        <p:spPr>
          <a:xfrm>
            <a:off x="466032" y="384684"/>
            <a:ext cx="6027901" cy="906240"/>
          </a:xfrm>
          <a:prstGeom prst="round2DiagRect">
            <a:avLst/>
          </a:prstGeom>
          <a:solidFill>
            <a:schemeClr val="accent3">
              <a:lumMod val="75000"/>
            </a:schemeClr>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8" name="TextBox 707">
            <a:extLst>
              <a:ext uri="{FF2B5EF4-FFF2-40B4-BE49-F238E27FC236}">
                <a16:creationId xmlns:a16="http://schemas.microsoft.com/office/drawing/2014/main" id="{577C666D-921A-F8CE-83BD-1052E376546B}"/>
              </a:ext>
            </a:extLst>
          </p:cNvPr>
          <p:cNvSpPr txBox="1"/>
          <p:nvPr/>
        </p:nvSpPr>
        <p:spPr>
          <a:xfrm>
            <a:off x="554001" y="545416"/>
            <a:ext cx="5677466" cy="584775"/>
          </a:xfrm>
          <a:prstGeom prst="rect">
            <a:avLst/>
          </a:prstGeom>
          <a:no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solidFill>
                  <a:schemeClr val="bg1"/>
                </a:solidFill>
                <a:latin typeface="Aptos Display"/>
              </a:rPr>
              <a:t>Child and Dependent Care Credit</a:t>
            </a:r>
            <a:endParaRPr lang="en-US">
              <a:solidFill>
                <a:schemeClr val="bg1"/>
              </a:solidFill>
            </a:endParaRPr>
          </a:p>
        </p:txBody>
      </p:sp>
      <p:sp>
        <p:nvSpPr>
          <p:cNvPr id="2" name="TextBox 1">
            <a:extLst>
              <a:ext uri="{FF2B5EF4-FFF2-40B4-BE49-F238E27FC236}">
                <a16:creationId xmlns:a16="http://schemas.microsoft.com/office/drawing/2014/main" id="{C15877CD-0D70-A1E5-3DFF-069863054B55}"/>
              </a:ext>
            </a:extLst>
          </p:cNvPr>
          <p:cNvSpPr txBox="1"/>
          <p:nvPr/>
        </p:nvSpPr>
        <p:spPr>
          <a:xfrm>
            <a:off x="140082" y="1418086"/>
            <a:ext cx="11911835" cy="10110460"/>
          </a:xfrm>
          <a:prstGeom prst="rect">
            <a:avLst/>
          </a:prstGeom>
          <a:noFill/>
        </p:spPr>
        <p:txBody>
          <a:bodyPr rot="0" spcFirstLastPara="0" vertOverflow="overflow" horzOverflow="overflow" vert="horz" wrap="square" lIns="91440" tIns="45720" rIns="91440" bIns="45720" numCol="2" spcCol="0" rtlCol="0" fromWordArt="0" anchor="t" anchorCtr="0" forceAA="0" compatLnSpc="1">
            <a:prstTxWarp prst="textNoShape">
              <a:avLst/>
            </a:prstTxWarp>
            <a:spAutoFit/>
          </a:bodyPr>
          <a:lstStyle/>
          <a:p>
            <a:r>
              <a:rPr lang="en-US" sz="2100" b="1"/>
              <a:t>Description:</a:t>
            </a:r>
            <a:br>
              <a:rPr lang="en-US" sz="2100"/>
            </a:br>
            <a:r>
              <a:rPr lang="en-US" sz="2100"/>
              <a:t>Offered to taxpayers who pay out of-pocket expenses for childcare. The credit provides relief</a:t>
            </a:r>
          </a:p>
          <a:p>
            <a:r>
              <a:rPr lang="en-US" sz="2100"/>
              <a:t>to individuals and spouses who pay for the care </a:t>
            </a:r>
          </a:p>
          <a:p>
            <a:r>
              <a:rPr lang="en-US" sz="2100"/>
              <a:t>of a qualifying child or disabled dependent while working or looking for work.</a:t>
            </a:r>
          </a:p>
          <a:p>
            <a:endParaRPr lang="en-US" sz="2100" b="1"/>
          </a:p>
          <a:p>
            <a:r>
              <a:rPr lang="en-US" sz="2100" b="1"/>
              <a:t>Amount / Calculation:</a:t>
            </a:r>
            <a:br>
              <a:rPr lang="en-US" sz="2100"/>
            </a:br>
            <a:r>
              <a:rPr lang="en-US" sz="2100"/>
              <a:t>• The credit equals a percentage of work-related</a:t>
            </a:r>
          </a:p>
          <a:p>
            <a:r>
              <a:rPr lang="en-US" sz="2100"/>
              <a:t>expenses the taxpayer paid someone to care for their child or another qualifying person (ranges from 20-35% depending on income)</a:t>
            </a:r>
          </a:p>
          <a:p>
            <a:endParaRPr lang="en-US" sz="2100"/>
          </a:p>
          <a:p>
            <a:endParaRPr lang="en-US" sz="2100"/>
          </a:p>
          <a:p>
            <a:endParaRPr lang="en-US" sz="2100"/>
          </a:p>
          <a:p>
            <a:endParaRPr lang="en-US" sz="2100"/>
          </a:p>
          <a:p>
            <a:endParaRPr lang="en-US" sz="2100"/>
          </a:p>
          <a:p>
            <a:endParaRPr lang="en-US" sz="2100"/>
          </a:p>
          <a:p>
            <a:endParaRPr lang="en-US" sz="2100"/>
          </a:p>
          <a:p>
            <a:endParaRPr lang="en-US" sz="2100"/>
          </a:p>
          <a:p>
            <a:endParaRPr lang="en-US" sz="2100"/>
          </a:p>
          <a:p>
            <a:endParaRPr lang="en-US" sz="2100"/>
          </a:p>
          <a:p>
            <a:endParaRPr lang="en-US" sz="2100"/>
          </a:p>
          <a:p>
            <a:endParaRPr lang="en-US" sz="2100"/>
          </a:p>
          <a:p>
            <a:endParaRPr lang="en-US" sz="2100"/>
          </a:p>
          <a:p>
            <a:endParaRPr lang="en-US" sz="2100"/>
          </a:p>
          <a:p>
            <a:endParaRPr lang="en-US" sz="2100"/>
          </a:p>
          <a:p>
            <a:endParaRPr lang="en-US" sz="2100"/>
          </a:p>
          <a:p>
            <a:endParaRPr lang="en-US" sz="2100"/>
          </a:p>
          <a:p>
            <a:endParaRPr lang="en-US" sz="2100"/>
          </a:p>
          <a:p>
            <a:endParaRPr lang="en-US" sz="2100"/>
          </a:p>
          <a:p>
            <a:r>
              <a:rPr lang="en-US" sz="2100" b="1"/>
              <a:t>Qualifying Expenses:</a:t>
            </a:r>
          </a:p>
          <a:p>
            <a:pPr marL="342900" indent="-342900">
              <a:buFont typeface="Arial" panose="020B0604020202020204" pitchFamily="34" charset="0"/>
              <a:buChar char="•"/>
            </a:pPr>
            <a:r>
              <a:rPr lang="en-US" sz="2100"/>
              <a:t>Daycare</a:t>
            </a:r>
          </a:p>
          <a:p>
            <a:pPr marL="342900" indent="-342900">
              <a:buFont typeface="Arial" panose="020B0604020202020204" pitchFamily="34" charset="0"/>
              <a:buChar char="•"/>
            </a:pPr>
            <a:r>
              <a:rPr lang="en-US" sz="2100"/>
              <a:t>Babysitters/Housekeepers who take care of the child</a:t>
            </a:r>
          </a:p>
          <a:p>
            <a:pPr marL="342900" indent="-342900">
              <a:buFont typeface="Arial" panose="020B0604020202020204" pitchFamily="34" charset="0"/>
              <a:buChar char="•"/>
            </a:pPr>
            <a:r>
              <a:rPr lang="en-US" sz="2100"/>
              <a:t>Day camps and summer camps</a:t>
            </a:r>
          </a:p>
          <a:p>
            <a:pPr marL="342900" indent="-342900">
              <a:buFont typeface="Arial" panose="020B0604020202020204" pitchFamily="34" charset="0"/>
              <a:buChar char="•"/>
            </a:pPr>
            <a:r>
              <a:rPr lang="en-US" sz="2100"/>
              <a:t>Before- and after-school programs</a:t>
            </a:r>
          </a:p>
          <a:p>
            <a:pPr marL="342900" indent="-342900">
              <a:buFont typeface="Arial" panose="020B0604020202020204" pitchFamily="34" charset="0"/>
              <a:buChar char="•"/>
            </a:pPr>
            <a:r>
              <a:rPr lang="en-US" sz="2100"/>
              <a:t>Nurses and aids who provide care for a disabled dependent</a:t>
            </a:r>
          </a:p>
          <a:p>
            <a:pPr marL="342900" indent="-342900">
              <a:buFont typeface="Arial" panose="020B0604020202020204" pitchFamily="34" charset="0"/>
              <a:buChar char="•"/>
            </a:pPr>
            <a:r>
              <a:rPr lang="en-US" sz="2100"/>
              <a:t>Nursery school or preschool</a:t>
            </a:r>
            <a:endParaRPr lang="en-US" sz="2100" b="1"/>
          </a:p>
          <a:p>
            <a:endParaRPr lang="en-US" sz="2100" b="1"/>
          </a:p>
          <a:p>
            <a:r>
              <a:rPr lang="en-US" sz="2100" b="1"/>
              <a:t>Qualifying Persons:</a:t>
            </a:r>
            <a:br>
              <a:rPr lang="en-US" sz="2100"/>
            </a:br>
            <a:r>
              <a:rPr lang="en-US" sz="2100"/>
              <a:t>• Child under age 13 when they received care</a:t>
            </a:r>
          </a:p>
          <a:p>
            <a:r>
              <a:rPr lang="en-US" sz="2100"/>
              <a:t>• Spouse, Dependent, or someone who could be claimed as a dependent that is physically or mentally incapable of self-care and resided with the taxpayer for more than half the year</a:t>
            </a:r>
            <a:br>
              <a:rPr lang="en-US" sz="2100"/>
            </a:br>
            <a:endParaRPr lang="en-US" sz="2100"/>
          </a:p>
        </p:txBody>
      </p:sp>
      <p:pic>
        <p:nvPicPr>
          <p:cNvPr id="3" name="Picture 2" descr="A red circle with black text&#10;&#10;AI-generated content may be incorrect.">
            <a:extLst>
              <a:ext uri="{FF2B5EF4-FFF2-40B4-BE49-F238E27FC236}">
                <a16:creationId xmlns:a16="http://schemas.microsoft.com/office/drawing/2014/main" id="{6D5CAD74-B74B-9D7C-B0D4-76D4157FDB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9601" y="294878"/>
            <a:ext cx="1085849" cy="1085849"/>
          </a:xfrm>
          <a:prstGeom prst="rect">
            <a:avLst/>
          </a:prstGeom>
        </p:spPr>
      </p:pic>
    </p:spTree>
    <p:extLst>
      <p:ext uri="{BB962C8B-B14F-4D97-AF65-F5344CB8AC3E}">
        <p14:creationId xmlns:p14="http://schemas.microsoft.com/office/powerpoint/2010/main" val="12796172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CEA7DC-5EA8-5CFD-4AC0-DBA7019E30D6}"/>
            </a:ext>
          </a:extLst>
        </p:cNvPr>
        <p:cNvGrpSpPr/>
        <p:nvPr/>
      </p:nvGrpSpPr>
      <p:grpSpPr>
        <a:xfrm>
          <a:off x="0" y="0"/>
          <a:ext cx="0" cy="0"/>
          <a:chOff x="0" y="0"/>
          <a:chExt cx="0" cy="0"/>
        </a:xfrm>
      </p:grpSpPr>
      <p:pic>
        <p:nvPicPr>
          <p:cNvPr id="9" name="Content Placeholder 7" descr="VOLUNTEERING | msu-vita">
            <a:extLst>
              <a:ext uri="{FF2B5EF4-FFF2-40B4-BE49-F238E27FC236}">
                <a16:creationId xmlns:a16="http://schemas.microsoft.com/office/drawing/2014/main" id="{866860BD-1F27-878A-C3E2-62E5FD87EBF7}"/>
              </a:ext>
            </a:extLst>
          </p:cNvPr>
          <p:cNvPicPr>
            <a:picLocks noChangeAspect="1"/>
          </p:cNvPicPr>
          <p:nvPr/>
        </p:nvPicPr>
        <p:blipFill>
          <a:blip r:embed="rId2"/>
          <a:stretch>
            <a:fillRect/>
          </a:stretch>
        </p:blipFill>
        <p:spPr>
          <a:xfrm>
            <a:off x="10187976" y="151"/>
            <a:ext cx="2002494" cy="906239"/>
          </a:xfrm>
          <a:prstGeom prst="rect">
            <a:avLst/>
          </a:prstGeom>
        </p:spPr>
      </p:pic>
      <p:sp>
        <p:nvSpPr>
          <p:cNvPr id="707" name="Rectangle: Diagonal Corners Rounded 706">
            <a:extLst>
              <a:ext uri="{FF2B5EF4-FFF2-40B4-BE49-F238E27FC236}">
                <a16:creationId xmlns:a16="http://schemas.microsoft.com/office/drawing/2014/main" id="{BBAEBA5F-84FA-36D8-075D-ACFD28380C06}"/>
              </a:ext>
            </a:extLst>
          </p:cNvPr>
          <p:cNvSpPr/>
          <p:nvPr/>
        </p:nvSpPr>
        <p:spPr>
          <a:xfrm>
            <a:off x="466032" y="384684"/>
            <a:ext cx="6027901" cy="906240"/>
          </a:xfrm>
          <a:prstGeom prst="round2DiagRect">
            <a:avLst/>
          </a:prstGeom>
          <a:solidFill>
            <a:schemeClr val="accent3">
              <a:lumMod val="75000"/>
            </a:schemeClr>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8" name="TextBox 707">
            <a:extLst>
              <a:ext uri="{FF2B5EF4-FFF2-40B4-BE49-F238E27FC236}">
                <a16:creationId xmlns:a16="http://schemas.microsoft.com/office/drawing/2014/main" id="{2C492F7B-198C-14E6-DD5F-561FEC8A2A5A}"/>
              </a:ext>
            </a:extLst>
          </p:cNvPr>
          <p:cNvSpPr txBox="1"/>
          <p:nvPr/>
        </p:nvSpPr>
        <p:spPr>
          <a:xfrm>
            <a:off x="554001" y="545416"/>
            <a:ext cx="5677466" cy="584775"/>
          </a:xfrm>
          <a:prstGeom prst="rect">
            <a:avLst/>
          </a:prstGeom>
          <a:no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solidFill>
                  <a:schemeClr val="bg1"/>
                </a:solidFill>
                <a:latin typeface="Aptos Display"/>
              </a:rPr>
              <a:t>Savers Credit</a:t>
            </a:r>
            <a:endParaRPr lang="en-US">
              <a:solidFill>
                <a:schemeClr val="bg1"/>
              </a:solidFill>
            </a:endParaRPr>
          </a:p>
        </p:txBody>
      </p:sp>
      <p:sp>
        <p:nvSpPr>
          <p:cNvPr id="2" name="TextBox 1">
            <a:extLst>
              <a:ext uri="{FF2B5EF4-FFF2-40B4-BE49-F238E27FC236}">
                <a16:creationId xmlns:a16="http://schemas.microsoft.com/office/drawing/2014/main" id="{07295003-EFB9-1662-3843-3FEFA696DB7D}"/>
              </a:ext>
            </a:extLst>
          </p:cNvPr>
          <p:cNvSpPr txBox="1"/>
          <p:nvPr/>
        </p:nvSpPr>
        <p:spPr>
          <a:xfrm>
            <a:off x="270933" y="1664126"/>
            <a:ext cx="11844868" cy="3970318"/>
          </a:xfrm>
          <a:prstGeom prst="rect">
            <a:avLst/>
          </a:prstGeom>
          <a:noFill/>
        </p:spPr>
        <p:txBody>
          <a:bodyPr rot="0" spcFirstLastPara="0" vertOverflow="overflow" horzOverflow="overflow" vert="horz" wrap="square" lIns="91440" tIns="45720" rIns="91440" bIns="45720" numCol="2" spcCol="0" rtlCol="0" fromWordArt="0" anchor="t" anchorCtr="0" forceAA="0" compatLnSpc="1">
            <a:prstTxWarp prst="textNoShape">
              <a:avLst/>
            </a:prstTxWarp>
            <a:spAutoFit/>
          </a:bodyPr>
          <a:lstStyle/>
          <a:p>
            <a:r>
              <a:rPr lang="en-US" sz="2100" b="1"/>
              <a:t>Description: </a:t>
            </a:r>
            <a:r>
              <a:rPr lang="en-US" sz="2100"/>
              <a:t>Nonrefundable credit for taxpayers who contribute to a qualified retirement plan (IRA, 401(k), 403(b), ABLE).</a:t>
            </a:r>
          </a:p>
          <a:p>
            <a:endParaRPr lang="en-US" sz="2100" b="1"/>
          </a:p>
          <a:p>
            <a:r>
              <a:rPr lang="en-US" sz="2100" b="1"/>
              <a:t>Credit Amount:</a:t>
            </a:r>
            <a:br>
              <a:rPr lang="en-US" sz="2100"/>
            </a:br>
            <a:r>
              <a:rPr lang="en-US" sz="2100"/>
              <a:t>10%, 20%, or 50% of up to $2,000 ($4,000 MFJ) depending on income.</a:t>
            </a:r>
          </a:p>
          <a:p>
            <a:endParaRPr lang="en-US" sz="2100" b="1"/>
          </a:p>
          <a:p>
            <a:endParaRPr lang="en-US" sz="2100" b="1"/>
          </a:p>
          <a:p>
            <a:endParaRPr lang="en-US" sz="2100" b="1"/>
          </a:p>
          <a:p>
            <a:endParaRPr lang="en-US" sz="2100" b="1"/>
          </a:p>
          <a:p>
            <a:endParaRPr lang="en-US" sz="2100" b="1"/>
          </a:p>
          <a:p>
            <a:r>
              <a:rPr lang="en-US" sz="2100" b="1"/>
              <a:t>Qualifications:</a:t>
            </a:r>
            <a:br>
              <a:rPr lang="en-US" sz="2100"/>
            </a:br>
            <a:r>
              <a:rPr lang="en-US" sz="2100"/>
              <a:t>• Age 18 or older</a:t>
            </a:r>
            <a:br>
              <a:rPr lang="en-US" sz="2100"/>
            </a:br>
            <a:r>
              <a:rPr lang="en-US" sz="2100"/>
              <a:t>• Not a full-time student</a:t>
            </a:r>
            <a:br>
              <a:rPr lang="en-US" sz="2100"/>
            </a:br>
            <a:r>
              <a:rPr lang="en-US" sz="2100"/>
              <a:t>• Cannot be claimed as a dependent</a:t>
            </a:r>
          </a:p>
          <a:p>
            <a:endParaRPr lang="en-US" sz="2100" b="1"/>
          </a:p>
          <a:p>
            <a:r>
              <a:rPr lang="en-US" sz="2100" b="1"/>
              <a:t>Documentation:</a:t>
            </a:r>
            <a:br>
              <a:rPr lang="en-US" sz="2100"/>
            </a:br>
            <a:r>
              <a:rPr lang="en-US" sz="2100"/>
              <a:t>Form </a:t>
            </a:r>
            <a:r>
              <a:rPr lang="en-US" sz="2100" b="1"/>
              <a:t>5498</a:t>
            </a:r>
            <a:r>
              <a:rPr lang="en-US" sz="2100"/>
              <a:t> or plan statement showing contributions</a:t>
            </a:r>
          </a:p>
          <a:p>
            <a:endParaRPr lang="en-US" sz="2100"/>
          </a:p>
          <a:p>
            <a:endParaRPr lang="en-US" sz="2100"/>
          </a:p>
        </p:txBody>
      </p:sp>
      <p:graphicFrame>
        <p:nvGraphicFramePr>
          <p:cNvPr id="3" name="Table 2">
            <a:extLst>
              <a:ext uri="{FF2B5EF4-FFF2-40B4-BE49-F238E27FC236}">
                <a16:creationId xmlns:a16="http://schemas.microsoft.com/office/drawing/2014/main" id="{E708651E-821F-58B5-3A1C-1D435C3C811B}"/>
              </a:ext>
            </a:extLst>
          </p:cNvPr>
          <p:cNvGraphicFramePr>
            <a:graphicFrameLocks noGrp="1"/>
          </p:cNvGraphicFramePr>
          <p:nvPr>
            <p:extLst>
              <p:ext uri="{D42A27DB-BD31-4B8C-83A1-F6EECF244321}">
                <p14:modId xmlns:p14="http://schemas.microsoft.com/office/powerpoint/2010/main" val="3386161752"/>
              </p:ext>
            </p:extLst>
          </p:nvPr>
        </p:nvGraphicFramePr>
        <p:xfrm>
          <a:off x="1126066" y="4950914"/>
          <a:ext cx="9939868" cy="1657050"/>
        </p:xfrm>
        <a:graphic>
          <a:graphicData uri="http://schemas.openxmlformats.org/drawingml/2006/table">
            <a:tbl>
              <a:tblPr/>
              <a:tblGrid>
                <a:gridCol w="2484967">
                  <a:extLst>
                    <a:ext uri="{9D8B030D-6E8A-4147-A177-3AD203B41FA5}">
                      <a16:colId xmlns:a16="http://schemas.microsoft.com/office/drawing/2014/main" val="2751995014"/>
                    </a:ext>
                  </a:extLst>
                </a:gridCol>
                <a:gridCol w="2484967">
                  <a:extLst>
                    <a:ext uri="{9D8B030D-6E8A-4147-A177-3AD203B41FA5}">
                      <a16:colId xmlns:a16="http://schemas.microsoft.com/office/drawing/2014/main" val="290520259"/>
                    </a:ext>
                  </a:extLst>
                </a:gridCol>
                <a:gridCol w="2484967">
                  <a:extLst>
                    <a:ext uri="{9D8B030D-6E8A-4147-A177-3AD203B41FA5}">
                      <a16:colId xmlns:a16="http://schemas.microsoft.com/office/drawing/2014/main" val="1124117341"/>
                    </a:ext>
                  </a:extLst>
                </a:gridCol>
                <a:gridCol w="2484967">
                  <a:extLst>
                    <a:ext uri="{9D8B030D-6E8A-4147-A177-3AD203B41FA5}">
                      <a16:colId xmlns:a16="http://schemas.microsoft.com/office/drawing/2014/main" val="3326142027"/>
                    </a:ext>
                  </a:extLst>
                </a:gridCol>
              </a:tblGrid>
              <a:tr h="245960">
                <a:tc>
                  <a:txBody>
                    <a:bodyPr/>
                    <a:lstStyle/>
                    <a:p>
                      <a:pPr>
                        <a:buNone/>
                      </a:pPr>
                      <a:r>
                        <a:rPr lang="en-US" b="1"/>
                        <a:t>Filing Status</a:t>
                      </a:r>
                      <a:endParaRPr lang="en-US"/>
                    </a:p>
                  </a:txBody>
                  <a:tcPr anchor="ctr">
                    <a:lnL>
                      <a:noFill/>
                    </a:lnL>
                    <a:lnR>
                      <a:noFill/>
                    </a:lnR>
                    <a:lnT>
                      <a:noFill/>
                    </a:lnT>
                    <a:lnB>
                      <a:noFill/>
                    </a:lnB>
                    <a:noFill/>
                  </a:tcPr>
                </a:tc>
                <a:tc>
                  <a:txBody>
                    <a:bodyPr/>
                    <a:lstStyle/>
                    <a:p>
                      <a:pPr>
                        <a:buNone/>
                      </a:pPr>
                      <a:r>
                        <a:rPr lang="en-US" b="1"/>
                        <a:t>50% Credit</a:t>
                      </a:r>
                      <a:endParaRPr lang="en-US"/>
                    </a:p>
                  </a:txBody>
                  <a:tcPr anchor="ctr">
                    <a:lnL>
                      <a:noFill/>
                    </a:lnL>
                    <a:lnR>
                      <a:noFill/>
                    </a:lnR>
                    <a:lnT>
                      <a:noFill/>
                    </a:lnT>
                    <a:lnB>
                      <a:noFill/>
                    </a:lnB>
                    <a:noFill/>
                  </a:tcPr>
                </a:tc>
                <a:tc>
                  <a:txBody>
                    <a:bodyPr/>
                    <a:lstStyle/>
                    <a:p>
                      <a:pPr>
                        <a:buNone/>
                      </a:pPr>
                      <a:r>
                        <a:rPr lang="en-US" b="1"/>
                        <a:t>20% Credit</a:t>
                      </a:r>
                      <a:endParaRPr lang="en-US"/>
                    </a:p>
                  </a:txBody>
                  <a:tcPr anchor="ctr">
                    <a:lnL>
                      <a:noFill/>
                    </a:lnL>
                    <a:lnR>
                      <a:noFill/>
                    </a:lnR>
                    <a:lnT>
                      <a:noFill/>
                    </a:lnT>
                    <a:lnB>
                      <a:noFill/>
                    </a:lnB>
                    <a:noFill/>
                  </a:tcPr>
                </a:tc>
                <a:tc>
                  <a:txBody>
                    <a:bodyPr/>
                    <a:lstStyle/>
                    <a:p>
                      <a:pPr>
                        <a:buNone/>
                      </a:pPr>
                      <a:r>
                        <a:rPr lang="en-US" b="1"/>
                        <a:t>10% Credit</a:t>
                      </a:r>
                      <a:endParaRPr lang="en-US"/>
                    </a:p>
                  </a:txBody>
                  <a:tcPr anchor="ctr">
                    <a:lnL>
                      <a:noFill/>
                    </a:lnL>
                    <a:lnR>
                      <a:noFill/>
                    </a:lnR>
                    <a:lnT>
                      <a:noFill/>
                    </a:lnT>
                    <a:lnB>
                      <a:noFill/>
                    </a:lnB>
                    <a:noFill/>
                  </a:tcPr>
                </a:tc>
                <a:extLst>
                  <a:ext uri="{0D108BD9-81ED-4DB2-BD59-A6C34878D82A}">
                    <a16:rowId xmlns:a16="http://schemas.microsoft.com/office/drawing/2014/main" val="3716879473"/>
                  </a:ext>
                </a:extLst>
              </a:tr>
              <a:tr h="430430">
                <a:tc>
                  <a:txBody>
                    <a:bodyPr/>
                    <a:lstStyle/>
                    <a:p>
                      <a:pPr>
                        <a:buNone/>
                      </a:pPr>
                      <a:r>
                        <a:rPr lang="en-US" b="1"/>
                        <a:t>MFJ</a:t>
                      </a:r>
                      <a:endParaRPr lang="en-US"/>
                    </a:p>
                  </a:txBody>
                  <a:tcPr anchor="ctr">
                    <a:lnL>
                      <a:noFill/>
                    </a:lnL>
                    <a:lnR>
                      <a:noFill/>
                    </a:lnR>
                    <a:lnT>
                      <a:noFill/>
                    </a:lnT>
                    <a:lnB>
                      <a:noFill/>
                    </a:lnB>
                    <a:noFill/>
                  </a:tcPr>
                </a:tc>
                <a:tc>
                  <a:txBody>
                    <a:bodyPr/>
                    <a:lstStyle/>
                    <a:p>
                      <a:pPr>
                        <a:buNone/>
                      </a:pPr>
                      <a:r>
                        <a:rPr lang="en-US"/>
                        <a:t>≤ $47,500</a:t>
                      </a:r>
                    </a:p>
                  </a:txBody>
                  <a:tcPr anchor="ctr">
                    <a:lnL>
                      <a:noFill/>
                    </a:lnL>
                    <a:lnR>
                      <a:noFill/>
                    </a:lnR>
                    <a:lnT>
                      <a:noFill/>
                    </a:lnT>
                    <a:lnB>
                      <a:noFill/>
                    </a:lnB>
                    <a:noFill/>
                  </a:tcPr>
                </a:tc>
                <a:tc>
                  <a:txBody>
                    <a:bodyPr/>
                    <a:lstStyle/>
                    <a:p>
                      <a:pPr>
                        <a:buNone/>
                      </a:pPr>
                      <a:r>
                        <a:rPr lang="en-US"/>
                        <a:t>$47,501 – $51,000</a:t>
                      </a:r>
                    </a:p>
                  </a:txBody>
                  <a:tcPr anchor="ctr">
                    <a:lnL>
                      <a:noFill/>
                    </a:lnL>
                    <a:lnR>
                      <a:noFill/>
                    </a:lnR>
                    <a:lnT>
                      <a:noFill/>
                    </a:lnT>
                    <a:lnB>
                      <a:noFill/>
                    </a:lnB>
                    <a:noFill/>
                  </a:tcPr>
                </a:tc>
                <a:tc>
                  <a:txBody>
                    <a:bodyPr/>
                    <a:lstStyle/>
                    <a:p>
                      <a:pPr>
                        <a:buNone/>
                      </a:pPr>
                      <a:r>
                        <a:rPr lang="en-US"/>
                        <a:t>$51,001 – $79,000</a:t>
                      </a:r>
                    </a:p>
                  </a:txBody>
                  <a:tcPr anchor="ctr">
                    <a:lnL>
                      <a:noFill/>
                    </a:lnL>
                    <a:lnR>
                      <a:noFill/>
                    </a:lnR>
                    <a:lnT>
                      <a:noFill/>
                    </a:lnT>
                    <a:lnB>
                      <a:noFill/>
                    </a:lnB>
                    <a:noFill/>
                  </a:tcPr>
                </a:tc>
                <a:extLst>
                  <a:ext uri="{0D108BD9-81ED-4DB2-BD59-A6C34878D82A}">
                    <a16:rowId xmlns:a16="http://schemas.microsoft.com/office/drawing/2014/main" val="4267872043"/>
                  </a:ext>
                </a:extLst>
              </a:tr>
              <a:tr h="430430">
                <a:tc>
                  <a:txBody>
                    <a:bodyPr/>
                    <a:lstStyle/>
                    <a:p>
                      <a:pPr>
                        <a:buNone/>
                      </a:pPr>
                      <a:r>
                        <a:rPr lang="en-US" b="1"/>
                        <a:t>HOH</a:t>
                      </a:r>
                      <a:endParaRPr lang="en-US"/>
                    </a:p>
                  </a:txBody>
                  <a:tcPr anchor="ctr">
                    <a:lnL>
                      <a:noFill/>
                    </a:lnL>
                    <a:lnR>
                      <a:noFill/>
                    </a:lnR>
                    <a:lnT>
                      <a:noFill/>
                    </a:lnT>
                    <a:lnB>
                      <a:noFill/>
                    </a:lnB>
                    <a:noFill/>
                  </a:tcPr>
                </a:tc>
                <a:tc>
                  <a:txBody>
                    <a:bodyPr/>
                    <a:lstStyle/>
                    <a:p>
                      <a:pPr>
                        <a:buNone/>
                      </a:pPr>
                      <a:r>
                        <a:rPr lang="en-US"/>
                        <a:t>≤ $35,625</a:t>
                      </a:r>
                    </a:p>
                  </a:txBody>
                  <a:tcPr anchor="ctr">
                    <a:lnL>
                      <a:noFill/>
                    </a:lnL>
                    <a:lnR>
                      <a:noFill/>
                    </a:lnR>
                    <a:lnT>
                      <a:noFill/>
                    </a:lnT>
                    <a:lnB>
                      <a:noFill/>
                    </a:lnB>
                    <a:noFill/>
                  </a:tcPr>
                </a:tc>
                <a:tc>
                  <a:txBody>
                    <a:bodyPr/>
                    <a:lstStyle/>
                    <a:p>
                      <a:pPr>
                        <a:buNone/>
                      </a:pPr>
                      <a:r>
                        <a:rPr lang="en-US"/>
                        <a:t>$35,626 – $38,250</a:t>
                      </a:r>
                    </a:p>
                  </a:txBody>
                  <a:tcPr anchor="ctr">
                    <a:lnL>
                      <a:noFill/>
                    </a:lnL>
                    <a:lnR>
                      <a:noFill/>
                    </a:lnR>
                    <a:lnT>
                      <a:noFill/>
                    </a:lnT>
                    <a:lnB>
                      <a:noFill/>
                    </a:lnB>
                    <a:noFill/>
                  </a:tcPr>
                </a:tc>
                <a:tc>
                  <a:txBody>
                    <a:bodyPr/>
                    <a:lstStyle/>
                    <a:p>
                      <a:pPr>
                        <a:buNone/>
                      </a:pPr>
                      <a:r>
                        <a:rPr lang="en-US"/>
                        <a:t>$38,251 – $59,250</a:t>
                      </a:r>
                    </a:p>
                  </a:txBody>
                  <a:tcPr anchor="ctr">
                    <a:lnL>
                      <a:noFill/>
                    </a:lnL>
                    <a:lnR>
                      <a:noFill/>
                    </a:lnR>
                    <a:lnT>
                      <a:noFill/>
                    </a:lnT>
                    <a:lnB>
                      <a:noFill/>
                    </a:lnB>
                    <a:noFill/>
                  </a:tcPr>
                </a:tc>
                <a:extLst>
                  <a:ext uri="{0D108BD9-81ED-4DB2-BD59-A6C34878D82A}">
                    <a16:rowId xmlns:a16="http://schemas.microsoft.com/office/drawing/2014/main" val="3623249269"/>
                  </a:ext>
                </a:extLst>
              </a:tr>
              <a:tr h="430430">
                <a:tc>
                  <a:txBody>
                    <a:bodyPr/>
                    <a:lstStyle/>
                    <a:p>
                      <a:pPr>
                        <a:buNone/>
                      </a:pPr>
                      <a:r>
                        <a:rPr lang="en-US" b="1"/>
                        <a:t>Single/QSS/MFS</a:t>
                      </a:r>
                      <a:endParaRPr lang="en-US"/>
                    </a:p>
                  </a:txBody>
                  <a:tcPr anchor="ctr">
                    <a:lnL>
                      <a:noFill/>
                    </a:lnL>
                    <a:lnR>
                      <a:noFill/>
                    </a:lnR>
                    <a:lnT>
                      <a:noFill/>
                    </a:lnT>
                    <a:lnB>
                      <a:noFill/>
                    </a:lnB>
                    <a:noFill/>
                  </a:tcPr>
                </a:tc>
                <a:tc>
                  <a:txBody>
                    <a:bodyPr/>
                    <a:lstStyle/>
                    <a:p>
                      <a:pPr>
                        <a:buNone/>
                      </a:pPr>
                      <a:r>
                        <a:rPr lang="en-US"/>
                        <a:t>≤ $23,750</a:t>
                      </a:r>
                    </a:p>
                  </a:txBody>
                  <a:tcPr anchor="ctr">
                    <a:lnL>
                      <a:noFill/>
                    </a:lnL>
                    <a:lnR>
                      <a:noFill/>
                    </a:lnR>
                    <a:lnT>
                      <a:noFill/>
                    </a:lnT>
                    <a:lnB>
                      <a:noFill/>
                    </a:lnB>
                    <a:noFill/>
                  </a:tcPr>
                </a:tc>
                <a:tc>
                  <a:txBody>
                    <a:bodyPr/>
                    <a:lstStyle/>
                    <a:p>
                      <a:pPr>
                        <a:buNone/>
                      </a:pPr>
                      <a:r>
                        <a:rPr lang="en-US"/>
                        <a:t>$23,751 – $25,500</a:t>
                      </a:r>
                    </a:p>
                  </a:txBody>
                  <a:tcPr anchor="ctr">
                    <a:lnL>
                      <a:noFill/>
                    </a:lnL>
                    <a:lnR>
                      <a:noFill/>
                    </a:lnR>
                    <a:lnT>
                      <a:noFill/>
                    </a:lnT>
                    <a:lnB>
                      <a:noFill/>
                    </a:lnB>
                    <a:noFill/>
                  </a:tcPr>
                </a:tc>
                <a:tc>
                  <a:txBody>
                    <a:bodyPr/>
                    <a:lstStyle/>
                    <a:p>
                      <a:pPr>
                        <a:buNone/>
                      </a:pPr>
                      <a:r>
                        <a:rPr lang="en-US"/>
                        <a:t>$25,501 – $39,500</a:t>
                      </a:r>
                    </a:p>
                  </a:txBody>
                  <a:tcPr anchor="ctr">
                    <a:lnL>
                      <a:noFill/>
                    </a:lnL>
                    <a:lnR>
                      <a:noFill/>
                    </a:lnR>
                    <a:lnT>
                      <a:noFill/>
                    </a:lnT>
                    <a:lnB>
                      <a:noFill/>
                    </a:lnB>
                    <a:noFill/>
                  </a:tcPr>
                </a:tc>
                <a:extLst>
                  <a:ext uri="{0D108BD9-81ED-4DB2-BD59-A6C34878D82A}">
                    <a16:rowId xmlns:a16="http://schemas.microsoft.com/office/drawing/2014/main" val="1616830091"/>
                  </a:ext>
                </a:extLst>
              </a:tr>
            </a:tbl>
          </a:graphicData>
        </a:graphic>
      </p:graphicFrame>
    </p:spTree>
    <p:extLst>
      <p:ext uri="{BB962C8B-B14F-4D97-AF65-F5344CB8AC3E}">
        <p14:creationId xmlns:p14="http://schemas.microsoft.com/office/powerpoint/2010/main" val="41069288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034749-85D7-0882-8250-654040A1ACB5}"/>
            </a:ext>
          </a:extLst>
        </p:cNvPr>
        <p:cNvGrpSpPr/>
        <p:nvPr/>
      </p:nvGrpSpPr>
      <p:grpSpPr>
        <a:xfrm>
          <a:off x="0" y="0"/>
          <a:ext cx="0" cy="0"/>
          <a:chOff x="0" y="0"/>
          <a:chExt cx="0" cy="0"/>
        </a:xfrm>
      </p:grpSpPr>
      <p:pic>
        <p:nvPicPr>
          <p:cNvPr id="9" name="Content Placeholder 7" descr="VOLUNTEERING | msu-vita">
            <a:extLst>
              <a:ext uri="{FF2B5EF4-FFF2-40B4-BE49-F238E27FC236}">
                <a16:creationId xmlns:a16="http://schemas.microsoft.com/office/drawing/2014/main" id="{7B512E40-26CC-67EA-66A2-888F3DFF7FBA}"/>
              </a:ext>
            </a:extLst>
          </p:cNvPr>
          <p:cNvPicPr>
            <a:picLocks noChangeAspect="1"/>
          </p:cNvPicPr>
          <p:nvPr/>
        </p:nvPicPr>
        <p:blipFill>
          <a:blip r:embed="rId2"/>
          <a:stretch>
            <a:fillRect/>
          </a:stretch>
        </p:blipFill>
        <p:spPr>
          <a:xfrm>
            <a:off x="10187976" y="151"/>
            <a:ext cx="2002494" cy="906239"/>
          </a:xfrm>
          <a:prstGeom prst="rect">
            <a:avLst/>
          </a:prstGeom>
        </p:spPr>
      </p:pic>
      <p:graphicFrame>
        <p:nvGraphicFramePr>
          <p:cNvPr id="11" name="Content Placeholder 3">
            <a:extLst>
              <a:ext uri="{FF2B5EF4-FFF2-40B4-BE49-F238E27FC236}">
                <a16:creationId xmlns:a16="http://schemas.microsoft.com/office/drawing/2014/main" id="{A8FE5115-92B1-6C70-AD56-CA1FEB703CA8}"/>
              </a:ext>
            </a:extLst>
          </p:cNvPr>
          <p:cNvGraphicFramePr>
            <a:graphicFrameLocks/>
          </p:cNvGraphicFramePr>
          <p:nvPr>
            <p:extLst>
              <p:ext uri="{D42A27DB-BD31-4B8C-83A1-F6EECF244321}">
                <p14:modId xmlns:p14="http://schemas.microsoft.com/office/powerpoint/2010/main" val="1933578516"/>
              </p:ext>
            </p:extLst>
          </p:nvPr>
        </p:nvGraphicFramePr>
        <p:xfrm>
          <a:off x="616288" y="2354044"/>
          <a:ext cx="10842946" cy="32193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07" name="Rectangle: Diagonal Corners Rounded 706">
            <a:extLst>
              <a:ext uri="{FF2B5EF4-FFF2-40B4-BE49-F238E27FC236}">
                <a16:creationId xmlns:a16="http://schemas.microsoft.com/office/drawing/2014/main" id="{68FF81EC-04B6-EE5D-FAAE-8E57FB6D4EBF}"/>
              </a:ext>
            </a:extLst>
          </p:cNvPr>
          <p:cNvSpPr/>
          <p:nvPr/>
        </p:nvSpPr>
        <p:spPr>
          <a:xfrm>
            <a:off x="618434" y="596349"/>
            <a:ext cx="5397590" cy="1389731"/>
          </a:xfrm>
          <a:prstGeom prst="round2DiagRect">
            <a:avLst/>
          </a:prstGeom>
          <a:solidFill>
            <a:schemeClr val="accent3">
              <a:lumMod val="75000"/>
            </a:schemeClr>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8" name="TextBox 707">
            <a:extLst>
              <a:ext uri="{FF2B5EF4-FFF2-40B4-BE49-F238E27FC236}">
                <a16:creationId xmlns:a16="http://schemas.microsoft.com/office/drawing/2014/main" id="{92C05B55-B032-C00C-4D4C-DFC6E49D4B3E}"/>
              </a:ext>
            </a:extLst>
          </p:cNvPr>
          <p:cNvSpPr txBox="1"/>
          <p:nvPr/>
        </p:nvSpPr>
        <p:spPr>
          <a:xfrm>
            <a:off x="814779" y="753501"/>
            <a:ext cx="5002050" cy="1077218"/>
          </a:xfrm>
          <a:prstGeom prst="rect">
            <a:avLst/>
          </a:prstGeom>
          <a:no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solidFill>
                  <a:schemeClr val="bg1"/>
                </a:solidFill>
                <a:latin typeface="Aptos Display"/>
              </a:rPr>
              <a:t>Which exam(s) will I see this material on? </a:t>
            </a:r>
          </a:p>
        </p:txBody>
      </p:sp>
      <p:sp>
        <p:nvSpPr>
          <p:cNvPr id="857" name="Oval 856">
            <a:extLst>
              <a:ext uri="{FF2B5EF4-FFF2-40B4-BE49-F238E27FC236}">
                <a16:creationId xmlns:a16="http://schemas.microsoft.com/office/drawing/2014/main" id="{67426433-570E-558D-724B-D32002CA9E43}"/>
              </a:ext>
            </a:extLst>
          </p:cNvPr>
          <p:cNvSpPr/>
          <p:nvPr/>
        </p:nvSpPr>
        <p:spPr>
          <a:xfrm>
            <a:off x="6097902" y="2792292"/>
            <a:ext cx="2525058" cy="2342883"/>
          </a:xfrm>
          <a:prstGeom prst="ellipse">
            <a:avLst/>
          </a:prstGeom>
          <a:noFill/>
          <a:ln w="5715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 name="Oval 6">
            <a:extLst>
              <a:ext uri="{FF2B5EF4-FFF2-40B4-BE49-F238E27FC236}">
                <a16:creationId xmlns:a16="http://schemas.microsoft.com/office/drawing/2014/main" id="{243B798C-8648-5C53-C081-2F2172356CB7}"/>
              </a:ext>
            </a:extLst>
          </p:cNvPr>
          <p:cNvSpPr/>
          <p:nvPr/>
        </p:nvSpPr>
        <p:spPr>
          <a:xfrm>
            <a:off x="8920765" y="2792291"/>
            <a:ext cx="2525058" cy="2342883"/>
          </a:xfrm>
          <a:prstGeom prst="ellipse">
            <a:avLst/>
          </a:prstGeom>
          <a:noFill/>
          <a:ln w="5715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8125716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a:extLst>
            <a:ext uri="{FF2B5EF4-FFF2-40B4-BE49-F238E27FC236}">
              <a16:creationId xmlns:a16="http://schemas.microsoft.com/office/drawing/2014/main" id="{A29162C8-6E3B-18C1-D136-36D5388DAF8C}"/>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61B381F-36F1-B21B-250F-A127A5E94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179CD6F-F885-B33D-3655-468268CDB5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4" name="TextBox 3">
            <a:extLst>
              <a:ext uri="{FF2B5EF4-FFF2-40B4-BE49-F238E27FC236}">
                <a16:creationId xmlns:a16="http://schemas.microsoft.com/office/drawing/2014/main" id="{4A6BF4D2-E5ED-51AC-222B-D724988ABDCC}"/>
              </a:ext>
            </a:extLst>
          </p:cNvPr>
          <p:cNvSpPr txBox="1"/>
          <p:nvPr/>
        </p:nvSpPr>
        <p:spPr>
          <a:xfrm>
            <a:off x="617331" y="2744860"/>
            <a:ext cx="3976876" cy="1809685"/>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fontScale="77500" lnSpcReduction="20000"/>
          </a:bodyPr>
          <a:lstStyle/>
          <a:p>
            <a:pPr>
              <a:lnSpc>
                <a:spcPct val="90000"/>
              </a:lnSpc>
              <a:spcAft>
                <a:spcPts val="600"/>
              </a:spcAft>
            </a:pPr>
            <a:r>
              <a:rPr lang="en-US" sz="6000" b="1">
                <a:solidFill>
                  <a:schemeClr val="bg1"/>
                </a:solidFill>
              </a:rPr>
              <a:t>Sample</a:t>
            </a:r>
          </a:p>
          <a:p>
            <a:pPr>
              <a:lnSpc>
                <a:spcPct val="90000"/>
              </a:lnSpc>
              <a:spcAft>
                <a:spcPts val="600"/>
              </a:spcAft>
            </a:pPr>
            <a:r>
              <a:rPr lang="en-US" sz="6000" b="1">
                <a:solidFill>
                  <a:schemeClr val="bg1"/>
                </a:solidFill>
              </a:rPr>
              <a:t>Exam Questions</a:t>
            </a:r>
          </a:p>
        </p:txBody>
      </p:sp>
      <p:pic>
        <p:nvPicPr>
          <p:cNvPr id="3" name="Picture 2" descr="VOLUNTEERING | msu-vita">
            <a:extLst>
              <a:ext uri="{FF2B5EF4-FFF2-40B4-BE49-F238E27FC236}">
                <a16:creationId xmlns:a16="http://schemas.microsoft.com/office/drawing/2014/main" id="{44ACDED0-4660-067A-FD81-BABFE3B110B1}"/>
              </a:ext>
            </a:extLst>
          </p:cNvPr>
          <p:cNvPicPr>
            <a:picLocks noChangeAspect="1"/>
          </p:cNvPicPr>
          <p:nvPr/>
        </p:nvPicPr>
        <p:blipFill>
          <a:blip r:embed="rId2"/>
          <a:stretch>
            <a:fillRect/>
          </a:stretch>
        </p:blipFill>
        <p:spPr>
          <a:xfrm>
            <a:off x="6800986" y="2369040"/>
            <a:ext cx="4747547" cy="2148264"/>
          </a:xfrm>
          <a:prstGeom prst="rect">
            <a:avLst/>
          </a:prstGeom>
        </p:spPr>
      </p:pic>
    </p:spTree>
    <p:extLst>
      <p:ext uri="{BB962C8B-B14F-4D97-AF65-F5344CB8AC3E}">
        <p14:creationId xmlns:p14="http://schemas.microsoft.com/office/powerpoint/2010/main" val="8606073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Diagonal Corners Rounded 5">
            <a:extLst>
              <a:ext uri="{FF2B5EF4-FFF2-40B4-BE49-F238E27FC236}">
                <a16:creationId xmlns:a16="http://schemas.microsoft.com/office/drawing/2014/main" id="{29DCF3B9-4C74-C8EB-5922-5131E2DDCFAE}"/>
              </a:ext>
            </a:extLst>
          </p:cNvPr>
          <p:cNvSpPr/>
          <p:nvPr/>
        </p:nvSpPr>
        <p:spPr>
          <a:xfrm>
            <a:off x="924774" y="42359"/>
            <a:ext cx="5021882" cy="898087"/>
          </a:xfrm>
          <a:prstGeom prst="round2DiagRect">
            <a:avLst/>
          </a:prstGeom>
          <a:solidFill>
            <a:schemeClr val="accent3">
              <a:lumMod val="75000"/>
            </a:schemeClr>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p>
        </p:txBody>
      </p:sp>
      <p:sp>
        <p:nvSpPr>
          <p:cNvPr id="8" name="TextBox 7">
            <a:extLst>
              <a:ext uri="{FF2B5EF4-FFF2-40B4-BE49-F238E27FC236}">
                <a16:creationId xmlns:a16="http://schemas.microsoft.com/office/drawing/2014/main" id="{56A50196-E6DC-AC47-20DF-DC0BFEA40FDA}"/>
              </a:ext>
            </a:extLst>
          </p:cNvPr>
          <p:cNvSpPr txBox="1"/>
          <p:nvPr/>
        </p:nvSpPr>
        <p:spPr>
          <a:xfrm>
            <a:off x="2103256" y="204444"/>
            <a:ext cx="2196363" cy="584775"/>
          </a:xfrm>
          <a:prstGeom prst="rect">
            <a:avLst/>
          </a:prstGeom>
          <a:no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solidFill>
                  <a:schemeClr val="bg1"/>
                </a:solidFill>
                <a:latin typeface="Aptos Display"/>
              </a:rPr>
              <a:t>Question 1</a:t>
            </a:r>
          </a:p>
        </p:txBody>
      </p:sp>
      <p:sp>
        <p:nvSpPr>
          <p:cNvPr id="7" name="Text Placeholder 3">
            <a:extLst>
              <a:ext uri="{FF2B5EF4-FFF2-40B4-BE49-F238E27FC236}">
                <a16:creationId xmlns:a16="http://schemas.microsoft.com/office/drawing/2014/main" id="{178DFE7C-1FCA-8467-5950-533164CEEF38}"/>
              </a:ext>
            </a:extLst>
          </p:cNvPr>
          <p:cNvSpPr txBox="1">
            <a:spLocks/>
          </p:cNvSpPr>
          <p:nvPr/>
        </p:nvSpPr>
        <p:spPr>
          <a:xfrm>
            <a:off x="736601" y="1131005"/>
            <a:ext cx="10439400" cy="3614033"/>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342900" indent="-342900">
              <a:buChar char="•"/>
            </a:pPr>
            <a:r>
              <a:rPr lang="en-US" sz="1900">
                <a:solidFill>
                  <a:srgbClr val="141413"/>
                </a:solidFill>
                <a:ea typeface="+mn-lt"/>
                <a:cs typeface="+mn-lt"/>
              </a:rPr>
              <a:t>Izzo and Dantonio are married and always file Married Filing Jointly. </a:t>
            </a:r>
            <a:endParaRPr lang="en-US" sz="1900">
              <a:solidFill>
                <a:srgbClr val="000000"/>
              </a:solidFill>
              <a:ea typeface="+mn-lt"/>
              <a:cs typeface="+mn-lt"/>
            </a:endParaRPr>
          </a:p>
          <a:p>
            <a:pPr marL="342900" indent="-342900">
              <a:buChar char="•"/>
            </a:pPr>
            <a:r>
              <a:rPr lang="en-US" sz="1900">
                <a:solidFill>
                  <a:srgbClr val="141413"/>
                </a:solidFill>
                <a:ea typeface="+mn-lt"/>
                <a:cs typeface="+mn-lt"/>
              </a:rPr>
              <a:t> Izzo earned $32,000 in wages and Dantonio earned $24,000 in wages. </a:t>
            </a:r>
            <a:endParaRPr lang="en-US" sz="1900">
              <a:solidFill>
                <a:srgbClr val="000000"/>
              </a:solidFill>
              <a:ea typeface="+mn-lt"/>
              <a:cs typeface="+mn-lt"/>
            </a:endParaRPr>
          </a:p>
          <a:p>
            <a:pPr marL="342900" indent="-342900">
              <a:buChar char="•"/>
            </a:pPr>
            <a:r>
              <a:rPr lang="en-US" sz="1900">
                <a:solidFill>
                  <a:srgbClr val="141413"/>
                </a:solidFill>
                <a:ea typeface="+mn-lt"/>
                <a:cs typeface="+mn-lt"/>
              </a:rPr>
              <a:t> The Spartan Family paid all the cost of keeping up a home and provided all the support for their two children, Wolverine and Hoosier, who lived with them all year. </a:t>
            </a:r>
            <a:endParaRPr lang="en-US" sz="1900">
              <a:solidFill>
                <a:srgbClr val="000000"/>
              </a:solidFill>
              <a:ea typeface="+mn-lt"/>
              <a:cs typeface="+mn-lt"/>
            </a:endParaRPr>
          </a:p>
          <a:p>
            <a:pPr marL="342900" indent="-342900">
              <a:buChar char="•"/>
            </a:pPr>
            <a:r>
              <a:rPr lang="en-US" sz="1900">
                <a:solidFill>
                  <a:srgbClr val="141413"/>
                </a:solidFill>
                <a:ea typeface="+mn-lt"/>
                <a:cs typeface="+mn-lt"/>
              </a:rPr>
              <a:t>Wolverine is 13 years old and Hoosier turned 17 in November 2025 . </a:t>
            </a:r>
            <a:endParaRPr lang="en-US" sz="1900">
              <a:solidFill>
                <a:srgbClr val="000000"/>
              </a:solidFill>
              <a:ea typeface="+mn-lt"/>
              <a:cs typeface="+mn-lt"/>
            </a:endParaRPr>
          </a:p>
          <a:p>
            <a:pPr marL="342900" indent="-342900">
              <a:buChar char="•"/>
            </a:pPr>
            <a:r>
              <a:rPr lang="en-US" sz="1900">
                <a:solidFill>
                  <a:srgbClr val="141413"/>
                </a:solidFill>
                <a:ea typeface="+mn-lt"/>
                <a:cs typeface="+mn-lt"/>
              </a:rPr>
              <a:t>Izzo and Dantonio elected not to receive the advance child tax credit payments . </a:t>
            </a:r>
            <a:endParaRPr lang="en-US" sz="1900">
              <a:solidFill>
                <a:srgbClr val="000000"/>
              </a:solidFill>
              <a:ea typeface="+mn-lt"/>
              <a:cs typeface="+mn-lt"/>
            </a:endParaRPr>
          </a:p>
          <a:p>
            <a:pPr marL="342900" indent="-342900">
              <a:buChar char="•"/>
            </a:pPr>
            <a:r>
              <a:rPr lang="en-US" sz="1900">
                <a:solidFill>
                  <a:srgbClr val="141413"/>
                </a:solidFill>
                <a:ea typeface="+mn-lt"/>
                <a:cs typeface="+mn-lt"/>
              </a:rPr>
              <a:t>Izzo and Dantonio did not have enough deductions to itemize, but contributed $1,700 in 2025, to their church, a qualified charitable organization. </a:t>
            </a:r>
            <a:endParaRPr lang="en-US" sz="1900">
              <a:solidFill>
                <a:srgbClr val="000000"/>
              </a:solidFill>
              <a:ea typeface="+mn-lt"/>
              <a:cs typeface="+mn-lt"/>
            </a:endParaRPr>
          </a:p>
          <a:p>
            <a:r>
              <a:rPr lang="en-US" sz="1900">
                <a:solidFill>
                  <a:srgbClr val="141413"/>
                </a:solidFill>
                <a:ea typeface="+mn-lt"/>
                <a:cs typeface="+mn-lt"/>
              </a:rPr>
              <a:t> Izzo, Dantonio, Wolverine, and Hoosier are all U.S. citizens with valid Social Security numbers and lived in the U.S. the entire year.</a:t>
            </a:r>
            <a:endParaRPr lang="en-US" sz="1900"/>
          </a:p>
          <a:p>
            <a:endParaRPr lang="en-US">
              <a:solidFill>
                <a:srgbClr val="141413"/>
              </a:solidFill>
              <a:latin typeface="Aptos Display"/>
              <a:cs typeface="Arial"/>
            </a:endParaRPr>
          </a:p>
          <a:p>
            <a:endParaRPr lang="en-US"/>
          </a:p>
        </p:txBody>
      </p:sp>
      <p:sp>
        <p:nvSpPr>
          <p:cNvPr id="2" name="TextBox 1">
            <a:extLst>
              <a:ext uri="{FF2B5EF4-FFF2-40B4-BE49-F238E27FC236}">
                <a16:creationId xmlns:a16="http://schemas.microsoft.com/office/drawing/2014/main" id="{90236149-535C-23E1-218C-CAB5115A60AF}"/>
              </a:ext>
            </a:extLst>
          </p:cNvPr>
          <p:cNvSpPr txBox="1"/>
          <p:nvPr/>
        </p:nvSpPr>
        <p:spPr>
          <a:xfrm>
            <a:off x="804333" y="4911387"/>
            <a:ext cx="8957733"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41413"/>
                </a:solidFill>
                <a:effectLst/>
                <a:uLnTx/>
                <a:uFillTx/>
                <a:latin typeface="Aptos" panose="02110004020202020204"/>
                <a:ea typeface="+mn-lt"/>
                <a:cs typeface="+mn-lt"/>
              </a:rPr>
              <a:t>Which of the Spartan Family’s children qualifies for the child tax credit (CTC)?</a:t>
            </a:r>
            <a:endParaRPr kumimoji="0" lang="en-US" sz="1800" b="0" i="0" u="none" strike="noStrike" kern="1200" cap="none" spc="0" normalizeH="0" baseline="0" noProof="0">
              <a:ln>
                <a:noFill/>
              </a:ln>
              <a:solidFill>
                <a:srgbClr val="000000"/>
              </a:solidFill>
              <a:effectLst/>
              <a:uLnTx/>
              <a:uFillTx/>
              <a:latin typeface="Aptos" panose="02110004020202020204"/>
              <a:ea typeface="+mn-lt"/>
              <a:cs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41413"/>
                </a:solidFill>
                <a:effectLst/>
                <a:uLnTx/>
                <a:uFillTx/>
                <a:latin typeface="Aptos" panose="02110004020202020204"/>
                <a:ea typeface="+mn-lt"/>
                <a:cs typeface="+mn-lt"/>
              </a:rPr>
              <a:t> a . Wolverine</a:t>
            </a:r>
            <a:endParaRPr kumimoji="0" lang="en-US" sz="1800" b="0" i="0" u="none" strike="noStrike" kern="1200" cap="none" spc="0" normalizeH="0" baseline="0" noProof="0">
              <a:ln>
                <a:noFill/>
              </a:ln>
              <a:solidFill>
                <a:srgbClr val="000000"/>
              </a:solidFill>
              <a:effectLst/>
              <a:uLnTx/>
              <a:uFillTx/>
              <a:latin typeface="Aptos" panose="02110004020202020204"/>
              <a:ea typeface="+mn-lt"/>
              <a:cs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41413"/>
                </a:solidFill>
                <a:effectLst/>
                <a:uLnTx/>
                <a:uFillTx/>
                <a:latin typeface="Aptos" panose="02110004020202020204"/>
                <a:ea typeface="+mn-lt"/>
                <a:cs typeface="+mn-lt"/>
              </a:rPr>
              <a:t>b . Hoosier</a:t>
            </a:r>
            <a:endParaRPr kumimoji="0" lang="en-US" sz="1800" b="0" i="0" u="none" strike="noStrike" kern="1200" cap="none" spc="0" normalizeH="0" baseline="0" noProof="0">
              <a:ln>
                <a:noFill/>
              </a:ln>
              <a:solidFill>
                <a:srgbClr val="000000"/>
              </a:solidFill>
              <a:effectLst/>
              <a:uLnTx/>
              <a:uFillTx/>
              <a:latin typeface="Aptos" panose="02110004020202020204"/>
              <a:ea typeface="+mn-lt"/>
              <a:cs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i="0" u="none" strike="noStrike" kern="1200" cap="none" spc="0" normalizeH="0" baseline="0" noProof="0">
                <a:ln>
                  <a:noFill/>
                </a:ln>
                <a:solidFill>
                  <a:srgbClr val="141413"/>
                </a:solidFill>
                <a:effectLst/>
                <a:uLnTx/>
                <a:uFillTx/>
                <a:latin typeface="Aptos" panose="02110004020202020204"/>
                <a:ea typeface="+mn-lt"/>
                <a:cs typeface="+mn-lt"/>
              </a:rPr>
              <a:t>c . Wolverine and Hoosier</a:t>
            </a:r>
            <a:endParaRPr kumimoji="0" lang="en-US" sz="1800" i="0" u="none" strike="noStrike" kern="1200" cap="none" spc="0" normalizeH="0" baseline="0" noProof="0">
              <a:ln>
                <a:noFill/>
              </a:ln>
              <a:solidFill>
                <a:srgbClr val="000000"/>
              </a:solidFill>
              <a:effectLst/>
              <a:uLnTx/>
              <a:uFillTx/>
              <a:latin typeface="Aptos" panose="02110004020202020204"/>
              <a:ea typeface="+mn-lt"/>
              <a:cs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41413"/>
                </a:solidFill>
                <a:effectLst/>
                <a:uLnTx/>
                <a:uFillTx/>
                <a:latin typeface="Aptos" panose="02110004020202020204"/>
                <a:ea typeface="+mn-lt"/>
                <a:cs typeface="+mn-lt"/>
              </a:rPr>
              <a:t>d . Not eligible for CTC</a:t>
            </a:r>
            <a:endParaRPr lang="en-US"/>
          </a:p>
        </p:txBody>
      </p:sp>
    </p:spTree>
    <p:extLst>
      <p:ext uri="{BB962C8B-B14F-4D97-AF65-F5344CB8AC3E}">
        <p14:creationId xmlns:p14="http://schemas.microsoft.com/office/powerpoint/2010/main" val="6384235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7C9C7A-37E8-6D10-E108-94F715669FEF}"/>
            </a:ext>
          </a:extLst>
        </p:cNvPr>
        <p:cNvGrpSpPr/>
        <p:nvPr/>
      </p:nvGrpSpPr>
      <p:grpSpPr>
        <a:xfrm>
          <a:off x="0" y="0"/>
          <a:ext cx="0" cy="0"/>
          <a:chOff x="0" y="0"/>
          <a:chExt cx="0" cy="0"/>
        </a:xfrm>
      </p:grpSpPr>
      <p:sp>
        <p:nvSpPr>
          <p:cNvPr id="6" name="Rectangle: Diagonal Corners Rounded 5">
            <a:extLst>
              <a:ext uri="{FF2B5EF4-FFF2-40B4-BE49-F238E27FC236}">
                <a16:creationId xmlns:a16="http://schemas.microsoft.com/office/drawing/2014/main" id="{C0159862-8529-8E72-4476-8F97DC9335F5}"/>
              </a:ext>
            </a:extLst>
          </p:cNvPr>
          <p:cNvSpPr/>
          <p:nvPr/>
        </p:nvSpPr>
        <p:spPr>
          <a:xfrm>
            <a:off x="924774" y="42359"/>
            <a:ext cx="5021882" cy="898087"/>
          </a:xfrm>
          <a:prstGeom prst="round2DiagRect">
            <a:avLst/>
          </a:prstGeom>
          <a:solidFill>
            <a:schemeClr val="accent3">
              <a:lumMod val="75000"/>
            </a:schemeClr>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p>
        </p:txBody>
      </p:sp>
      <p:sp>
        <p:nvSpPr>
          <p:cNvPr id="8" name="TextBox 7">
            <a:extLst>
              <a:ext uri="{FF2B5EF4-FFF2-40B4-BE49-F238E27FC236}">
                <a16:creationId xmlns:a16="http://schemas.microsoft.com/office/drawing/2014/main" id="{DC17F05C-3F3F-ADB5-FE7A-4A952AE3B504}"/>
              </a:ext>
            </a:extLst>
          </p:cNvPr>
          <p:cNvSpPr txBox="1"/>
          <p:nvPr/>
        </p:nvSpPr>
        <p:spPr>
          <a:xfrm>
            <a:off x="2103256" y="204444"/>
            <a:ext cx="2196363" cy="584775"/>
          </a:xfrm>
          <a:prstGeom prst="rect">
            <a:avLst/>
          </a:prstGeom>
          <a:no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solidFill>
                  <a:schemeClr val="bg1"/>
                </a:solidFill>
                <a:latin typeface="Aptos Display"/>
              </a:rPr>
              <a:t>Question 1</a:t>
            </a:r>
          </a:p>
        </p:txBody>
      </p:sp>
      <p:sp>
        <p:nvSpPr>
          <p:cNvPr id="7" name="Text Placeholder 3">
            <a:extLst>
              <a:ext uri="{FF2B5EF4-FFF2-40B4-BE49-F238E27FC236}">
                <a16:creationId xmlns:a16="http://schemas.microsoft.com/office/drawing/2014/main" id="{DD7D8039-F926-485F-4F9E-B28A0FDF96D1}"/>
              </a:ext>
            </a:extLst>
          </p:cNvPr>
          <p:cNvSpPr txBox="1">
            <a:spLocks/>
          </p:cNvSpPr>
          <p:nvPr/>
        </p:nvSpPr>
        <p:spPr>
          <a:xfrm>
            <a:off x="736601" y="1131005"/>
            <a:ext cx="10439400" cy="3614033"/>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342900" indent="-342900">
              <a:buChar char="•"/>
            </a:pPr>
            <a:r>
              <a:rPr lang="en-US" sz="1900">
                <a:solidFill>
                  <a:srgbClr val="141413"/>
                </a:solidFill>
                <a:ea typeface="+mn-lt"/>
                <a:cs typeface="+mn-lt"/>
              </a:rPr>
              <a:t>Izzo and Dantonio are married and always file Married Filing Jointly. </a:t>
            </a:r>
            <a:endParaRPr lang="en-US" sz="1900">
              <a:solidFill>
                <a:srgbClr val="000000"/>
              </a:solidFill>
              <a:ea typeface="+mn-lt"/>
              <a:cs typeface="+mn-lt"/>
            </a:endParaRPr>
          </a:p>
          <a:p>
            <a:pPr marL="342900" indent="-342900">
              <a:buChar char="•"/>
            </a:pPr>
            <a:r>
              <a:rPr lang="en-US" sz="1900">
                <a:solidFill>
                  <a:srgbClr val="141413"/>
                </a:solidFill>
                <a:ea typeface="+mn-lt"/>
                <a:cs typeface="+mn-lt"/>
              </a:rPr>
              <a:t> Izzo earned $32,000 in wages and Dantonio earned $24,000 in wages. </a:t>
            </a:r>
            <a:endParaRPr lang="en-US" sz="1900">
              <a:solidFill>
                <a:srgbClr val="000000"/>
              </a:solidFill>
              <a:ea typeface="+mn-lt"/>
              <a:cs typeface="+mn-lt"/>
            </a:endParaRPr>
          </a:p>
          <a:p>
            <a:pPr marL="342900" indent="-342900">
              <a:buChar char="•"/>
            </a:pPr>
            <a:r>
              <a:rPr lang="en-US" sz="1900">
                <a:solidFill>
                  <a:srgbClr val="141413"/>
                </a:solidFill>
                <a:ea typeface="+mn-lt"/>
                <a:cs typeface="+mn-lt"/>
              </a:rPr>
              <a:t> The Spartan Family paid all the cost of keeping up a home and provided all the support for their two children, Wolverine and Hoosier, who lived with them all year. </a:t>
            </a:r>
            <a:endParaRPr lang="en-US" sz="1900">
              <a:solidFill>
                <a:srgbClr val="000000"/>
              </a:solidFill>
              <a:ea typeface="+mn-lt"/>
              <a:cs typeface="+mn-lt"/>
            </a:endParaRPr>
          </a:p>
          <a:p>
            <a:pPr marL="342900" indent="-342900">
              <a:buChar char="•"/>
            </a:pPr>
            <a:r>
              <a:rPr lang="en-US" sz="1900">
                <a:solidFill>
                  <a:srgbClr val="141413"/>
                </a:solidFill>
                <a:ea typeface="+mn-lt"/>
                <a:cs typeface="+mn-lt"/>
              </a:rPr>
              <a:t>Wolverine is 13 years old and Hoosier turned 17 in November 2025 . </a:t>
            </a:r>
            <a:endParaRPr lang="en-US" sz="1900">
              <a:solidFill>
                <a:srgbClr val="000000"/>
              </a:solidFill>
              <a:ea typeface="+mn-lt"/>
              <a:cs typeface="+mn-lt"/>
            </a:endParaRPr>
          </a:p>
          <a:p>
            <a:pPr marL="342900" indent="-342900">
              <a:buChar char="•"/>
            </a:pPr>
            <a:r>
              <a:rPr lang="en-US" sz="1900">
                <a:solidFill>
                  <a:srgbClr val="141413"/>
                </a:solidFill>
                <a:ea typeface="+mn-lt"/>
                <a:cs typeface="+mn-lt"/>
              </a:rPr>
              <a:t>Izzo and Dantonio elected not to receive the advance child tax credit payments . </a:t>
            </a:r>
            <a:endParaRPr lang="en-US" sz="1900">
              <a:solidFill>
                <a:srgbClr val="000000"/>
              </a:solidFill>
              <a:ea typeface="+mn-lt"/>
              <a:cs typeface="+mn-lt"/>
            </a:endParaRPr>
          </a:p>
          <a:p>
            <a:pPr marL="342900" indent="-342900">
              <a:buChar char="•"/>
            </a:pPr>
            <a:r>
              <a:rPr lang="en-US" sz="1900">
                <a:solidFill>
                  <a:srgbClr val="141413"/>
                </a:solidFill>
                <a:ea typeface="+mn-lt"/>
                <a:cs typeface="+mn-lt"/>
              </a:rPr>
              <a:t>Izzo and Dantonio did not have enough deductions to itemize, but contributed $1,700 in 2025, to their church, a qualified charitable organization. </a:t>
            </a:r>
            <a:endParaRPr lang="en-US" sz="1900">
              <a:solidFill>
                <a:srgbClr val="000000"/>
              </a:solidFill>
              <a:ea typeface="+mn-lt"/>
              <a:cs typeface="+mn-lt"/>
            </a:endParaRPr>
          </a:p>
          <a:p>
            <a:r>
              <a:rPr lang="en-US" sz="1900">
                <a:solidFill>
                  <a:srgbClr val="141413"/>
                </a:solidFill>
                <a:ea typeface="+mn-lt"/>
                <a:cs typeface="+mn-lt"/>
              </a:rPr>
              <a:t> Izzo, Dantonio, Wolverine, and Hoosier are all U.S. citizens with valid Social Security numbers and lived in the U.S. the entire year.</a:t>
            </a:r>
            <a:endParaRPr lang="en-US" sz="1900"/>
          </a:p>
          <a:p>
            <a:endParaRPr lang="en-US">
              <a:solidFill>
                <a:srgbClr val="141413"/>
              </a:solidFill>
              <a:latin typeface="Aptos Display"/>
              <a:cs typeface="Arial"/>
            </a:endParaRPr>
          </a:p>
          <a:p>
            <a:endParaRPr lang="en-US"/>
          </a:p>
        </p:txBody>
      </p:sp>
      <p:sp>
        <p:nvSpPr>
          <p:cNvPr id="2" name="TextBox 1">
            <a:extLst>
              <a:ext uri="{FF2B5EF4-FFF2-40B4-BE49-F238E27FC236}">
                <a16:creationId xmlns:a16="http://schemas.microsoft.com/office/drawing/2014/main" id="{48629B2D-BA34-AEF2-8F9E-5BD708F7211B}"/>
              </a:ext>
            </a:extLst>
          </p:cNvPr>
          <p:cNvSpPr txBox="1"/>
          <p:nvPr/>
        </p:nvSpPr>
        <p:spPr>
          <a:xfrm>
            <a:off x="804333" y="4911387"/>
            <a:ext cx="8957733"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41413"/>
                </a:solidFill>
                <a:effectLst/>
                <a:uLnTx/>
                <a:uFillTx/>
                <a:latin typeface="Aptos" panose="02110004020202020204"/>
                <a:ea typeface="+mn-lt"/>
                <a:cs typeface="+mn-lt"/>
              </a:rPr>
              <a:t>Which of the Spartan Family’s children qualifies for the child tax credit (CTC)?</a:t>
            </a:r>
            <a:endParaRPr kumimoji="0" lang="en-US" sz="1800" b="0" i="0" u="none" strike="noStrike" kern="1200" cap="none" spc="0" normalizeH="0" baseline="0" noProof="0" dirty="0">
              <a:ln>
                <a:noFill/>
              </a:ln>
              <a:solidFill>
                <a:srgbClr val="000000"/>
              </a:solidFill>
              <a:effectLst/>
              <a:uLnTx/>
              <a:uFillTx/>
              <a:latin typeface="Aptos" panose="02110004020202020204"/>
              <a:ea typeface="+mn-lt"/>
              <a:cs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41413"/>
                </a:solidFill>
                <a:effectLst/>
                <a:uLnTx/>
                <a:uFillTx/>
                <a:latin typeface="Aptos" panose="02110004020202020204"/>
                <a:ea typeface="+mn-lt"/>
                <a:cs typeface="+mn-lt"/>
              </a:rPr>
              <a:t> a . Wolverine – They are the only child under the age of 17</a:t>
            </a:r>
            <a:endParaRPr kumimoji="0" lang="en-US" sz="1800" b="1" i="0" u="none" strike="noStrike" kern="1200" cap="none" spc="0" normalizeH="0" baseline="0" noProof="0" dirty="0">
              <a:ln>
                <a:noFill/>
              </a:ln>
              <a:solidFill>
                <a:srgbClr val="000000"/>
              </a:solidFill>
              <a:effectLst/>
              <a:uLnTx/>
              <a:uFillTx/>
              <a:latin typeface="Aptos" panose="02110004020202020204"/>
              <a:ea typeface="+mn-lt"/>
              <a:cs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41413"/>
                </a:solidFill>
                <a:effectLst/>
                <a:uLnTx/>
                <a:uFillTx/>
                <a:latin typeface="Aptos" panose="02110004020202020204"/>
                <a:ea typeface="+mn-lt"/>
                <a:cs typeface="+mn-lt"/>
              </a:rPr>
              <a:t>b . Hoosier</a:t>
            </a:r>
            <a:endParaRPr kumimoji="0" lang="en-US" sz="1800" b="0" i="0" u="none" strike="noStrike" kern="1200" cap="none" spc="0" normalizeH="0" baseline="0" noProof="0" dirty="0">
              <a:ln>
                <a:noFill/>
              </a:ln>
              <a:solidFill>
                <a:srgbClr val="000000"/>
              </a:solidFill>
              <a:effectLst/>
              <a:uLnTx/>
              <a:uFillTx/>
              <a:latin typeface="Aptos" panose="02110004020202020204"/>
              <a:ea typeface="+mn-lt"/>
              <a:cs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i="0" u="none" strike="noStrike" kern="1200" cap="none" spc="0" normalizeH="0" baseline="0" noProof="0" dirty="0">
                <a:ln>
                  <a:noFill/>
                </a:ln>
                <a:solidFill>
                  <a:srgbClr val="141413"/>
                </a:solidFill>
                <a:effectLst/>
                <a:uLnTx/>
                <a:uFillTx/>
                <a:latin typeface="Aptos" panose="02110004020202020204"/>
                <a:ea typeface="+mn-lt"/>
                <a:cs typeface="+mn-lt"/>
              </a:rPr>
              <a:t>c . Wolverine and Hoosier</a:t>
            </a:r>
            <a:endParaRPr kumimoji="0" lang="en-US" sz="1800" i="0" u="none" strike="noStrike" kern="1200" cap="none" spc="0" normalizeH="0" baseline="0" noProof="0" dirty="0">
              <a:ln>
                <a:noFill/>
              </a:ln>
              <a:solidFill>
                <a:srgbClr val="000000"/>
              </a:solidFill>
              <a:effectLst/>
              <a:uLnTx/>
              <a:uFillTx/>
              <a:latin typeface="Aptos" panose="02110004020202020204"/>
              <a:ea typeface="+mn-lt"/>
              <a:cs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41413"/>
                </a:solidFill>
                <a:effectLst/>
                <a:uLnTx/>
                <a:uFillTx/>
                <a:latin typeface="Aptos" panose="02110004020202020204"/>
                <a:ea typeface="+mn-lt"/>
                <a:cs typeface="+mn-lt"/>
              </a:rPr>
              <a:t>d . Not eligible for CTC</a:t>
            </a:r>
            <a:endParaRPr lang="en-US" dirty="0"/>
          </a:p>
        </p:txBody>
      </p:sp>
    </p:spTree>
    <p:extLst>
      <p:ext uri="{BB962C8B-B14F-4D97-AF65-F5344CB8AC3E}">
        <p14:creationId xmlns:p14="http://schemas.microsoft.com/office/powerpoint/2010/main" val="33754047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63E1-6FAC-6669-8B9B-7A45567A42B7}"/>
              </a:ext>
            </a:extLst>
          </p:cNvPr>
          <p:cNvSpPr>
            <a:spLocks noGrp="1"/>
          </p:cNvSpPr>
          <p:nvPr>
            <p:ph type="title"/>
          </p:nvPr>
        </p:nvSpPr>
        <p:spPr>
          <a:xfrm>
            <a:off x="2013502" y="1715260"/>
            <a:ext cx="10515600" cy="2852737"/>
          </a:xfrm>
        </p:spPr>
        <p:txBody>
          <a:bodyPr/>
          <a:lstStyle/>
          <a:p>
            <a:r>
              <a:rPr lang="en-US"/>
              <a:t>Overview of Gross Income </a:t>
            </a:r>
            <a:br>
              <a:rPr lang="en-US"/>
            </a:br>
            <a:r>
              <a:rPr lang="en-US"/>
              <a:t>(Earned/Unearned)</a:t>
            </a:r>
          </a:p>
        </p:txBody>
      </p:sp>
      <p:sp>
        <p:nvSpPr>
          <p:cNvPr id="3" name="Text Placeholder 2">
            <a:extLst>
              <a:ext uri="{FF2B5EF4-FFF2-40B4-BE49-F238E27FC236}">
                <a16:creationId xmlns:a16="http://schemas.microsoft.com/office/drawing/2014/main" id="{A266216A-0287-C581-C156-C2E429C9EB76}"/>
              </a:ext>
            </a:extLst>
          </p:cNvPr>
          <p:cNvSpPr>
            <a:spLocks noGrp="1"/>
          </p:cNvSpPr>
          <p:nvPr>
            <p:ph type="body" idx="1"/>
          </p:nvPr>
        </p:nvSpPr>
        <p:spPr>
          <a:xfrm>
            <a:off x="2013502" y="4561854"/>
            <a:ext cx="10515600" cy="1500187"/>
          </a:xfrm>
        </p:spPr>
        <p:txBody>
          <a:bodyPr vert="horz" lIns="91440" tIns="45720" rIns="91440" bIns="45720" rtlCol="0" anchor="t">
            <a:normAutofit/>
          </a:bodyPr>
          <a:lstStyle/>
          <a:p>
            <a:r>
              <a:rPr lang="en-US"/>
              <a:t>2025-2026</a:t>
            </a:r>
          </a:p>
        </p:txBody>
      </p:sp>
      <p:pic>
        <p:nvPicPr>
          <p:cNvPr id="5" name="Content Placeholder 7" descr="VOLUNTEERING | msu-vita">
            <a:extLst>
              <a:ext uri="{FF2B5EF4-FFF2-40B4-BE49-F238E27FC236}">
                <a16:creationId xmlns:a16="http://schemas.microsoft.com/office/drawing/2014/main" id="{F44210C4-845E-746A-A343-5E74CB7D47CB}"/>
              </a:ext>
            </a:extLst>
          </p:cNvPr>
          <p:cNvPicPr>
            <a:picLocks noChangeAspect="1"/>
          </p:cNvPicPr>
          <p:nvPr/>
        </p:nvPicPr>
        <p:blipFill>
          <a:blip r:embed="rId2"/>
          <a:stretch>
            <a:fillRect/>
          </a:stretch>
        </p:blipFill>
        <p:spPr>
          <a:xfrm>
            <a:off x="8205671" y="151"/>
            <a:ext cx="3984798" cy="1800760"/>
          </a:xfrm>
          <a:prstGeom prst="rect">
            <a:avLst/>
          </a:prstGeom>
        </p:spPr>
      </p:pic>
      <p:sp>
        <p:nvSpPr>
          <p:cNvPr id="7" name="Rectangle 6">
            <a:extLst>
              <a:ext uri="{FF2B5EF4-FFF2-40B4-BE49-F238E27FC236}">
                <a16:creationId xmlns:a16="http://schemas.microsoft.com/office/drawing/2014/main" id="{1B127F93-3EBD-D272-E82B-2506AACE8A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55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44212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146E9E-3562-BFBE-D838-6B806D039BC4}"/>
            </a:ext>
          </a:extLst>
        </p:cNvPr>
        <p:cNvGrpSpPr/>
        <p:nvPr/>
      </p:nvGrpSpPr>
      <p:grpSpPr>
        <a:xfrm>
          <a:off x="0" y="0"/>
          <a:ext cx="0" cy="0"/>
          <a:chOff x="0" y="0"/>
          <a:chExt cx="0" cy="0"/>
        </a:xfrm>
      </p:grpSpPr>
      <p:sp>
        <p:nvSpPr>
          <p:cNvPr id="6" name="Rectangle: Diagonal Corners Rounded 5">
            <a:extLst>
              <a:ext uri="{FF2B5EF4-FFF2-40B4-BE49-F238E27FC236}">
                <a16:creationId xmlns:a16="http://schemas.microsoft.com/office/drawing/2014/main" id="{1511DF4F-A5C5-CB49-8C6B-753121AA727F}"/>
              </a:ext>
            </a:extLst>
          </p:cNvPr>
          <p:cNvSpPr/>
          <p:nvPr/>
        </p:nvSpPr>
        <p:spPr>
          <a:xfrm>
            <a:off x="924774" y="42359"/>
            <a:ext cx="5021882" cy="898087"/>
          </a:xfrm>
          <a:prstGeom prst="round2DiagRect">
            <a:avLst/>
          </a:prstGeom>
          <a:solidFill>
            <a:schemeClr val="accent3">
              <a:lumMod val="75000"/>
            </a:schemeClr>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p>
        </p:txBody>
      </p:sp>
      <p:sp>
        <p:nvSpPr>
          <p:cNvPr id="8" name="TextBox 7">
            <a:extLst>
              <a:ext uri="{FF2B5EF4-FFF2-40B4-BE49-F238E27FC236}">
                <a16:creationId xmlns:a16="http://schemas.microsoft.com/office/drawing/2014/main" id="{7B13E24D-3F54-05EE-AD98-72642CFEDAE9}"/>
              </a:ext>
            </a:extLst>
          </p:cNvPr>
          <p:cNvSpPr txBox="1"/>
          <p:nvPr/>
        </p:nvSpPr>
        <p:spPr>
          <a:xfrm>
            <a:off x="2103256" y="204444"/>
            <a:ext cx="2196363" cy="584775"/>
          </a:xfrm>
          <a:prstGeom prst="rect">
            <a:avLst/>
          </a:prstGeom>
          <a:no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solidFill>
                  <a:schemeClr val="bg1"/>
                </a:solidFill>
                <a:latin typeface="Aptos Display"/>
              </a:rPr>
              <a:t>Question 2</a:t>
            </a:r>
          </a:p>
        </p:txBody>
      </p:sp>
      <p:sp>
        <p:nvSpPr>
          <p:cNvPr id="7" name="Text Placeholder 3">
            <a:extLst>
              <a:ext uri="{FF2B5EF4-FFF2-40B4-BE49-F238E27FC236}">
                <a16:creationId xmlns:a16="http://schemas.microsoft.com/office/drawing/2014/main" id="{63F15FD6-0E3E-EC33-869E-823E47E742DD}"/>
              </a:ext>
            </a:extLst>
          </p:cNvPr>
          <p:cNvSpPr txBox="1">
            <a:spLocks/>
          </p:cNvSpPr>
          <p:nvPr/>
        </p:nvSpPr>
        <p:spPr>
          <a:xfrm>
            <a:off x="736601" y="1131005"/>
            <a:ext cx="10439400" cy="3614033"/>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342900" indent="-342900">
              <a:buChar char="•"/>
            </a:pPr>
            <a:r>
              <a:rPr lang="en-US" sz="1900">
                <a:solidFill>
                  <a:srgbClr val="141413"/>
                </a:solidFill>
                <a:ea typeface="+mn-lt"/>
                <a:cs typeface="+mn-lt"/>
              </a:rPr>
              <a:t>Izzo and Dantonio are married and always file Married Filing Jointly. </a:t>
            </a:r>
            <a:endParaRPr lang="en-US" sz="1900">
              <a:solidFill>
                <a:srgbClr val="000000"/>
              </a:solidFill>
              <a:ea typeface="+mn-lt"/>
              <a:cs typeface="+mn-lt"/>
            </a:endParaRPr>
          </a:p>
          <a:p>
            <a:pPr marL="342900" indent="-342900">
              <a:buChar char="•"/>
            </a:pPr>
            <a:r>
              <a:rPr lang="en-US" sz="1900">
                <a:solidFill>
                  <a:srgbClr val="141413"/>
                </a:solidFill>
                <a:ea typeface="+mn-lt"/>
                <a:cs typeface="+mn-lt"/>
              </a:rPr>
              <a:t> Izzo earned $32,000 in wages and Dantonio earned $24,000 in wages. </a:t>
            </a:r>
            <a:endParaRPr lang="en-US" sz="1900">
              <a:solidFill>
                <a:srgbClr val="000000"/>
              </a:solidFill>
              <a:ea typeface="+mn-lt"/>
              <a:cs typeface="+mn-lt"/>
            </a:endParaRPr>
          </a:p>
          <a:p>
            <a:pPr marL="342900" indent="-342900">
              <a:buChar char="•"/>
            </a:pPr>
            <a:r>
              <a:rPr lang="en-US" sz="1900">
                <a:solidFill>
                  <a:srgbClr val="141413"/>
                </a:solidFill>
                <a:ea typeface="+mn-lt"/>
                <a:cs typeface="+mn-lt"/>
              </a:rPr>
              <a:t> The Spartan Family paid all the cost of keeping up a home and provided all the support for their two children, Wolverine and Hoosier, who lived with them all year. </a:t>
            </a:r>
            <a:endParaRPr lang="en-US" sz="1900">
              <a:solidFill>
                <a:srgbClr val="000000"/>
              </a:solidFill>
              <a:ea typeface="+mn-lt"/>
              <a:cs typeface="+mn-lt"/>
            </a:endParaRPr>
          </a:p>
          <a:p>
            <a:pPr marL="342900" indent="-342900">
              <a:buChar char="•"/>
            </a:pPr>
            <a:r>
              <a:rPr lang="en-US" sz="1900">
                <a:solidFill>
                  <a:srgbClr val="141413"/>
                </a:solidFill>
                <a:ea typeface="+mn-lt"/>
                <a:cs typeface="+mn-lt"/>
              </a:rPr>
              <a:t>Wolverine is 13 years old and Hoosier turned 17 in November 2025 . </a:t>
            </a:r>
            <a:endParaRPr lang="en-US" sz="1900">
              <a:solidFill>
                <a:srgbClr val="000000"/>
              </a:solidFill>
              <a:ea typeface="+mn-lt"/>
              <a:cs typeface="+mn-lt"/>
            </a:endParaRPr>
          </a:p>
          <a:p>
            <a:pPr marL="342900" indent="-342900">
              <a:buChar char="•"/>
            </a:pPr>
            <a:r>
              <a:rPr lang="en-US" sz="1900">
                <a:solidFill>
                  <a:srgbClr val="141413"/>
                </a:solidFill>
                <a:ea typeface="+mn-lt"/>
                <a:cs typeface="+mn-lt"/>
              </a:rPr>
              <a:t>Izzo and Dantonio elected not to receive the advance child tax credit payments . </a:t>
            </a:r>
            <a:endParaRPr lang="en-US" sz="1900">
              <a:solidFill>
                <a:srgbClr val="000000"/>
              </a:solidFill>
              <a:ea typeface="+mn-lt"/>
              <a:cs typeface="+mn-lt"/>
            </a:endParaRPr>
          </a:p>
          <a:p>
            <a:pPr marL="342900" indent="-342900">
              <a:buChar char="•"/>
            </a:pPr>
            <a:r>
              <a:rPr lang="en-US" sz="1900">
                <a:solidFill>
                  <a:srgbClr val="141413"/>
                </a:solidFill>
                <a:ea typeface="+mn-lt"/>
                <a:cs typeface="+mn-lt"/>
              </a:rPr>
              <a:t>Izzo and Dantonio did not have enough deductions to itemize, but contributed $1,700 in 2025, to their church, a qualified charitable organization. </a:t>
            </a:r>
            <a:endParaRPr lang="en-US" sz="1900">
              <a:solidFill>
                <a:srgbClr val="000000"/>
              </a:solidFill>
              <a:ea typeface="+mn-lt"/>
              <a:cs typeface="+mn-lt"/>
            </a:endParaRPr>
          </a:p>
          <a:p>
            <a:r>
              <a:rPr lang="en-US" sz="1900">
                <a:solidFill>
                  <a:srgbClr val="141413"/>
                </a:solidFill>
                <a:ea typeface="+mn-lt"/>
                <a:cs typeface="+mn-lt"/>
              </a:rPr>
              <a:t> Izzo, Dantonio, Wolverine, and Hoosier are all U.S. citizens with valid Social Security numbers and lived in the U.S. the entire year.</a:t>
            </a:r>
            <a:endParaRPr lang="en-US" sz="1900"/>
          </a:p>
          <a:p>
            <a:endParaRPr lang="en-US">
              <a:solidFill>
                <a:srgbClr val="141413"/>
              </a:solidFill>
              <a:latin typeface="Aptos Display"/>
              <a:cs typeface="Arial"/>
            </a:endParaRPr>
          </a:p>
          <a:p>
            <a:endParaRPr lang="en-US"/>
          </a:p>
        </p:txBody>
      </p:sp>
      <p:sp>
        <p:nvSpPr>
          <p:cNvPr id="2" name="TextBox 1">
            <a:extLst>
              <a:ext uri="{FF2B5EF4-FFF2-40B4-BE49-F238E27FC236}">
                <a16:creationId xmlns:a16="http://schemas.microsoft.com/office/drawing/2014/main" id="{98C90E35-3CE4-C230-7F09-CD1ED2E37B77}"/>
              </a:ext>
            </a:extLst>
          </p:cNvPr>
          <p:cNvSpPr txBox="1"/>
          <p:nvPr/>
        </p:nvSpPr>
        <p:spPr>
          <a:xfrm>
            <a:off x="804333" y="4911387"/>
            <a:ext cx="8957733" cy="1538883"/>
          </a:xfrm>
          <a:prstGeom prst="rect">
            <a:avLst/>
          </a:prstGeom>
          <a:noFill/>
        </p:spPr>
        <p:txBody>
          <a:bodyPr wrap="square" rtlCol="0">
            <a:spAutoFit/>
          </a:bodyPr>
          <a:lstStyle/>
          <a:p>
            <a:r>
              <a:rPr lang="en-US" sz="1900"/>
              <a:t>Izzo and Dantonio will </a:t>
            </a:r>
            <a:r>
              <a:rPr lang="en-US" sz="1900" b="1"/>
              <a:t>not</a:t>
            </a:r>
            <a:r>
              <a:rPr lang="en-US" sz="1900"/>
              <a:t> itemize deductions but can deduct the full amount of their</a:t>
            </a:r>
          </a:p>
          <a:p>
            <a:r>
              <a:rPr lang="en-US" sz="1900"/>
              <a:t>charitable contribution.</a:t>
            </a:r>
          </a:p>
          <a:p>
            <a:r>
              <a:rPr lang="en-US" sz="1900"/>
              <a:t>a . True</a:t>
            </a:r>
          </a:p>
          <a:p>
            <a:r>
              <a:rPr lang="en-US" sz="1900"/>
              <a:t>b . False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Tree>
    <p:extLst>
      <p:ext uri="{BB962C8B-B14F-4D97-AF65-F5344CB8AC3E}">
        <p14:creationId xmlns:p14="http://schemas.microsoft.com/office/powerpoint/2010/main" val="6625702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3B554E-9534-ABBD-DBE8-A327B5A4979E}"/>
            </a:ext>
          </a:extLst>
        </p:cNvPr>
        <p:cNvGrpSpPr/>
        <p:nvPr/>
      </p:nvGrpSpPr>
      <p:grpSpPr>
        <a:xfrm>
          <a:off x="0" y="0"/>
          <a:ext cx="0" cy="0"/>
          <a:chOff x="0" y="0"/>
          <a:chExt cx="0" cy="0"/>
        </a:xfrm>
      </p:grpSpPr>
      <p:sp>
        <p:nvSpPr>
          <p:cNvPr id="6" name="Rectangle: Diagonal Corners Rounded 5">
            <a:extLst>
              <a:ext uri="{FF2B5EF4-FFF2-40B4-BE49-F238E27FC236}">
                <a16:creationId xmlns:a16="http://schemas.microsoft.com/office/drawing/2014/main" id="{1A03D33F-1B16-970A-FDAE-2EF5FBEE5C6E}"/>
              </a:ext>
            </a:extLst>
          </p:cNvPr>
          <p:cNvSpPr/>
          <p:nvPr/>
        </p:nvSpPr>
        <p:spPr>
          <a:xfrm>
            <a:off x="924774" y="42359"/>
            <a:ext cx="5021882" cy="898087"/>
          </a:xfrm>
          <a:prstGeom prst="round2DiagRect">
            <a:avLst/>
          </a:prstGeom>
          <a:solidFill>
            <a:schemeClr val="accent3">
              <a:lumMod val="75000"/>
            </a:schemeClr>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p>
        </p:txBody>
      </p:sp>
      <p:sp>
        <p:nvSpPr>
          <p:cNvPr id="8" name="TextBox 7">
            <a:extLst>
              <a:ext uri="{FF2B5EF4-FFF2-40B4-BE49-F238E27FC236}">
                <a16:creationId xmlns:a16="http://schemas.microsoft.com/office/drawing/2014/main" id="{F07A0CC3-B749-890F-1333-6438D81C418E}"/>
              </a:ext>
            </a:extLst>
          </p:cNvPr>
          <p:cNvSpPr txBox="1"/>
          <p:nvPr/>
        </p:nvSpPr>
        <p:spPr>
          <a:xfrm>
            <a:off x="2103256" y="204444"/>
            <a:ext cx="2196363" cy="584775"/>
          </a:xfrm>
          <a:prstGeom prst="rect">
            <a:avLst/>
          </a:prstGeom>
          <a:no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solidFill>
                  <a:schemeClr val="bg1"/>
                </a:solidFill>
                <a:latin typeface="Aptos Display"/>
              </a:rPr>
              <a:t>Question 2</a:t>
            </a:r>
          </a:p>
        </p:txBody>
      </p:sp>
      <p:sp>
        <p:nvSpPr>
          <p:cNvPr id="7" name="Text Placeholder 3">
            <a:extLst>
              <a:ext uri="{FF2B5EF4-FFF2-40B4-BE49-F238E27FC236}">
                <a16:creationId xmlns:a16="http://schemas.microsoft.com/office/drawing/2014/main" id="{2C196881-E5F9-8DEE-71F7-B54BE144D563}"/>
              </a:ext>
            </a:extLst>
          </p:cNvPr>
          <p:cNvSpPr txBox="1">
            <a:spLocks/>
          </p:cNvSpPr>
          <p:nvPr/>
        </p:nvSpPr>
        <p:spPr>
          <a:xfrm>
            <a:off x="736601" y="1131005"/>
            <a:ext cx="10439400" cy="3614033"/>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342900" indent="-342900">
              <a:buChar char="•"/>
            </a:pPr>
            <a:r>
              <a:rPr lang="en-US" sz="1900">
                <a:solidFill>
                  <a:srgbClr val="141413"/>
                </a:solidFill>
                <a:ea typeface="+mn-lt"/>
                <a:cs typeface="+mn-lt"/>
              </a:rPr>
              <a:t>Izzo and Dantonio are married and always file Married Filing Jointly. </a:t>
            </a:r>
            <a:endParaRPr lang="en-US" sz="1900">
              <a:solidFill>
                <a:srgbClr val="000000"/>
              </a:solidFill>
              <a:ea typeface="+mn-lt"/>
              <a:cs typeface="+mn-lt"/>
            </a:endParaRPr>
          </a:p>
          <a:p>
            <a:pPr marL="342900" indent="-342900">
              <a:buChar char="•"/>
            </a:pPr>
            <a:r>
              <a:rPr lang="en-US" sz="1900">
                <a:solidFill>
                  <a:srgbClr val="141413"/>
                </a:solidFill>
                <a:ea typeface="+mn-lt"/>
                <a:cs typeface="+mn-lt"/>
              </a:rPr>
              <a:t> Izzo earned $32,000 in wages and Dantonio earned $24,000 in wages. </a:t>
            </a:r>
            <a:endParaRPr lang="en-US" sz="1900">
              <a:solidFill>
                <a:srgbClr val="000000"/>
              </a:solidFill>
              <a:ea typeface="+mn-lt"/>
              <a:cs typeface="+mn-lt"/>
            </a:endParaRPr>
          </a:p>
          <a:p>
            <a:pPr marL="342900" indent="-342900">
              <a:buChar char="•"/>
            </a:pPr>
            <a:r>
              <a:rPr lang="en-US" sz="1900">
                <a:solidFill>
                  <a:srgbClr val="141413"/>
                </a:solidFill>
                <a:ea typeface="+mn-lt"/>
                <a:cs typeface="+mn-lt"/>
              </a:rPr>
              <a:t> The Spartan Family paid all the cost of keeping up a home and provided all the support for their two children, Wolverine and Hoosier, who lived with them all year. </a:t>
            </a:r>
            <a:endParaRPr lang="en-US" sz="1900">
              <a:solidFill>
                <a:srgbClr val="000000"/>
              </a:solidFill>
              <a:ea typeface="+mn-lt"/>
              <a:cs typeface="+mn-lt"/>
            </a:endParaRPr>
          </a:p>
          <a:p>
            <a:pPr marL="342900" indent="-342900">
              <a:buChar char="•"/>
            </a:pPr>
            <a:r>
              <a:rPr lang="en-US" sz="1900">
                <a:solidFill>
                  <a:srgbClr val="141413"/>
                </a:solidFill>
                <a:ea typeface="+mn-lt"/>
                <a:cs typeface="+mn-lt"/>
              </a:rPr>
              <a:t>Wolverine is 13 years old and Hoosier turned 17 in November 2025 . </a:t>
            </a:r>
            <a:endParaRPr lang="en-US" sz="1900">
              <a:solidFill>
                <a:srgbClr val="000000"/>
              </a:solidFill>
              <a:ea typeface="+mn-lt"/>
              <a:cs typeface="+mn-lt"/>
            </a:endParaRPr>
          </a:p>
          <a:p>
            <a:pPr marL="342900" indent="-342900">
              <a:buChar char="•"/>
            </a:pPr>
            <a:r>
              <a:rPr lang="en-US" sz="1900">
                <a:solidFill>
                  <a:srgbClr val="141413"/>
                </a:solidFill>
                <a:ea typeface="+mn-lt"/>
                <a:cs typeface="+mn-lt"/>
              </a:rPr>
              <a:t>Izzo and Dantonio elected not to receive the advance child tax credit payments . </a:t>
            </a:r>
            <a:endParaRPr lang="en-US" sz="1900">
              <a:solidFill>
                <a:srgbClr val="000000"/>
              </a:solidFill>
              <a:ea typeface="+mn-lt"/>
              <a:cs typeface="+mn-lt"/>
            </a:endParaRPr>
          </a:p>
          <a:p>
            <a:pPr marL="342900" indent="-342900">
              <a:buChar char="•"/>
            </a:pPr>
            <a:r>
              <a:rPr lang="en-US" sz="1900">
                <a:solidFill>
                  <a:srgbClr val="141413"/>
                </a:solidFill>
                <a:ea typeface="+mn-lt"/>
                <a:cs typeface="+mn-lt"/>
              </a:rPr>
              <a:t>Izzo and Dantonio did not have enough deductions to itemize, but contributed $1,700 in 2025, to their church, a qualified charitable organization. </a:t>
            </a:r>
            <a:endParaRPr lang="en-US" sz="1900">
              <a:solidFill>
                <a:srgbClr val="000000"/>
              </a:solidFill>
              <a:ea typeface="+mn-lt"/>
              <a:cs typeface="+mn-lt"/>
            </a:endParaRPr>
          </a:p>
          <a:p>
            <a:r>
              <a:rPr lang="en-US" sz="1900">
                <a:solidFill>
                  <a:srgbClr val="141413"/>
                </a:solidFill>
                <a:ea typeface="+mn-lt"/>
                <a:cs typeface="+mn-lt"/>
              </a:rPr>
              <a:t> Izzo, Dantonio, Wolverine, and Hoosier are all U.S. citizens with valid Social Security numbers and lived in the U.S. the entire year.</a:t>
            </a:r>
            <a:endParaRPr lang="en-US" sz="1900"/>
          </a:p>
          <a:p>
            <a:endParaRPr lang="en-US">
              <a:solidFill>
                <a:srgbClr val="141413"/>
              </a:solidFill>
              <a:latin typeface="Aptos Display"/>
              <a:cs typeface="Arial"/>
            </a:endParaRPr>
          </a:p>
          <a:p>
            <a:endParaRPr lang="en-US"/>
          </a:p>
        </p:txBody>
      </p:sp>
      <p:sp>
        <p:nvSpPr>
          <p:cNvPr id="2" name="TextBox 1">
            <a:extLst>
              <a:ext uri="{FF2B5EF4-FFF2-40B4-BE49-F238E27FC236}">
                <a16:creationId xmlns:a16="http://schemas.microsoft.com/office/drawing/2014/main" id="{492156C0-4346-B577-176C-CD3C98679616}"/>
              </a:ext>
            </a:extLst>
          </p:cNvPr>
          <p:cNvSpPr txBox="1"/>
          <p:nvPr/>
        </p:nvSpPr>
        <p:spPr>
          <a:xfrm>
            <a:off x="804333" y="4911387"/>
            <a:ext cx="8957733" cy="1538883"/>
          </a:xfrm>
          <a:prstGeom prst="rect">
            <a:avLst/>
          </a:prstGeom>
          <a:noFill/>
        </p:spPr>
        <p:txBody>
          <a:bodyPr wrap="square" rtlCol="0">
            <a:spAutoFit/>
          </a:bodyPr>
          <a:lstStyle/>
          <a:p>
            <a:r>
              <a:rPr lang="en-US" sz="1900" dirty="0"/>
              <a:t>Izzo and Dantonio will </a:t>
            </a:r>
            <a:r>
              <a:rPr lang="en-US" sz="1900" b="1" dirty="0"/>
              <a:t>not</a:t>
            </a:r>
            <a:r>
              <a:rPr lang="en-US" sz="1900" dirty="0"/>
              <a:t> itemize deductions but can deduct the full amount of their</a:t>
            </a:r>
          </a:p>
          <a:p>
            <a:r>
              <a:rPr lang="en-US" sz="1900" dirty="0"/>
              <a:t>charitable contribution.</a:t>
            </a:r>
          </a:p>
          <a:p>
            <a:r>
              <a:rPr lang="en-US" sz="1900" dirty="0"/>
              <a:t>a . True</a:t>
            </a:r>
          </a:p>
          <a:p>
            <a:r>
              <a:rPr lang="en-US" sz="1900" b="1" dirty="0"/>
              <a:t>b . False – Charitable Contributions can only be deducted when itemized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11619819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8844D7-DA4C-0DB4-EFF9-A27D5E68DBBB}"/>
            </a:ext>
          </a:extLst>
        </p:cNvPr>
        <p:cNvGrpSpPr/>
        <p:nvPr/>
      </p:nvGrpSpPr>
      <p:grpSpPr>
        <a:xfrm>
          <a:off x="0" y="0"/>
          <a:ext cx="0" cy="0"/>
          <a:chOff x="0" y="0"/>
          <a:chExt cx="0" cy="0"/>
        </a:xfrm>
      </p:grpSpPr>
      <p:sp>
        <p:nvSpPr>
          <p:cNvPr id="6" name="Rectangle: Diagonal Corners Rounded 5">
            <a:extLst>
              <a:ext uri="{FF2B5EF4-FFF2-40B4-BE49-F238E27FC236}">
                <a16:creationId xmlns:a16="http://schemas.microsoft.com/office/drawing/2014/main" id="{B7DA7E46-3108-FCA0-A2B0-1BE89B912191}"/>
              </a:ext>
            </a:extLst>
          </p:cNvPr>
          <p:cNvSpPr/>
          <p:nvPr/>
        </p:nvSpPr>
        <p:spPr>
          <a:xfrm>
            <a:off x="924774" y="42359"/>
            <a:ext cx="5021882" cy="898087"/>
          </a:xfrm>
          <a:prstGeom prst="round2DiagRect">
            <a:avLst/>
          </a:prstGeom>
          <a:solidFill>
            <a:schemeClr val="accent3">
              <a:lumMod val="75000"/>
            </a:schemeClr>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p>
        </p:txBody>
      </p:sp>
      <p:sp>
        <p:nvSpPr>
          <p:cNvPr id="8" name="TextBox 7">
            <a:extLst>
              <a:ext uri="{FF2B5EF4-FFF2-40B4-BE49-F238E27FC236}">
                <a16:creationId xmlns:a16="http://schemas.microsoft.com/office/drawing/2014/main" id="{B7FDA6FD-E421-8A23-4C11-EFFCFE43C982}"/>
              </a:ext>
            </a:extLst>
          </p:cNvPr>
          <p:cNvSpPr txBox="1"/>
          <p:nvPr/>
        </p:nvSpPr>
        <p:spPr>
          <a:xfrm>
            <a:off x="2103256" y="204444"/>
            <a:ext cx="2196363" cy="584775"/>
          </a:xfrm>
          <a:prstGeom prst="rect">
            <a:avLst/>
          </a:prstGeom>
          <a:no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solidFill>
                  <a:schemeClr val="bg1"/>
                </a:solidFill>
                <a:latin typeface="Aptos Display"/>
              </a:rPr>
              <a:t>Question 3</a:t>
            </a:r>
          </a:p>
        </p:txBody>
      </p:sp>
      <p:sp>
        <p:nvSpPr>
          <p:cNvPr id="7" name="Text Placeholder 3">
            <a:extLst>
              <a:ext uri="{FF2B5EF4-FFF2-40B4-BE49-F238E27FC236}">
                <a16:creationId xmlns:a16="http://schemas.microsoft.com/office/drawing/2014/main" id="{1AFCF5EC-5916-1F1B-98D3-5E5C0AC43A79}"/>
              </a:ext>
            </a:extLst>
          </p:cNvPr>
          <p:cNvSpPr txBox="1">
            <a:spLocks/>
          </p:cNvSpPr>
          <p:nvPr/>
        </p:nvSpPr>
        <p:spPr>
          <a:xfrm>
            <a:off x="736601" y="1131005"/>
            <a:ext cx="10439400" cy="3614033"/>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342900" indent="-342900">
              <a:buChar char="•"/>
            </a:pPr>
            <a:r>
              <a:rPr lang="en-US" sz="1900">
                <a:solidFill>
                  <a:srgbClr val="141413"/>
                </a:solidFill>
                <a:ea typeface="+mn-lt"/>
                <a:cs typeface="+mn-lt"/>
              </a:rPr>
              <a:t>Charles and Heather are married and will file a joint return.  </a:t>
            </a:r>
            <a:endParaRPr lang="en-US" sz="1900">
              <a:solidFill>
                <a:srgbClr val="000000"/>
              </a:solidFill>
              <a:ea typeface="+mn-lt"/>
              <a:cs typeface="+mn-lt"/>
            </a:endParaRPr>
          </a:p>
          <a:p>
            <a:pPr marL="342900" indent="-342900">
              <a:buChar char="•"/>
            </a:pPr>
            <a:r>
              <a:rPr lang="en-US" sz="1900">
                <a:solidFill>
                  <a:srgbClr val="141413"/>
                </a:solidFill>
                <a:ea typeface="+mn-lt"/>
                <a:cs typeface="+mn-lt"/>
              </a:rPr>
              <a:t>Heather is a U .S . citizen with a valid Social Security number . </a:t>
            </a:r>
            <a:endParaRPr lang="en-US" sz="1900">
              <a:solidFill>
                <a:srgbClr val="000000"/>
              </a:solidFill>
              <a:ea typeface="+mn-lt"/>
              <a:cs typeface="+mn-lt"/>
            </a:endParaRPr>
          </a:p>
          <a:p>
            <a:pPr marL="342900" indent="-342900">
              <a:buChar char="•"/>
            </a:pPr>
            <a:r>
              <a:rPr lang="en-US" sz="1900">
                <a:solidFill>
                  <a:srgbClr val="141413"/>
                </a:solidFill>
                <a:ea typeface="+mn-lt"/>
                <a:cs typeface="+mn-lt"/>
              </a:rPr>
              <a:t>Charles is a resident alien with an Individual Taxpayer Identification Number (ITIN).  </a:t>
            </a:r>
            <a:endParaRPr lang="en-US" sz="1900">
              <a:solidFill>
                <a:srgbClr val="000000"/>
              </a:solidFill>
              <a:ea typeface="+mn-lt"/>
              <a:cs typeface="+mn-lt"/>
            </a:endParaRPr>
          </a:p>
          <a:p>
            <a:pPr marL="342900" indent="-342900">
              <a:buChar char="•"/>
            </a:pPr>
            <a:r>
              <a:rPr lang="en-US" sz="1900">
                <a:solidFill>
                  <a:srgbClr val="141413"/>
                </a:solidFill>
                <a:ea typeface="+mn-lt"/>
                <a:cs typeface="+mn-lt"/>
              </a:rPr>
              <a:t>Heather worked in 2025 and earned wages of $31,000. Charles worked part-time and earned wages of $12,000. </a:t>
            </a:r>
            <a:endParaRPr lang="en-US" sz="1900">
              <a:solidFill>
                <a:srgbClr val="000000"/>
              </a:solidFill>
              <a:ea typeface="+mn-lt"/>
              <a:cs typeface="+mn-lt"/>
            </a:endParaRPr>
          </a:p>
          <a:p>
            <a:pPr marL="342900" indent="-342900">
              <a:buChar char="•"/>
            </a:pPr>
            <a:r>
              <a:rPr lang="en-US" sz="1900">
                <a:solidFill>
                  <a:srgbClr val="141413"/>
                </a:solidFill>
                <a:ea typeface="+mn-lt"/>
                <a:cs typeface="+mn-lt"/>
              </a:rPr>
              <a:t>The Brooks have three children: Emma, age 11, Liam, age 13, and Grace, age 18 . </a:t>
            </a:r>
            <a:endParaRPr lang="en-US" sz="1900">
              <a:solidFill>
                <a:srgbClr val="000000"/>
              </a:solidFill>
              <a:ea typeface="+mn-lt"/>
              <a:cs typeface="+mn-lt"/>
            </a:endParaRPr>
          </a:p>
          <a:p>
            <a:pPr marL="342900" indent="-342900">
              <a:buChar char="•"/>
            </a:pPr>
            <a:r>
              <a:rPr lang="en-US" sz="1900">
                <a:solidFill>
                  <a:srgbClr val="141413"/>
                </a:solidFill>
                <a:ea typeface="+mn-lt"/>
                <a:cs typeface="+mn-lt"/>
              </a:rPr>
              <a:t>Charles and Heather elected not to receive the advance child tax credit payments . </a:t>
            </a:r>
            <a:endParaRPr lang="en-US" sz="1900">
              <a:solidFill>
                <a:srgbClr val="000000"/>
              </a:solidFill>
              <a:ea typeface="+mn-lt"/>
              <a:cs typeface="+mn-lt"/>
            </a:endParaRPr>
          </a:p>
          <a:p>
            <a:pPr marL="342900" indent="-342900">
              <a:buChar char="•"/>
            </a:pPr>
            <a:r>
              <a:rPr lang="en-US" sz="1900">
                <a:solidFill>
                  <a:srgbClr val="141413"/>
                </a:solidFill>
                <a:ea typeface="+mn-lt"/>
                <a:cs typeface="+mn-lt"/>
              </a:rPr>
              <a:t>The Brooks provided the total support for their three children, who lived with them in the U .S . all year . Emma, Liam, and Grace are U .S . citizens and have valid Social Security numbers</a:t>
            </a:r>
            <a:endParaRPr lang="en-US" sz="1900">
              <a:solidFill>
                <a:srgbClr val="000000"/>
              </a:solidFill>
              <a:ea typeface="+mn-lt"/>
              <a:cs typeface="+mn-lt"/>
            </a:endParaRPr>
          </a:p>
        </p:txBody>
      </p:sp>
      <p:sp>
        <p:nvSpPr>
          <p:cNvPr id="2" name="TextBox 1">
            <a:extLst>
              <a:ext uri="{FF2B5EF4-FFF2-40B4-BE49-F238E27FC236}">
                <a16:creationId xmlns:a16="http://schemas.microsoft.com/office/drawing/2014/main" id="{A69F9C7C-3C1B-4508-E38D-FF4B5C3BC5A7}"/>
              </a:ext>
            </a:extLst>
          </p:cNvPr>
          <p:cNvSpPr txBox="1"/>
          <p:nvPr/>
        </p:nvSpPr>
        <p:spPr>
          <a:xfrm>
            <a:off x="804333" y="4911387"/>
            <a:ext cx="8957733" cy="1200329"/>
          </a:xfrm>
          <a:prstGeom prst="rect">
            <a:avLst/>
          </a:prstGeom>
          <a:noFill/>
        </p:spPr>
        <p:txBody>
          <a:bodyPr wrap="square" lIns="91440" tIns="45720" rIns="91440" bIns="45720" rtlCol="0" anchor="t">
            <a:spAutoFit/>
          </a:bodyPr>
          <a:lstStyle/>
          <a:p>
            <a:r>
              <a:rPr lang="en-US">
                <a:ea typeface="+mn-lt"/>
                <a:cs typeface="+mn-lt"/>
              </a:rPr>
              <a:t>The Brooks qualify for the Earned Income Tax Credit . </a:t>
            </a:r>
            <a:endParaRPr lang="en-US"/>
          </a:p>
          <a:p>
            <a:r>
              <a:rPr lang="en-US">
                <a:ea typeface="+mn-lt"/>
                <a:cs typeface="+mn-lt"/>
              </a:rPr>
              <a:t>a.   True</a:t>
            </a:r>
          </a:p>
          <a:p>
            <a:r>
              <a:rPr lang="en-US">
                <a:ea typeface="+mn-lt"/>
                <a:cs typeface="+mn-lt"/>
              </a:rPr>
              <a:t>b.   False</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Tree>
    <p:extLst>
      <p:ext uri="{BB962C8B-B14F-4D97-AF65-F5344CB8AC3E}">
        <p14:creationId xmlns:p14="http://schemas.microsoft.com/office/powerpoint/2010/main" val="23423536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F3678D-9BC7-FBCF-BB61-A0E548558196}"/>
            </a:ext>
          </a:extLst>
        </p:cNvPr>
        <p:cNvGrpSpPr/>
        <p:nvPr/>
      </p:nvGrpSpPr>
      <p:grpSpPr>
        <a:xfrm>
          <a:off x="0" y="0"/>
          <a:ext cx="0" cy="0"/>
          <a:chOff x="0" y="0"/>
          <a:chExt cx="0" cy="0"/>
        </a:xfrm>
      </p:grpSpPr>
      <p:sp>
        <p:nvSpPr>
          <p:cNvPr id="6" name="Rectangle: Diagonal Corners Rounded 5">
            <a:extLst>
              <a:ext uri="{FF2B5EF4-FFF2-40B4-BE49-F238E27FC236}">
                <a16:creationId xmlns:a16="http://schemas.microsoft.com/office/drawing/2014/main" id="{10C5BC36-2A9B-1653-77ED-2DFBA91D3EB6}"/>
              </a:ext>
            </a:extLst>
          </p:cNvPr>
          <p:cNvSpPr/>
          <p:nvPr/>
        </p:nvSpPr>
        <p:spPr>
          <a:xfrm>
            <a:off x="924774" y="42359"/>
            <a:ext cx="5021882" cy="898087"/>
          </a:xfrm>
          <a:prstGeom prst="round2DiagRect">
            <a:avLst/>
          </a:prstGeom>
          <a:solidFill>
            <a:schemeClr val="accent3">
              <a:lumMod val="75000"/>
            </a:schemeClr>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p>
        </p:txBody>
      </p:sp>
      <p:sp>
        <p:nvSpPr>
          <p:cNvPr id="8" name="TextBox 7">
            <a:extLst>
              <a:ext uri="{FF2B5EF4-FFF2-40B4-BE49-F238E27FC236}">
                <a16:creationId xmlns:a16="http://schemas.microsoft.com/office/drawing/2014/main" id="{36E64A60-7792-F45C-B1EF-504141C660F7}"/>
              </a:ext>
            </a:extLst>
          </p:cNvPr>
          <p:cNvSpPr txBox="1"/>
          <p:nvPr/>
        </p:nvSpPr>
        <p:spPr>
          <a:xfrm>
            <a:off x="2103256" y="204444"/>
            <a:ext cx="2196363" cy="584775"/>
          </a:xfrm>
          <a:prstGeom prst="rect">
            <a:avLst/>
          </a:prstGeom>
          <a:no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solidFill>
                  <a:schemeClr val="bg1"/>
                </a:solidFill>
                <a:latin typeface="Aptos Display"/>
              </a:rPr>
              <a:t>Question 3</a:t>
            </a:r>
          </a:p>
        </p:txBody>
      </p:sp>
      <p:sp>
        <p:nvSpPr>
          <p:cNvPr id="7" name="Text Placeholder 3">
            <a:extLst>
              <a:ext uri="{FF2B5EF4-FFF2-40B4-BE49-F238E27FC236}">
                <a16:creationId xmlns:a16="http://schemas.microsoft.com/office/drawing/2014/main" id="{F4C08CA5-2ECB-0298-AD24-D69863638A31}"/>
              </a:ext>
            </a:extLst>
          </p:cNvPr>
          <p:cNvSpPr txBox="1">
            <a:spLocks/>
          </p:cNvSpPr>
          <p:nvPr/>
        </p:nvSpPr>
        <p:spPr>
          <a:xfrm>
            <a:off x="736601" y="1131005"/>
            <a:ext cx="10439400" cy="3614033"/>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342900" indent="-342900">
              <a:buChar char="•"/>
            </a:pPr>
            <a:r>
              <a:rPr lang="en-US" sz="1900">
                <a:solidFill>
                  <a:srgbClr val="141413"/>
                </a:solidFill>
                <a:ea typeface="+mn-lt"/>
                <a:cs typeface="+mn-lt"/>
              </a:rPr>
              <a:t>Charles and Heather are married and will file a joint return.  </a:t>
            </a:r>
            <a:endParaRPr lang="en-US" sz="1900">
              <a:solidFill>
                <a:srgbClr val="000000"/>
              </a:solidFill>
              <a:ea typeface="+mn-lt"/>
              <a:cs typeface="+mn-lt"/>
            </a:endParaRPr>
          </a:p>
          <a:p>
            <a:pPr marL="342900" indent="-342900">
              <a:buChar char="•"/>
            </a:pPr>
            <a:r>
              <a:rPr lang="en-US" sz="1900">
                <a:solidFill>
                  <a:srgbClr val="141413"/>
                </a:solidFill>
                <a:ea typeface="+mn-lt"/>
                <a:cs typeface="+mn-lt"/>
              </a:rPr>
              <a:t>Heather is a U .S . citizen with a valid Social Security number . </a:t>
            </a:r>
            <a:endParaRPr lang="en-US" sz="1900">
              <a:solidFill>
                <a:srgbClr val="000000"/>
              </a:solidFill>
              <a:ea typeface="+mn-lt"/>
              <a:cs typeface="+mn-lt"/>
            </a:endParaRPr>
          </a:p>
          <a:p>
            <a:pPr marL="342900" indent="-342900">
              <a:buChar char="•"/>
            </a:pPr>
            <a:r>
              <a:rPr lang="en-US" sz="1900">
                <a:solidFill>
                  <a:srgbClr val="141413"/>
                </a:solidFill>
                <a:ea typeface="+mn-lt"/>
                <a:cs typeface="+mn-lt"/>
              </a:rPr>
              <a:t>Charles is a resident alien with an Individual Taxpayer Identification Number (ITIN).  </a:t>
            </a:r>
            <a:endParaRPr lang="en-US" sz="1900">
              <a:solidFill>
                <a:srgbClr val="000000"/>
              </a:solidFill>
              <a:ea typeface="+mn-lt"/>
              <a:cs typeface="+mn-lt"/>
            </a:endParaRPr>
          </a:p>
          <a:p>
            <a:pPr marL="342900" indent="-342900">
              <a:buChar char="•"/>
            </a:pPr>
            <a:r>
              <a:rPr lang="en-US" sz="1900">
                <a:solidFill>
                  <a:srgbClr val="141413"/>
                </a:solidFill>
                <a:ea typeface="+mn-lt"/>
                <a:cs typeface="+mn-lt"/>
              </a:rPr>
              <a:t>Heather worked in 2025 and earned wages of $31,000. Charles worked part-time and earned wages of $12,000. </a:t>
            </a:r>
            <a:endParaRPr lang="en-US" sz="1900">
              <a:solidFill>
                <a:srgbClr val="000000"/>
              </a:solidFill>
              <a:ea typeface="+mn-lt"/>
              <a:cs typeface="+mn-lt"/>
            </a:endParaRPr>
          </a:p>
          <a:p>
            <a:pPr marL="342900" indent="-342900">
              <a:buChar char="•"/>
            </a:pPr>
            <a:r>
              <a:rPr lang="en-US" sz="1900">
                <a:solidFill>
                  <a:srgbClr val="141413"/>
                </a:solidFill>
                <a:ea typeface="+mn-lt"/>
                <a:cs typeface="+mn-lt"/>
              </a:rPr>
              <a:t>The Brooks have three children: Emma, age 11, Liam, age 13, and Grace, age 18 . </a:t>
            </a:r>
            <a:endParaRPr lang="en-US" sz="1900">
              <a:solidFill>
                <a:srgbClr val="000000"/>
              </a:solidFill>
              <a:ea typeface="+mn-lt"/>
              <a:cs typeface="+mn-lt"/>
            </a:endParaRPr>
          </a:p>
          <a:p>
            <a:pPr marL="342900" indent="-342900">
              <a:buChar char="•"/>
            </a:pPr>
            <a:r>
              <a:rPr lang="en-US" sz="1900">
                <a:solidFill>
                  <a:srgbClr val="141413"/>
                </a:solidFill>
                <a:ea typeface="+mn-lt"/>
                <a:cs typeface="+mn-lt"/>
              </a:rPr>
              <a:t>Charles and Heather elected not to receive the advance child tax credit payments . </a:t>
            </a:r>
            <a:endParaRPr lang="en-US" sz="1900">
              <a:solidFill>
                <a:srgbClr val="000000"/>
              </a:solidFill>
              <a:ea typeface="+mn-lt"/>
              <a:cs typeface="+mn-lt"/>
            </a:endParaRPr>
          </a:p>
          <a:p>
            <a:pPr marL="342900" indent="-342900">
              <a:buChar char="•"/>
            </a:pPr>
            <a:r>
              <a:rPr lang="en-US" sz="1900">
                <a:solidFill>
                  <a:srgbClr val="141413"/>
                </a:solidFill>
                <a:ea typeface="+mn-lt"/>
                <a:cs typeface="+mn-lt"/>
              </a:rPr>
              <a:t>The Brooks provided the total support for their three children, who lived with them in the U .S . all year . Emma, Liam, and Grace are U .S . citizens and have valid Social Security numbers</a:t>
            </a:r>
            <a:endParaRPr lang="en-US" sz="1900">
              <a:solidFill>
                <a:srgbClr val="000000"/>
              </a:solidFill>
              <a:ea typeface="+mn-lt"/>
              <a:cs typeface="+mn-lt"/>
            </a:endParaRPr>
          </a:p>
        </p:txBody>
      </p:sp>
      <p:sp>
        <p:nvSpPr>
          <p:cNvPr id="2" name="TextBox 1">
            <a:extLst>
              <a:ext uri="{FF2B5EF4-FFF2-40B4-BE49-F238E27FC236}">
                <a16:creationId xmlns:a16="http://schemas.microsoft.com/office/drawing/2014/main" id="{1BFABD6A-B5BA-F54F-1B04-2975EE365045}"/>
              </a:ext>
            </a:extLst>
          </p:cNvPr>
          <p:cNvSpPr txBox="1"/>
          <p:nvPr/>
        </p:nvSpPr>
        <p:spPr>
          <a:xfrm>
            <a:off x="804333" y="4911387"/>
            <a:ext cx="8957733" cy="1200329"/>
          </a:xfrm>
          <a:prstGeom prst="rect">
            <a:avLst/>
          </a:prstGeom>
          <a:noFill/>
        </p:spPr>
        <p:txBody>
          <a:bodyPr wrap="square" lIns="91440" tIns="45720" rIns="91440" bIns="45720" rtlCol="0" anchor="t">
            <a:spAutoFit/>
          </a:bodyPr>
          <a:lstStyle/>
          <a:p>
            <a:r>
              <a:rPr lang="en-US" dirty="0">
                <a:ea typeface="+mn-lt"/>
                <a:cs typeface="+mn-lt"/>
              </a:rPr>
              <a:t>The Brooks qualify for the Earned Income Tax Credit . </a:t>
            </a:r>
            <a:endParaRPr lang="en-US" dirty="0"/>
          </a:p>
          <a:p>
            <a:pPr marL="342900" indent="-342900">
              <a:buAutoNum type="alphaLcPeriod"/>
            </a:pPr>
            <a:r>
              <a:rPr lang="en-US" dirty="0">
                <a:ea typeface="+mn-lt"/>
                <a:cs typeface="+mn-lt"/>
              </a:rPr>
              <a:t>True </a:t>
            </a:r>
            <a:r>
              <a:rPr lang="en-US" b="1" dirty="0">
                <a:ea typeface="+mn-lt"/>
                <a:cs typeface="+mn-lt"/>
              </a:rPr>
              <a:t> </a:t>
            </a:r>
          </a:p>
          <a:p>
            <a:r>
              <a:rPr lang="en-US" dirty="0">
                <a:ea typeface="+mn-lt"/>
                <a:cs typeface="+mn-lt"/>
              </a:rPr>
              <a:t>b.   </a:t>
            </a:r>
            <a:r>
              <a:rPr lang="en-US" b="1" dirty="0">
                <a:ea typeface="+mn-lt"/>
                <a:cs typeface="+mn-lt"/>
              </a:rPr>
              <a:t>False – Charles does not have a valid SSN; therefore, the Brooks do not qualify</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33386493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F9C128-24F0-39C3-9AD1-011FA530568A}"/>
            </a:ext>
          </a:extLst>
        </p:cNvPr>
        <p:cNvGrpSpPr/>
        <p:nvPr/>
      </p:nvGrpSpPr>
      <p:grpSpPr>
        <a:xfrm>
          <a:off x="0" y="0"/>
          <a:ext cx="0" cy="0"/>
          <a:chOff x="0" y="0"/>
          <a:chExt cx="0" cy="0"/>
        </a:xfrm>
      </p:grpSpPr>
      <p:sp>
        <p:nvSpPr>
          <p:cNvPr id="6" name="Rectangle: Diagonal Corners Rounded 5">
            <a:extLst>
              <a:ext uri="{FF2B5EF4-FFF2-40B4-BE49-F238E27FC236}">
                <a16:creationId xmlns:a16="http://schemas.microsoft.com/office/drawing/2014/main" id="{18E96FE3-46D0-CB7A-5AAA-7056F8932E9E}"/>
              </a:ext>
            </a:extLst>
          </p:cNvPr>
          <p:cNvSpPr/>
          <p:nvPr/>
        </p:nvSpPr>
        <p:spPr>
          <a:xfrm>
            <a:off x="855501" y="206882"/>
            <a:ext cx="5021882" cy="1400313"/>
          </a:xfrm>
          <a:prstGeom prst="round2DiagRect">
            <a:avLst/>
          </a:prstGeom>
          <a:solidFill>
            <a:schemeClr val="accent3">
              <a:lumMod val="75000"/>
            </a:schemeClr>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p>
        </p:txBody>
      </p:sp>
      <p:sp>
        <p:nvSpPr>
          <p:cNvPr id="8" name="TextBox 7">
            <a:extLst>
              <a:ext uri="{FF2B5EF4-FFF2-40B4-BE49-F238E27FC236}">
                <a16:creationId xmlns:a16="http://schemas.microsoft.com/office/drawing/2014/main" id="{06DCFF52-700C-13E3-03D1-E8FA7F32E163}"/>
              </a:ext>
            </a:extLst>
          </p:cNvPr>
          <p:cNvSpPr txBox="1"/>
          <p:nvPr/>
        </p:nvSpPr>
        <p:spPr>
          <a:xfrm>
            <a:off x="2267778" y="611422"/>
            <a:ext cx="2196363" cy="584775"/>
          </a:xfrm>
          <a:prstGeom prst="rect">
            <a:avLst/>
          </a:prstGeom>
          <a:no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solidFill>
                  <a:schemeClr val="bg1"/>
                </a:solidFill>
                <a:latin typeface="Aptos Display"/>
              </a:rPr>
              <a:t>Question 4</a:t>
            </a:r>
          </a:p>
        </p:txBody>
      </p:sp>
      <p:sp>
        <p:nvSpPr>
          <p:cNvPr id="7" name="Text Placeholder 3">
            <a:extLst>
              <a:ext uri="{FF2B5EF4-FFF2-40B4-BE49-F238E27FC236}">
                <a16:creationId xmlns:a16="http://schemas.microsoft.com/office/drawing/2014/main" id="{97C1010C-824B-CA9C-B4A8-7E9405A12868}"/>
              </a:ext>
            </a:extLst>
          </p:cNvPr>
          <p:cNvSpPr txBox="1">
            <a:spLocks/>
          </p:cNvSpPr>
          <p:nvPr/>
        </p:nvSpPr>
        <p:spPr>
          <a:xfrm>
            <a:off x="856721" y="1713088"/>
            <a:ext cx="11120559" cy="2841979"/>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buFont typeface="Arial" panose="020B0604020202020204" pitchFamily="34" charset="0"/>
              <a:buChar char="•"/>
            </a:pPr>
            <a:r>
              <a:rPr lang="en-US" sz="1900" dirty="0"/>
              <a:t>Alan is single and 71 years old.</a:t>
            </a:r>
          </a:p>
          <a:p>
            <a:pPr marL="285750" indent="-285750">
              <a:buFont typeface="Arial" panose="020B0604020202020204" pitchFamily="34" charset="0"/>
              <a:buChar char="•"/>
            </a:pPr>
            <a:r>
              <a:rPr lang="en-US" sz="1900" dirty="0"/>
              <a:t>Alan worked as a greeter at the local department store and earned wages of $6,000.</a:t>
            </a:r>
          </a:p>
          <a:p>
            <a:pPr marL="285750" indent="-285750">
              <a:buFont typeface="Arial" panose="020B0604020202020204" pitchFamily="34" charset="0"/>
              <a:buChar char="•"/>
            </a:pPr>
            <a:r>
              <a:rPr lang="en-US" sz="1900" dirty="0"/>
              <a:t>Alan also received Social Security benefits of $14,500. He received a taxable pension of $11,700.</a:t>
            </a:r>
          </a:p>
          <a:p>
            <a:pPr marL="285750" indent="-285750">
              <a:buFont typeface="Arial" panose="020B0604020202020204" pitchFamily="34" charset="0"/>
              <a:buChar char="•"/>
            </a:pPr>
            <a:r>
              <a:rPr lang="en-US" sz="1900" dirty="0"/>
              <a:t>He retired from his previous job on October 30, 2019. During his career he</a:t>
            </a:r>
          </a:p>
          <a:p>
            <a:pPr marL="285750" indent="-285750">
              <a:buFont typeface="Arial" panose="020B0604020202020204" pitchFamily="34" charset="0"/>
              <a:buChar char="•"/>
            </a:pPr>
            <a:r>
              <a:rPr lang="en-US" sz="1900" dirty="0"/>
              <a:t>contributed pretax dollars to a qualified 401(k) retirement plan through his employer.</a:t>
            </a:r>
          </a:p>
          <a:p>
            <a:pPr marL="285750" indent="-285750">
              <a:buFont typeface="Arial" panose="020B0604020202020204" pitchFamily="34" charset="0"/>
              <a:buChar char="•"/>
            </a:pPr>
            <a:r>
              <a:rPr lang="en-US" sz="1900" dirty="0"/>
              <a:t>Alan cannot be claimed as a dependent by another taxpayer.</a:t>
            </a:r>
          </a:p>
          <a:p>
            <a:pPr marL="285750" indent="-285750">
              <a:buFont typeface="Arial" panose="020B0604020202020204" pitchFamily="34" charset="0"/>
              <a:buChar char="•"/>
            </a:pPr>
            <a:r>
              <a:rPr lang="en-US" sz="1900" dirty="0"/>
              <a:t>Alan is a U.S. citizen with a valid Social Security number.</a:t>
            </a:r>
          </a:p>
        </p:txBody>
      </p:sp>
      <p:sp>
        <p:nvSpPr>
          <p:cNvPr id="2" name="TextBox 1">
            <a:extLst>
              <a:ext uri="{FF2B5EF4-FFF2-40B4-BE49-F238E27FC236}">
                <a16:creationId xmlns:a16="http://schemas.microsoft.com/office/drawing/2014/main" id="{C8097BE3-C1C0-737A-E414-982DB7D723F7}"/>
              </a:ext>
            </a:extLst>
          </p:cNvPr>
          <p:cNvSpPr txBox="1"/>
          <p:nvPr/>
        </p:nvSpPr>
        <p:spPr>
          <a:xfrm>
            <a:off x="855501" y="5046133"/>
            <a:ext cx="9050499" cy="1538883"/>
          </a:xfrm>
          <a:prstGeom prst="rect">
            <a:avLst/>
          </a:prstGeom>
          <a:noFill/>
        </p:spPr>
        <p:txBody>
          <a:bodyPr wrap="square" rtlCol="0">
            <a:spAutoFit/>
          </a:bodyPr>
          <a:lstStyle/>
          <a:p>
            <a:r>
              <a:rPr lang="en-US" sz="1900" dirty="0"/>
              <a:t>Alan </a:t>
            </a:r>
            <a:r>
              <a:rPr lang="en-US" sz="1900" b="1" dirty="0"/>
              <a:t>cannot</a:t>
            </a:r>
            <a:r>
              <a:rPr lang="en-US" sz="1900" dirty="0"/>
              <a:t> claim the Earned Income Tax Credit because his age is more than the</a:t>
            </a:r>
          </a:p>
          <a:p>
            <a:r>
              <a:rPr lang="en-US" sz="1900" dirty="0"/>
              <a:t>age limit.</a:t>
            </a:r>
          </a:p>
          <a:p>
            <a:r>
              <a:rPr lang="en-US" sz="1900" dirty="0"/>
              <a:t>a . True</a:t>
            </a:r>
          </a:p>
          <a:p>
            <a:r>
              <a:rPr lang="en-US" sz="1900" dirty="0"/>
              <a:t>b . False</a:t>
            </a:r>
          </a:p>
          <a:p>
            <a:endParaRPr lang="en-US" dirty="0"/>
          </a:p>
        </p:txBody>
      </p:sp>
    </p:spTree>
    <p:extLst>
      <p:ext uri="{BB962C8B-B14F-4D97-AF65-F5344CB8AC3E}">
        <p14:creationId xmlns:p14="http://schemas.microsoft.com/office/powerpoint/2010/main" val="430336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C486E7-8EAE-5F55-C1F9-2744AC60B3E5}"/>
            </a:ext>
          </a:extLst>
        </p:cNvPr>
        <p:cNvGrpSpPr/>
        <p:nvPr/>
      </p:nvGrpSpPr>
      <p:grpSpPr>
        <a:xfrm>
          <a:off x="0" y="0"/>
          <a:ext cx="0" cy="0"/>
          <a:chOff x="0" y="0"/>
          <a:chExt cx="0" cy="0"/>
        </a:xfrm>
      </p:grpSpPr>
      <p:sp>
        <p:nvSpPr>
          <p:cNvPr id="6" name="Rectangle: Diagonal Corners Rounded 5">
            <a:extLst>
              <a:ext uri="{FF2B5EF4-FFF2-40B4-BE49-F238E27FC236}">
                <a16:creationId xmlns:a16="http://schemas.microsoft.com/office/drawing/2014/main" id="{C80E9542-1685-0307-B0B7-99F1AF218D71}"/>
              </a:ext>
            </a:extLst>
          </p:cNvPr>
          <p:cNvSpPr/>
          <p:nvPr/>
        </p:nvSpPr>
        <p:spPr>
          <a:xfrm>
            <a:off x="855501" y="206882"/>
            <a:ext cx="5021882" cy="1400313"/>
          </a:xfrm>
          <a:prstGeom prst="round2DiagRect">
            <a:avLst/>
          </a:prstGeom>
          <a:solidFill>
            <a:schemeClr val="accent3">
              <a:lumMod val="75000"/>
            </a:schemeClr>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p>
        </p:txBody>
      </p:sp>
      <p:sp>
        <p:nvSpPr>
          <p:cNvPr id="8" name="TextBox 7">
            <a:extLst>
              <a:ext uri="{FF2B5EF4-FFF2-40B4-BE49-F238E27FC236}">
                <a16:creationId xmlns:a16="http://schemas.microsoft.com/office/drawing/2014/main" id="{11BCC93A-3DE2-2AE1-00BF-84906A9379A6}"/>
              </a:ext>
            </a:extLst>
          </p:cNvPr>
          <p:cNvSpPr txBox="1"/>
          <p:nvPr/>
        </p:nvSpPr>
        <p:spPr>
          <a:xfrm>
            <a:off x="2267778" y="611422"/>
            <a:ext cx="2196363" cy="584775"/>
          </a:xfrm>
          <a:prstGeom prst="rect">
            <a:avLst/>
          </a:prstGeom>
          <a:no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solidFill>
                  <a:schemeClr val="bg1"/>
                </a:solidFill>
                <a:latin typeface="Aptos Display"/>
              </a:rPr>
              <a:t>Question 4</a:t>
            </a:r>
          </a:p>
        </p:txBody>
      </p:sp>
      <p:sp>
        <p:nvSpPr>
          <p:cNvPr id="7" name="Text Placeholder 3">
            <a:extLst>
              <a:ext uri="{FF2B5EF4-FFF2-40B4-BE49-F238E27FC236}">
                <a16:creationId xmlns:a16="http://schemas.microsoft.com/office/drawing/2014/main" id="{4B4DCB5A-FE1C-8F35-FB65-CC8D00BE7B84}"/>
              </a:ext>
            </a:extLst>
          </p:cNvPr>
          <p:cNvSpPr txBox="1">
            <a:spLocks/>
          </p:cNvSpPr>
          <p:nvPr/>
        </p:nvSpPr>
        <p:spPr>
          <a:xfrm>
            <a:off x="856721" y="1713088"/>
            <a:ext cx="11120559" cy="2841979"/>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buFont typeface="Arial" panose="020B0604020202020204" pitchFamily="34" charset="0"/>
              <a:buChar char="•"/>
            </a:pPr>
            <a:r>
              <a:rPr lang="en-US" sz="1900" dirty="0"/>
              <a:t>Alan is single and 71 years old.</a:t>
            </a:r>
          </a:p>
          <a:p>
            <a:pPr marL="285750" indent="-285750">
              <a:buFont typeface="Arial" panose="020B0604020202020204" pitchFamily="34" charset="0"/>
              <a:buChar char="•"/>
            </a:pPr>
            <a:r>
              <a:rPr lang="en-US" sz="1900" dirty="0"/>
              <a:t>Alan worked as a greeter at the local department store and earned wages of $6,000.</a:t>
            </a:r>
          </a:p>
          <a:p>
            <a:pPr marL="285750" indent="-285750">
              <a:buFont typeface="Arial" panose="020B0604020202020204" pitchFamily="34" charset="0"/>
              <a:buChar char="•"/>
            </a:pPr>
            <a:r>
              <a:rPr lang="en-US" sz="1900" dirty="0"/>
              <a:t>Alan also received Social Security benefits of $14,500. He received a taxable pension of $11,700.</a:t>
            </a:r>
          </a:p>
          <a:p>
            <a:pPr marL="285750" indent="-285750">
              <a:buFont typeface="Arial" panose="020B0604020202020204" pitchFamily="34" charset="0"/>
              <a:buChar char="•"/>
            </a:pPr>
            <a:r>
              <a:rPr lang="en-US" sz="1900" dirty="0"/>
              <a:t>He retired from his previous job on October 30, 2023. During his career he</a:t>
            </a:r>
          </a:p>
          <a:p>
            <a:pPr marL="285750" indent="-285750">
              <a:buFont typeface="Arial" panose="020B0604020202020204" pitchFamily="34" charset="0"/>
              <a:buChar char="•"/>
            </a:pPr>
            <a:r>
              <a:rPr lang="en-US" sz="1900" dirty="0"/>
              <a:t>contributed pretax dollars to a qualified 401(k) retirement plan through his employer.</a:t>
            </a:r>
          </a:p>
          <a:p>
            <a:pPr marL="285750" indent="-285750">
              <a:buFont typeface="Arial" panose="020B0604020202020204" pitchFamily="34" charset="0"/>
              <a:buChar char="•"/>
            </a:pPr>
            <a:r>
              <a:rPr lang="en-US" sz="1900" dirty="0"/>
              <a:t>Alan cannot be claimed as a dependent by another taxpayer.</a:t>
            </a:r>
          </a:p>
          <a:p>
            <a:pPr marL="285750" indent="-285750">
              <a:buFont typeface="Arial" panose="020B0604020202020204" pitchFamily="34" charset="0"/>
              <a:buChar char="•"/>
            </a:pPr>
            <a:r>
              <a:rPr lang="en-US" sz="1900" dirty="0"/>
              <a:t>Alan is a U.S. citizen with a valid Social Security number.</a:t>
            </a:r>
          </a:p>
        </p:txBody>
      </p:sp>
      <p:sp>
        <p:nvSpPr>
          <p:cNvPr id="2" name="TextBox 1">
            <a:extLst>
              <a:ext uri="{FF2B5EF4-FFF2-40B4-BE49-F238E27FC236}">
                <a16:creationId xmlns:a16="http://schemas.microsoft.com/office/drawing/2014/main" id="{36E4C997-4E8D-4DFD-703A-DEDC0E05FED4}"/>
              </a:ext>
            </a:extLst>
          </p:cNvPr>
          <p:cNvSpPr txBox="1"/>
          <p:nvPr/>
        </p:nvSpPr>
        <p:spPr>
          <a:xfrm>
            <a:off x="855501" y="5046133"/>
            <a:ext cx="9050499" cy="1538883"/>
          </a:xfrm>
          <a:prstGeom prst="rect">
            <a:avLst/>
          </a:prstGeom>
          <a:noFill/>
        </p:spPr>
        <p:txBody>
          <a:bodyPr wrap="square" rtlCol="0">
            <a:spAutoFit/>
          </a:bodyPr>
          <a:lstStyle/>
          <a:p>
            <a:r>
              <a:rPr lang="en-US" sz="1900"/>
              <a:t>Alan </a:t>
            </a:r>
            <a:r>
              <a:rPr lang="en-US" sz="1900" b="1"/>
              <a:t>cannot</a:t>
            </a:r>
            <a:r>
              <a:rPr lang="en-US" sz="1900"/>
              <a:t> claim the Earned Income Tax Credit because his age is more than the</a:t>
            </a:r>
          </a:p>
          <a:p>
            <a:r>
              <a:rPr lang="en-US" sz="1900"/>
              <a:t>age limit.</a:t>
            </a:r>
          </a:p>
          <a:p>
            <a:r>
              <a:rPr lang="en-US" sz="1900" b="1"/>
              <a:t>a . True – In order to claim the EITC, you must be above the age of 25 but under 65</a:t>
            </a:r>
          </a:p>
          <a:p>
            <a:r>
              <a:rPr lang="en-US" sz="1900"/>
              <a:t>b . False</a:t>
            </a:r>
          </a:p>
          <a:p>
            <a:endParaRPr lang="en-US"/>
          </a:p>
        </p:txBody>
      </p:sp>
    </p:spTree>
    <p:extLst>
      <p:ext uri="{BB962C8B-B14F-4D97-AF65-F5344CB8AC3E}">
        <p14:creationId xmlns:p14="http://schemas.microsoft.com/office/powerpoint/2010/main" val="32199125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817466-E592-BF40-6CFF-FD343E85CBC6}"/>
            </a:ext>
          </a:extLst>
        </p:cNvPr>
        <p:cNvGrpSpPr/>
        <p:nvPr/>
      </p:nvGrpSpPr>
      <p:grpSpPr>
        <a:xfrm>
          <a:off x="0" y="0"/>
          <a:ext cx="0" cy="0"/>
          <a:chOff x="0" y="0"/>
          <a:chExt cx="0" cy="0"/>
        </a:xfrm>
      </p:grpSpPr>
      <p:sp>
        <p:nvSpPr>
          <p:cNvPr id="6" name="Rectangle: Diagonal Corners Rounded 5">
            <a:extLst>
              <a:ext uri="{FF2B5EF4-FFF2-40B4-BE49-F238E27FC236}">
                <a16:creationId xmlns:a16="http://schemas.microsoft.com/office/drawing/2014/main" id="{7E35F2F0-6A58-FAC4-6682-147F69C42DFB}"/>
              </a:ext>
            </a:extLst>
          </p:cNvPr>
          <p:cNvSpPr/>
          <p:nvPr/>
        </p:nvSpPr>
        <p:spPr>
          <a:xfrm>
            <a:off x="855501" y="206882"/>
            <a:ext cx="5021882" cy="1400313"/>
          </a:xfrm>
          <a:prstGeom prst="round2DiagRect">
            <a:avLst/>
          </a:prstGeom>
          <a:solidFill>
            <a:schemeClr val="accent3">
              <a:lumMod val="75000"/>
            </a:schemeClr>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p>
        </p:txBody>
      </p:sp>
      <p:sp>
        <p:nvSpPr>
          <p:cNvPr id="8" name="TextBox 7">
            <a:extLst>
              <a:ext uri="{FF2B5EF4-FFF2-40B4-BE49-F238E27FC236}">
                <a16:creationId xmlns:a16="http://schemas.microsoft.com/office/drawing/2014/main" id="{28F94CA6-A6AD-74D9-76AF-7CDB7D3A6D85}"/>
              </a:ext>
            </a:extLst>
          </p:cNvPr>
          <p:cNvSpPr txBox="1"/>
          <p:nvPr/>
        </p:nvSpPr>
        <p:spPr>
          <a:xfrm>
            <a:off x="2267778" y="611422"/>
            <a:ext cx="2196363" cy="584775"/>
          </a:xfrm>
          <a:prstGeom prst="rect">
            <a:avLst/>
          </a:prstGeom>
          <a:no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solidFill>
                  <a:schemeClr val="bg1"/>
                </a:solidFill>
                <a:latin typeface="Aptos Display"/>
              </a:rPr>
              <a:t>Question 5</a:t>
            </a:r>
          </a:p>
        </p:txBody>
      </p:sp>
      <p:sp>
        <p:nvSpPr>
          <p:cNvPr id="7" name="Text Placeholder 3">
            <a:extLst>
              <a:ext uri="{FF2B5EF4-FFF2-40B4-BE49-F238E27FC236}">
                <a16:creationId xmlns:a16="http://schemas.microsoft.com/office/drawing/2014/main" id="{847FE848-566E-66E8-CAA5-011B04903E4B}"/>
              </a:ext>
            </a:extLst>
          </p:cNvPr>
          <p:cNvSpPr txBox="1">
            <a:spLocks/>
          </p:cNvSpPr>
          <p:nvPr/>
        </p:nvSpPr>
        <p:spPr>
          <a:xfrm>
            <a:off x="856721" y="1713088"/>
            <a:ext cx="11120559" cy="2841979"/>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buFont typeface="Arial" panose="020B0604020202020204" pitchFamily="34" charset="0"/>
              <a:buChar char="•"/>
            </a:pPr>
            <a:r>
              <a:rPr lang="en-US"/>
              <a:t>Kevin was separated from his spouse for 10 months in 2025. Kevin and his spouse have decided to file their tax returns as Married Filing Separately.</a:t>
            </a:r>
          </a:p>
          <a:p>
            <a:pPr marL="285750" indent="-285750">
              <a:buFont typeface="Arial" panose="020B0604020202020204" pitchFamily="34" charset="0"/>
              <a:buChar char="•"/>
            </a:pPr>
            <a:r>
              <a:rPr lang="en-US"/>
              <a:t>Kevin earned wages of $11,000 during the first half of the year. Kevin lost his job in July and received a total of $7,500 in unemployment compensation.</a:t>
            </a:r>
          </a:p>
          <a:p>
            <a:pPr marL="285750" indent="-285750">
              <a:buFont typeface="Arial" panose="020B0604020202020204" pitchFamily="34" charset="0"/>
              <a:buChar char="•"/>
            </a:pPr>
            <a:r>
              <a:rPr lang="en-US"/>
              <a:t>Kevin is a chef and took a gourmet cooking class at the community college to improve his cooking skills. He paid the cost of tuition and a course-related book. His total education expenses were $1,500.</a:t>
            </a:r>
          </a:p>
          <a:p>
            <a:pPr marL="285750" indent="-285750">
              <a:buFont typeface="Arial" panose="020B0604020202020204" pitchFamily="34" charset="0"/>
              <a:buChar char="•"/>
            </a:pPr>
            <a:r>
              <a:rPr lang="en-US"/>
              <a:t>Kevin also paid student loan interest for the courses he previously took to earn his Bachelor’s degree. For 2025, he paid student loan interest of $350.</a:t>
            </a:r>
          </a:p>
          <a:p>
            <a:pPr marL="285750" indent="-285750">
              <a:buFont typeface="Arial" panose="020B0604020202020204" pitchFamily="34" charset="0"/>
              <a:buChar char="•"/>
            </a:pPr>
            <a:r>
              <a:rPr lang="en-US"/>
              <a:t>Kevin does not have any dependents.</a:t>
            </a:r>
          </a:p>
          <a:p>
            <a:pPr marL="285750" indent="-285750">
              <a:buFont typeface="Arial" panose="020B0604020202020204" pitchFamily="34" charset="0"/>
              <a:buChar char="•"/>
            </a:pPr>
            <a:r>
              <a:rPr lang="en-US"/>
              <a:t>Kevin is a U.S. citizen with a valid Social Security number.</a:t>
            </a:r>
          </a:p>
        </p:txBody>
      </p:sp>
      <p:sp>
        <p:nvSpPr>
          <p:cNvPr id="2" name="TextBox 1">
            <a:extLst>
              <a:ext uri="{FF2B5EF4-FFF2-40B4-BE49-F238E27FC236}">
                <a16:creationId xmlns:a16="http://schemas.microsoft.com/office/drawing/2014/main" id="{F672E932-D138-2BD9-1478-2BDFCC76F496}"/>
              </a:ext>
            </a:extLst>
          </p:cNvPr>
          <p:cNvSpPr txBox="1"/>
          <p:nvPr/>
        </p:nvSpPr>
        <p:spPr>
          <a:xfrm>
            <a:off x="855501" y="4896792"/>
            <a:ext cx="9050499" cy="1754326"/>
          </a:xfrm>
          <a:prstGeom prst="rect">
            <a:avLst/>
          </a:prstGeom>
          <a:noFill/>
        </p:spPr>
        <p:txBody>
          <a:bodyPr wrap="square" rtlCol="0">
            <a:spAutoFit/>
          </a:bodyPr>
          <a:lstStyle/>
          <a:p>
            <a:r>
              <a:rPr lang="en-US"/>
              <a:t>Kevin is eligible for the following credit:</a:t>
            </a:r>
          </a:p>
          <a:p>
            <a:r>
              <a:rPr lang="en-US"/>
              <a:t>a . Earned Income Credit</a:t>
            </a:r>
          </a:p>
          <a:p>
            <a:r>
              <a:rPr lang="en-US"/>
              <a:t>b . Lifetime Learning Credit</a:t>
            </a:r>
          </a:p>
          <a:p>
            <a:r>
              <a:rPr lang="en-US"/>
              <a:t>c . American Opportunity Credit</a:t>
            </a:r>
          </a:p>
          <a:p>
            <a:r>
              <a:rPr lang="en-US"/>
              <a:t>d . None of the above</a:t>
            </a:r>
          </a:p>
          <a:p>
            <a:endParaRPr lang="en-US"/>
          </a:p>
        </p:txBody>
      </p:sp>
    </p:spTree>
    <p:extLst>
      <p:ext uri="{BB962C8B-B14F-4D97-AF65-F5344CB8AC3E}">
        <p14:creationId xmlns:p14="http://schemas.microsoft.com/office/powerpoint/2010/main" val="103041332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D0E2DC-99E4-FAF9-BD11-3C5BAB14FBE9}"/>
            </a:ext>
          </a:extLst>
        </p:cNvPr>
        <p:cNvGrpSpPr/>
        <p:nvPr/>
      </p:nvGrpSpPr>
      <p:grpSpPr>
        <a:xfrm>
          <a:off x="0" y="0"/>
          <a:ext cx="0" cy="0"/>
          <a:chOff x="0" y="0"/>
          <a:chExt cx="0" cy="0"/>
        </a:xfrm>
      </p:grpSpPr>
      <p:sp>
        <p:nvSpPr>
          <p:cNvPr id="6" name="Rectangle: Diagonal Corners Rounded 5">
            <a:extLst>
              <a:ext uri="{FF2B5EF4-FFF2-40B4-BE49-F238E27FC236}">
                <a16:creationId xmlns:a16="http://schemas.microsoft.com/office/drawing/2014/main" id="{1E054293-1D39-93FD-FF77-DADE81BCFA96}"/>
              </a:ext>
            </a:extLst>
          </p:cNvPr>
          <p:cNvSpPr/>
          <p:nvPr/>
        </p:nvSpPr>
        <p:spPr>
          <a:xfrm>
            <a:off x="855501" y="206882"/>
            <a:ext cx="5021882" cy="1400313"/>
          </a:xfrm>
          <a:prstGeom prst="round2DiagRect">
            <a:avLst/>
          </a:prstGeom>
          <a:solidFill>
            <a:schemeClr val="accent3">
              <a:lumMod val="75000"/>
            </a:schemeClr>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p>
        </p:txBody>
      </p:sp>
      <p:sp>
        <p:nvSpPr>
          <p:cNvPr id="8" name="TextBox 7">
            <a:extLst>
              <a:ext uri="{FF2B5EF4-FFF2-40B4-BE49-F238E27FC236}">
                <a16:creationId xmlns:a16="http://schemas.microsoft.com/office/drawing/2014/main" id="{36F26822-FC89-55DE-922B-848FCF413CF4}"/>
              </a:ext>
            </a:extLst>
          </p:cNvPr>
          <p:cNvSpPr txBox="1"/>
          <p:nvPr/>
        </p:nvSpPr>
        <p:spPr>
          <a:xfrm>
            <a:off x="2267778" y="611422"/>
            <a:ext cx="2196363" cy="584775"/>
          </a:xfrm>
          <a:prstGeom prst="rect">
            <a:avLst/>
          </a:prstGeom>
          <a:no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solidFill>
                  <a:schemeClr val="bg1"/>
                </a:solidFill>
                <a:latin typeface="Aptos Display"/>
              </a:rPr>
              <a:t>Question 5</a:t>
            </a:r>
          </a:p>
        </p:txBody>
      </p:sp>
      <p:sp>
        <p:nvSpPr>
          <p:cNvPr id="7" name="Text Placeholder 3">
            <a:extLst>
              <a:ext uri="{FF2B5EF4-FFF2-40B4-BE49-F238E27FC236}">
                <a16:creationId xmlns:a16="http://schemas.microsoft.com/office/drawing/2014/main" id="{19723D45-EDF8-C877-2842-420F18AF69A6}"/>
              </a:ext>
            </a:extLst>
          </p:cNvPr>
          <p:cNvSpPr txBox="1">
            <a:spLocks/>
          </p:cNvSpPr>
          <p:nvPr/>
        </p:nvSpPr>
        <p:spPr>
          <a:xfrm>
            <a:off x="856721" y="1713088"/>
            <a:ext cx="11120559" cy="2841979"/>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buFont typeface="Arial" panose="020B0604020202020204" pitchFamily="34" charset="0"/>
              <a:buChar char="•"/>
            </a:pPr>
            <a:r>
              <a:rPr lang="en-US"/>
              <a:t>Kevin was separated from his spouse for 10 months in 2025. Kevin and his spouse have decided to file their tax returns as Married Filing Separately.</a:t>
            </a:r>
          </a:p>
          <a:p>
            <a:pPr marL="285750" indent="-285750">
              <a:buFont typeface="Arial" panose="020B0604020202020204" pitchFamily="34" charset="0"/>
              <a:buChar char="•"/>
            </a:pPr>
            <a:r>
              <a:rPr lang="en-US"/>
              <a:t>Kevin earned wages of $11,000 during the first half of the year. Kevin lost his job in July and received a total of $7,500 in unemployment compensation.</a:t>
            </a:r>
          </a:p>
          <a:p>
            <a:pPr marL="285750" indent="-285750">
              <a:buFont typeface="Arial" panose="020B0604020202020204" pitchFamily="34" charset="0"/>
              <a:buChar char="•"/>
            </a:pPr>
            <a:r>
              <a:rPr lang="en-US"/>
              <a:t>Kevin is a chef and took a gourmet cooking class at the community college to improve his cooking skills. He paid the cost of tuition and a course-related book. His total education expenses were $1,500.</a:t>
            </a:r>
          </a:p>
          <a:p>
            <a:pPr marL="285750" indent="-285750">
              <a:buFont typeface="Arial" panose="020B0604020202020204" pitchFamily="34" charset="0"/>
              <a:buChar char="•"/>
            </a:pPr>
            <a:r>
              <a:rPr lang="en-US"/>
              <a:t>Kevin also paid student loan interest for the courses he previously took to earn his Bachelor’s degree. For 2025, he paid student loan interest of $350.</a:t>
            </a:r>
          </a:p>
          <a:p>
            <a:pPr marL="285750" indent="-285750">
              <a:buFont typeface="Arial" panose="020B0604020202020204" pitchFamily="34" charset="0"/>
              <a:buChar char="•"/>
            </a:pPr>
            <a:r>
              <a:rPr lang="en-US"/>
              <a:t>Kevin does not have any dependents.</a:t>
            </a:r>
          </a:p>
          <a:p>
            <a:pPr marL="285750" indent="-285750">
              <a:buFont typeface="Arial" panose="020B0604020202020204" pitchFamily="34" charset="0"/>
              <a:buChar char="•"/>
            </a:pPr>
            <a:r>
              <a:rPr lang="en-US"/>
              <a:t>Kevin is a U.S. citizen with a valid Social Security number.</a:t>
            </a:r>
          </a:p>
        </p:txBody>
      </p:sp>
      <p:sp>
        <p:nvSpPr>
          <p:cNvPr id="2" name="TextBox 1">
            <a:extLst>
              <a:ext uri="{FF2B5EF4-FFF2-40B4-BE49-F238E27FC236}">
                <a16:creationId xmlns:a16="http://schemas.microsoft.com/office/drawing/2014/main" id="{73EAED93-9FAF-9BE7-4D24-23F2C3CEE569}"/>
              </a:ext>
            </a:extLst>
          </p:cNvPr>
          <p:cNvSpPr txBox="1"/>
          <p:nvPr/>
        </p:nvSpPr>
        <p:spPr>
          <a:xfrm>
            <a:off x="855501" y="4896792"/>
            <a:ext cx="9050499" cy="2031325"/>
          </a:xfrm>
          <a:prstGeom prst="rect">
            <a:avLst/>
          </a:prstGeom>
          <a:noFill/>
        </p:spPr>
        <p:txBody>
          <a:bodyPr wrap="square" rtlCol="0">
            <a:spAutoFit/>
          </a:bodyPr>
          <a:lstStyle/>
          <a:p>
            <a:r>
              <a:rPr lang="en-US" dirty="0"/>
              <a:t>Kevin is eligible for the following credit:</a:t>
            </a:r>
          </a:p>
          <a:p>
            <a:r>
              <a:rPr lang="en-US" dirty="0"/>
              <a:t>a . Earned Income Credit</a:t>
            </a:r>
          </a:p>
          <a:p>
            <a:r>
              <a:rPr lang="en-US" dirty="0"/>
              <a:t>b . Lifetime Learning Credit</a:t>
            </a:r>
          </a:p>
          <a:p>
            <a:r>
              <a:rPr lang="en-US" dirty="0"/>
              <a:t>c . American Opportunity Credit</a:t>
            </a:r>
          </a:p>
          <a:p>
            <a:r>
              <a:rPr lang="en-US" b="1" dirty="0"/>
              <a:t>d . None of the above – Kevin is Married Filing Separately; therefore, he does not qualify for this deduction</a:t>
            </a:r>
          </a:p>
          <a:p>
            <a:endParaRPr lang="en-US" dirty="0"/>
          </a:p>
        </p:txBody>
      </p:sp>
    </p:spTree>
    <p:extLst>
      <p:ext uri="{BB962C8B-B14F-4D97-AF65-F5344CB8AC3E}">
        <p14:creationId xmlns:p14="http://schemas.microsoft.com/office/powerpoint/2010/main" val="92313276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3D02BF-FB34-1CF1-B61D-314EB35D8B1B}"/>
            </a:ext>
          </a:extLst>
        </p:cNvPr>
        <p:cNvGrpSpPr/>
        <p:nvPr/>
      </p:nvGrpSpPr>
      <p:grpSpPr>
        <a:xfrm>
          <a:off x="0" y="0"/>
          <a:ext cx="0" cy="0"/>
          <a:chOff x="0" y="0"/>
          <a:chExt cx="0" cy="0"/>
        </a:xfrm>
      </p:grpSpPr>
      <p:sp>
        <p:nvSpPr>
          <p:cNvPr id="6" name="Rectangle: Diagonal Corners Rounded 5">
            <a:extLst>
              <a:ext uri="{FF2B5EF4-FFF2-40B4-BE49-F238E27FC236}">
                <a16:creationId xmlns:a16="http://schemas.microsoft.com/office/drawing/2014/main" id="{D43A4544-3D6E-4501-117E-489D13B7F479}"/>
              </a:ext>
            </a:extLst>
          </p:cNvPr>
          <p:cNvSpPr/>
          <p:nvPr/>
        </p:nvSpPr>
        <p:spPr>
          <a:xfrm>
            <a:off x="855501" y="206882"/>
            <a:ext cx="5021882" cy="1400313"/>
          </a:xfrm>
          <a:prstGeom prst="round2DiagRect">
            <a:avLst/>
          </a:prstGeom>
          <a:solidFill>
            <a:schemeClr val="accent3">
              <a:lumMod val="75000"/>
            </a:schemeClr>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p>
        </p:txBody>
      </p:sp>
      <p:sp>
        <p:nvSpPr>
          <p:cNvPr id="8" name="TextBox 7">
            <a:extLst>
              <a:ext uri="{FF2B5EF4-FFF2-40B4-BE49-F238E27FC236}">
                <a16:creationId xmlns:a16="http://schemas.microsoft.com/office/drawing/2014/main" id="{686B6864-6265-3BF2-176C-C72DA7699F1B}"/>
              </a:ext>
            </a:extLst>
          </p:cNvPr>
          <p:cNvSpPr txBox="1"/>
          <p:nvPr/>
        </p:nvSpPr>
        <p:spPr>
          <a:xfrm>
            <a:off x="2267778" y="611422"/>
            <a:ext cx="2196363" cy="584775"/>
          </a:xfrm>
          <a:prstGeom prst="rect">
            <a:avLst/>
          </a:prstGeom>
          <a:no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solidFill>
                  <a:schemeClr val="bg1"/>
                </a:solidFill>
                <a:latin typeface="Aptos Display"/>
              </a:rPr>
              <a:t>Question 6</a:t>
            </a:r>
          </a:p>
        </p:txBody>
      </p:sp>
      <p:sp>
        <p:nvSpPr>
          <p:cNvPr id="7" name="Text Placeholder 3">
            <a:extLst>
              <a:ext uri="{FF2B5EF4-FFF2-40B4-BE49-F238E27FC236}">
                <a16:creationId xmlns:a16="http://schemas.microsoft.com/office/drawing/2014/main" id="{A91DE9BA-29C0-1392-F11F-FE1AB8C4D718}"/>
              </a:ext>
            </a:extLst>
          </p:cNvPr>
          <p:cNvSpPr txBox="1">
            <a:spLocks/>
          </p:cNvSpPr>
          <p:nvPr/>
        </p:nvSpPr>
        <p:spPr>
          <a:xfrm>
            <a:off x="856721" y="1713088"/>
            <a:ext cx="11120559" cy="2841979"/>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buFont typeface="Arial" panose="020B0604020202020204" pitchFamily="34" charset="0"/>
              <a:buChar char="•"/>
            </a:pPr>
            <a:r>
              <a:rPr lang="en-US"/>
              <a:t>Kevin was separated from his spouse for 10 months in 2025. Kevin and his spouse have decided to file their tax returns as Married Filing Separately.</a:t>
            </a:r>
          </a:p>
          <a:p>
            <a:pPr marL="285750" indent="-285750">
              <a:buFont typeface="Arial" panose="020B0604020202020204" pitchFamily="34" charset="0"/>
              <a:buChar char="•"/>
            </a:pPr>
            <a:r>
              <a:rPr lang="en-US"/>
              <a:t>Kevin earned wages of $11,000 during the first half of the year. Kevin lost his job in July and received a total of $7,500 in unemployment compensation.</a:t>
            </a:r>
          </a:p>
          <a:p>
            <a:pPr marL="285750" indent="-285750">
              <a:buFont typeface="Arial" panose="020B0604020202020204" pitchFamily="34" charset="0"/>
              <a:buChar char="•"/>
            </a:pPr>
            <a:r>
              <a:rPr lang="en-US"/>
              <a:t>Kevin is a chef and took a gourmet cooking class at the community college to improve his cooking skills. He paid the cost of tuition and a course-related book. His total education expenses were $1,500.</a:t>
            </a:r>
          </a:p>
          <a:p>
            <a:pPr marL="285750" indent="-285750">
              <a:buFont typeface="Arial" panose="020B0604020202020204" pitchFamily="34" charset="0"/>
              <a:buChar char="•"/>
            </a:pPr>
            <a:r>
              <a:rPr lang="en-US"/>
              <a:t>Kevin also paid student loan interest for the courses he previously took to earn his Bachelor’s degree. For 2025, he paid student loan interest of $350.</a:t>
            </a:r>
          </a:p>
          <a:p>
            <a:pPr marL="285750" indent="-285750">
              <a:buFont typeface="Arial" panose="020B0604020202020204" pitchFamily="34" charset="0"/>
              <a:buChar char="•"/>
            </a:pPr>
            <a:r>
              <a:rPr lang="en-US"/>
              <a:t>Kevin does not have any dependents.</a:t>
            </a:r>
          </a:p>
          <a:p>
            <a:pPr marL="285750" indent="-285750">
              <a:buFont typeface="Arial" panose="020B0604020202020204" pitchFamily="34" charset="0"/>
              <a:buChar char="•"/>
            </a:pPr>
            <a:r>
              <a:rPr lang="en-US"/>
              <a:t>Kevin is a U.S. citizen with a valid Social Security number.</a:t>
            </a:r>
          </a:p>
        </p:txBody>
      </p:sp>
      <p:sp>
        <p:nvSpPr>
          <p:cNvPr id="2" name="TextBox 1">
            <a:extLst>
              <a:ext uri="{FF2B5EF4-FFF2-40B4-BE49-F238E27FC236}">
                <a16:creationId xmlns:a16="http://schemas.microsoft.com/office/drawing/2014/main" id="{252C67AE-E8CF-2756-EB9C-CF92F116DCA2}"/>
              </a:ext>
            </a:extLst>
          </p:cNvPr>
          <p:cNvSpPr txBox="1"/>
          <p:nvPr/>
        </p:nvSpPr>
        <p:spPr>
          <a:xfrm>
            <a:off x="855501" y="4896792"/>
            <a:ext cx="9050499" cy="1200329"/>
          </a:xfrm>
          <a:prstGeom prst="rect">
            <a:avLst/>
          </a:prstGeom>
          <a:noFill/>
        </p:spPr>
        <p:txBody>
          <a:bodyPr wrap="square" rtlCol="0">
            <a:spAutoFit/>
          </a:bodyPr>
          <a:lstStyle/>
          <a:p>
            <a:r>
              <a:rPr lang="en-US"/>
              <a:t>Kevin can claim the student loan interest deduction on his tax return.</a:t>
            </a:r>
          </a:p>
          <a:p>
            <a:r>
              <a:rPr lang="en-US"/>
              <a:t>a . True</a:t>
            </a:r>
          </a:p>
          <a:p>
            <a:r>
              <a:rPr lang="en-US"/>
              <a:t>b . False</a:t>
            </a:r>
          </a:p>
          <a:p>
            <a:endParaRPr lang="en-US"/>
          </a:p>
        </p:txBody>
      </p:sp>
    </p:spTree>
    <p:extLst>
      <p:ext uri="{BB962C8B-B14F-4D97-AF65-F5344CB8AC3E}">
        <p14:creationId xmlns:p14="http://schemas.microsoft.com/office/powerpoint/2010/main" val="263690348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ABF08E-8427-1A8A-82D7-B2ACC79E1314}"/>
            </a:ext>
          </a:extLst>
        </p:cNvPr>
        <p:cNvGrpSpPr/>
        <p:nvPr/>
      </p:nvGrpSpPr>
      <p:grpSpPr>
        <a:xfrm>
          <a:off x="0" y="0"/>
          <a:ext cx="0" cy="0"/>
          <a:chOff x="0" y="0"/>
          <a:chExt cx="0" cy="0"/>
        </a:xfrm>
      </p:grpSpPr>
      <p:sp>
        <p:nvSpPr>
          <p:cNvPr id="6" name="Rectangle: Diagonal Corners Rounded 5">
            <a:extLst>
              <a:ext uri="{FF2B5EF4-FFF2-40B4-BE49-F238E27FC236}">
                <a16:creationId xmlns:a16="http://schemas.microsoft.com/office/drawing/2014/main" id="{FFD371E7-BA7A-21FC-2413-B58D55133ECD}"/>
              </a:ext>
            </a:extLst>
          </p:cNvPr>
          <p:cNvSpPr/>
          <p:nvPr/>
        </p:nvSpPr>
        <p:spPr>
          <a:xfrm>
            <a:off x="855501" y="206882"/>
            <a:ext cx="5021882" cy="1400313"/>
          </a:xfrm>
          <a:prstGeom prst="round2DiagRect">
            <a:avLst/>
          </a:prstGeom>
          <a:solidFill>
            <a:schemeClr val="accent3">
              <a:lumMod val="75000"/>
            </a:schemeClr>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p>
        </p:txBody>
      </p:sp>
      <p:sp>
        <p:nvSpPr>
          <p:cNvPr id="8" name="TextBox 7">
            <a:extLst>
              <a:ext uri="{FF2B5EF4-FFF2-40B4-BE49-F238E27FC236}">
                <a16:creationId xmlns:a16="http://schemas.microsoft.com/office/drawing/2014/main" id="{525A6ABF-90F8-EF66-606F-DB8845C72B07}"/>
              </a:ext>
            </a:extLst>
          </p:cNvPr>
          <p:cNvSpPr txBox="1"/>
          <p:nvPr/>
        </p:nvSpPr>
        <p:spPr>
          <a:xfrm>
            <a:off x="2267778" y="611422"/>
            <a:ext cx="2196363" cy="584775"/>
          </a:xfrm>
          <a:prstGeom prst="rect">
            <a:avLst/>
          </a:prstGeom>
          <a:no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solidFill>
                  <a:schemeClr val="bg1"/>
                </a:solidFill>
                <a:latin typeface="Aptos Display"/>
              </a:rPr>
              <a:t>Question 6</a:t>
            </a:r>
          </a:p>
        </p:txBody>
      </p:sp>
      <p:sp>
        <p:nvSpPr>
          <p:cNvPr id="7" name="Text Placeholder 3">
            <a:extLst>
              <a:ext uri="{FF2B5EF4-FFF2-40B4-BE49-F238E27FC236}">
                <a16:creationId xmlns:a16="http://schemas.microsoft.com/office/drawing/2014/main" id="{6AB5B5E8-89F4-9AF8-E9BA-9B02C754A348}"/>
              </a:ext>
            </a:extLst>
          </p:cNvPr>
          <p:cNvSpPr txBox="1">
            <a:spLocks/>
          </p:cNvSpPr>
          <p:nvPr/>
        </p:nvSpPr>
        <p:spPr>
          <a:xfrm>
            <a:off x="856721" y="1713088"/>
            <a:ext cx="11120559" cy="2841979"/>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buFont typeface="Arial" panose="020B0604020202020204" pitchFamily="34" charset="0"/>
              <a:buChar char="•"/>
            </a:pPr>
            <a:r>
              <a:rPr lang="en-US"/>
              <a:t>Kevin was separated from his spouse for 10 months in 2025. Kevin and his spouse have decided to file their tax returns as Married Filing Separately.</a:t>
            </a:r>
          </a:p>
          <a:p>
            <a:pPr marL="285750" indent="-285750">
              <a:buFont typeface="Arial" panose="020B0604020202020204" pitchFamily="34" charset="0"/>
              <a:buChar char="•"/>
            </a:pPr>
            <a:r>
              <a:rPr lang="en-US"/>
              <a:t>Kevin earned wages of $11,000 during the first half of the year. Kevin lost his job in July and received a total of $7,500 in unemployment compensation.</a:t>
            </a:r>
          </a:p>
          <a:p>
            <a:pPr marL="285750" indent="-285750">
              <a:buFont typeface="Arial" panose="020B0604020202020204" pitchFamily="34" charset="0"/>
              <a:buChar char="•"/>
            </a:pPr>
            <a:r>
              <a:rPr lang="en-US"/>
              <a:t>Kevin is a chef and took a gourmet cooking class at the community college to improve his cooking skills. He paid the cost of tuition and a course-related book. His total education expenses were $1,500.</a:t>
            </a:r>
          </a:p>
          <a:p>
            <a:pPr marL="285750" indent="-285750">
              <a:buFont typeface="Arial" panose="020B0604020202020204" pitchFamily="34" charset="0"/>
              <a:buChar char="•"/>
            </a:pPr>
            <a:r>
              <a:rPr lang="en-US"/>
              <a:t>Kevin also paid student loan interest for the courses he previously took to earn his Bachelor’s degree. For 2025, he paid student loan interest of $350.</a:t>
            </a:r>
          </a:p>
          <a:p>
            <a:pPr marL="285750" indent="-285750">
              <a:buFont typeface="Arial" panose="020B0604020202020204" pitchFamily="34" charset="0"/>
              <a:buChar char="•"/>
            </a:pPr>
            <a:r>
              <a:rPr lang="en-US"/>
              <a:t>Kevin does not have any dependents.</a:t>
            </a:r>
          </a:p>
          <a:p>
            <a:pPr marL="285750" indent="-285750">
              <a:buFont typeface="Arial" panose="020B0604020202020204" pitchFamily="34" charset="0"/>
              <a:buChar char="•"/>
            </a:pPr>
            <a:r>
              <a:rPr lang="en-US"/>
              <a:t>Kevin is a U.S. citizen with a valid Social Security number.</a:t>
            </a:r>
          </a:p>
        </p:txBody>
      </p:sp>
      <p:sp>
        <p:nvSpPr>
          <p:cNvPr id="2" name="TextBox 1">
            <a:extLst>
              <a:ext uri="{FF2B5EF4-FFF2-40B4-BE49-F238E27FC236}">
                <a16:creationId xmlns:a16="http://schemas.microsoft.com/office/drawing/2014/main" id="{1155BE24-AFB3-9E44-AA3B-686B7F4D4CAC}"/>
              </a:ext>
            </a:extLst>
          </p:cNvPr>
          <p:cNvSpPr txBox="1"/>
          <p:nvPr/>
        </p:nvSpPr>
        <p:spPr>
          <a:xfrm>
            <a:off x="855501" y="4896792"/>
            <a:ext cx="9050499" cy="1477328"/>
          </a:xfrm>
          <a:prstGeom prst="rect">
            <a:avLst/>
          </a:prstGeom>
          <a:noFill/>
        </p:spPr>
        <p:txBody>
          <a:bodyPr wrap="square" rtlCol="0">
            <a:spAutoFit/>
          </a:bodyPr>
          <a:lstStyle/>
          <a:p>
            <a:r>
              <a:rPr lang="en-US" dirty="0"/>
              <a:t>Kevin can claim the student loan interest deduction on his tax return.</a:t>
            </a:r>
          </a:p>
          <a:p>
            <a:r>
              <a:rPr lang="en-US" dirty="0"/>
              <a:t>a . True</a:t>
            </a:r>
          </a:p>
          <a:p>
            <a:r>
              <a:rPr lang="en-US" b="1" dirty="0"/>
              <a:t>b . False – Kevin is Married Filing Separately; therefore, he does not qualify for this deduction</a:t>
            </a:r>
          </a:p>
          <a:p>
            <a:endParaRPr lang="en-US" dirty="0"/>
          </a:p>
        </p:txBody>
      </p:sp>
    </p:spTree>
    <p:extLst>
      <p:ext uri="{BB962C8B-B14F-4D97-AF65-F5344CB8AC3E}">
        <p14:creationId xmlns:p14="http://schemas.microsoft.com/office/powerpoint/2010/main" val="11211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90518-61CC-9C9B-F4B3-7789A5CD3341}"/>
            </a:ext>
          </a:extLst>
        </p:cNvPr>
        <p:cNvGrpSpPr/>
        <p:nvPr/>
      </p:nvGrpSpPr>
      <p:grpSpPr>
        <a:xfrm>
          <a:off x="0" y="0"/>
          <a:ext cx="0" cy="0"/>
          <a:chOff x="0" y="0"/>
          <a:chExt cx="0" cy="0"/>
        </a:xfrm>
      </p:grpSpPr>
      <p:pic>
        <p:nvPicPr>
          <p:cNvPr id="9" name="Content Placeholder 7" descr="VOLUNTEERING | msu-vita">
            <a:extLst>
              <a:ext uri="{FF2B5EF4-FFF2-40B4-BE49-F238E27FC236}">
                <a16:creationId xmlns:a16="http://schemas.microsoft.com/office/drawing/2014/main" id="{667FDF80-B571-820B-3C47-1FDFFB1E8139}"/>
              </a:ext>
            </a:extLst>
          </p:cNvPr>
          <p:cNvPicPr>
            <a:picLocks noChangeAspect="1"/>
          </p:cNvPicPr>
          <p:nvPr/>
        </p:nvPicPr>
        <p:blipFill>
          <a:blip r:embed="rId2"/>
          <a:stretch>
            <a:fillRect/>
          </a:stretch>
        </p:blipFill>
        <p:spPr>
          <a:xfrm>
            <a:off x="10187976" y="151"/>
            <a:ext cx="2002494" cy="906239"/>
          </a:xfrm>
          <a:prstGeom prst="rect">
            <a:avLst/>
          </a:prstGeom>
        </p:spPr>
      </p:pic>
      <p:sp>
        <p:nvSpPr>
          <p:cNvPr id="707" name="Rectangle: Diagonal Corners Rounded 706">
            <a:extLst>
              <a:ext uri="{FF2B5EF4-FFF2-40B4-BE49-F238E27FC236}">
                <a16:creationId xmlns:a16="http://schemas.microsoft.com/office/drawing/2014/main" id="{F02AD26B-98E8-F5F7-5E94-839AC0FC6524}"/>
              </a:ext>
            </a:extLst>
          </p:cNvPr>
          <p:cNvSpPr/>
          <p:nvPr/>
        </p:nvSpPr>
        <p:spPr>
          <a:xfrm>
            <a:off x="618434" y="596349"/>
            <a:ext cx="5951676" cy="1400313"/>
          </a:xfrm>
          <a:prstGeom prst="round2DiagRect">
            <a:avLst/>
          </a:prstGeom>
          <a:solidFill>
            <a:schemeClr val="accent3">
              <a:lumMod val="75000"/>
            </a:schemeClr>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8" name="TextBox 707">
            <a:extLst>
              <a:ext uri="{FF2B5EF4-FFF2-40B4-BE49-F238E27FC236}">
                <a16:creationId xmlns:a16="http://schemas.microsoft.com/office/drawing/2014/main" id="{BA1D8200-CC97-45E2-F3C2-4928EED12F59}"/>
              </a:ext>
            </a:extLst>
          </p:cNvPr>
          <p:cNvSpPr txBox="1"/>
          <p:nvPr/>
        </p:nvSpPr>
        <p:spPr>
          <a:xfrm>
            <a:off x="1012411" y="1002747"/>
            <a:ext cx="5164432" cy="584775"/>
          </a:xfrm>
          <a:prstGeom prst="rect">
            <a:avLst/>
          </a:prstGeom>
          <a:no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solidFill>
                  <a:schemeClr val="bg1"/>
                </a:solidFill>
                <a:latin typeface="Aptos Display"/>
              </a:rPr>
              <a:t>Earned income</a:t>
            </a:r>
            <a:endParaRPr lang="en-US"/>
          </a:p>
        </p:txBody>
      </p:sp>
      <p:sp>
        <p:nvSpPr>
          <p:cNvPr id="23" name="TextBox 22">
            <a:extLst>
              <a:ext uri="{FF2B5EF4-FFF2-40B4-BE49-F238E27FC236}">
                <a16:creationId xmlns:a16="http://schemas.microsoft.com/office/drawing/2014/main" id="{8F18A548-1713-078E-5FD9-4802585960EC}"/>
              </a:ext>
            </a:extLst>
          </p:cNvPr>
          <p:cNvSpPr txBox="1"/>
          <p:nvPr/>
        </p:nvSpPr>
        <p:spPr>
          <a:xfrm>
            <a:off x="616323" y="3227294"/>
            <a:ext cx="5127811"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ea typeface="+mn-lt"/>
                <a:cs typeface="+mn-lt"/>
              </a:rPr>
              <a:t>Earned income</a:t>
            </a:r>
            <a:r>
              <a:rPr lang="en-US" sz="2800" b="1">
                <a:ea typeface="+mn-lt"/>
                <a:cs typeface="+mn-lt"/>
              </a:rPr>
              <a:t> -</a:t>
            </a:r>
            <a:r>
              <a:rPr lang="en-US" sz="2800">
                <a:ea typeface="+mn-lt"/>
                <a:cs typeface="+mn-lt"/>
              </a:rPr>
              <a:t> money you receive from </a:t>
            </a:r>
            <a:r>
              <a:rPr lang="en-US" sz="2800" b="1">
                <a:ea typeface="+mn-lt"/>
                <a:cs typeface="+mn-lt"/>
              </a:rPr>
              <a:t>actively working</a:t>
            </a:r>
            <a:r>
              <a:rPr lang="en-US" sz="2800">
                <a:ea typeface="+mn-lt"/>
                <a:cs typeface="+mn-lt"/>
              </a:rPr>
              <a:t>, such as wages, salaries, tips, commissions, bonuses, or self-employment earnings.</a:t>
            </a:r>
            <a:endParaRPr lang="en-US" sz="2800"/>
          </a:p>
        </p:txBody>
      </p:sp>
      <p:pic>
        <p:nvPicPr>
          <p:cNvPr id="26" name="Picture 25" descr="A person and person holding money&#10;&#10;AI-generated content may be incorrect.">
            <a:extLst>
              <a:ext uri="{FF2B5EF4-FFF2-40B4-BE49-F238E27FC236}">
                <a16:creationId xmlns:a16="http://schemas.microsoft.com/office/drawing/2014/main" id="{48C9A0AC-CCC6-6FE5-2EEA-5EE5A6E3FD17}"/>
              </a:ext>
            </a:extLst>
          </p:cNvPr>
          <p:cNvPicPr>
            <a:picLocks noChangeAspect="1"/>
          </p:cNvPicPr>
          <p:nvPr/>
        </p:nvPicPr>
        <p:blipFill>
          <a:blip r:embed="rId3"/>
          <a:stretch>
            <a:fillRect/>
          </a:stretch>
        </p:blipFill>
        <p:spPr>
          <a:xfrm>
            <a:off x="6611164" y="2260123"/>
            <a:ext cx="4575667" cy="3942943"/>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15636390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9EDA14F-48F4-45F7-F48A-C93A1DE9274F}"/>
            </a:ext>
          </a:extLst>
        </p:cNvPr>
        <p:cNvGrpSpPr/>
        <p:nvPr/>
      </p:nvGrpSpPr>
      <p:grpSpPr>
        <a:xfrm>
          <a:off x="0" y="0"/>
          <a:ext cx="0" cy="0"/>
          <a:chOff x="0" y="0"/>
          <a:chExt cx="0" cy="0"/>
        </a:xfrm>
      </p:grpSpPr>
      <p:sp>
        <p:nvSpPr>
          <p:cNvPr id="22" name="Flowchart: Document 21">
            <a:extLst>
              <a:ext uri="{FF2B5EF4-FFF2-40B4-BE49-F238E27FC236}">
                <a16:creationId xmlns:a16="http://schemas.microsoft.com/office/drawing/2014/main" id="{A8F0D834-86F3-B12B-479C-65229E34D9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rgbClr val="355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725CB4-0B94-782C-AC0B-B0D823C9997D}"/>
              </a:ext>
            </a:extLst>
          </p:cNvPr>
          <p:cNvSpPr>
            <a:spLocks noGrp="1"/>
          </p:cNvSpPr>
          <p:nvPr>
            <p:ph type="title"/>
          </p:nvPr>
        </p:nvSpPr>
        <p:spPr>
          <a:xfrm>
            <a:off x="838200" y="171162"/>
            <a:ext cx="2840182" cy="2371148"/>
          </a:xfrm>
        </p:spPr>
        <p:txBody>
          <a:bodyPr vert="horz" lIns="91440" tIns="45720" rIns="91440" bIns="45720" rtlCol="0" anchor="ctr">
            <a:normAutofit/>
          </a:bodyPr>
          <a:lstStyle/>
          <a:p>
            <a:r>
              <a:rPr lang="en-US" sz="3200">
                <a:solidFill>
                  <a:srgbClr val="FFFFFF"/>
                </a:solidFill>
              </a:rPr>
              <a:t>What's ahead?</a:t>
            </a:r>
            <a:endParaRPr lang="en-US" sz="3200" kern="1200">
              <a:solidFill>
                <a:srgbClr val="FFFFFF"/>
              </a:solidFill>
              <a:latin typeface="+mj-lt"/>
            </a:endParaRPr>
          </a:p>
        </p:txBody>
      </p:sp>
      <p:pic>
        <p:nvPicPr>
          <p:cNvPr id="8" name="Content Placeholder 7" descr="VOLUNTEERING | msu-vita">
            <a:extLst>
              <a:ext uri="{FF2B5EF4-FFF2-40B4-BE49-F238E27FC236}">
                <a16:creationId xmlns:a16="http://schemas.microsoft.com/office/drawing/2014/main" id="{ED2AFF1D-9980-DD24-8680-D3427539B48F}"/>
              </a:ext>
            </a:extLst>
          </p:cNvPr>
          <p:cNvPicPr>
            <a:picLocks noGrp="1" noChangeAspect="1"/>
          </p:cNvPicPr>
          <p:nvPr>
            <p:ph idx="1"/>
          </p:nvPr>
        </p:nvPicPr>
        <p:blipFill>
          <a:blip r:embed="rId2"/>
          <a:stretch>
            <a:fillRect/>
          </a:stretch>
        </p:blipFill>
        <p:spPr>
          <a:xfrm>
            <a:off x="10187976" y="151"/>
            <a:ext cx="2002494" cy="906239"/>
          </a:xfrm>
          <a:prstGeom prst="rect">
            <a:avLst/>
          </a:prstGeom>
        </p:spPr>
      </p:pic>
      <p:sp>
        <p:nvSpPr>
          <p:cNvPr id="368" name="TextBox 367">
            <a:extLst>
              <a:ext uri="{FF2B5EF4-FFF2-40B4-BE49-F238E27FC236}">
                <a16:creationId xmlns:a16="http://schemas.microsoft.com/office/drawing/2014/main" id="{E7257B19-F19D-0747-04E4-40CA2660F267}"/>
              </a:ext>
            </a:extLst>
          </p:cNvPr>
          <p:cNvSpPr txBox="1"/>
          <p:nvPr/>
        </p:nvSpPr>
        <p:spPr>
          <a:xfrm>
            <a:off x="4394476" y="1488109"/>
            <a:ext cx="7556562" cy="40822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lnSpc>
                <a:spcPct val="150000"/>
              </a:lnSpc>
              <a:buFont typeface=""/>
              <a:buChar char="•"/>
            </a:pPr>
            <a:r>
              <a:rPr lang="en-US" sz="2400">
                <a:solidFill>
                  <a:srgbClr val="444444"/>
                </a:solidFill>
                <a:latin typeface="Aptos Display"/>
                <a:ea typeface="Calibri"/>
                <a:cs typeface="Arial"/>
              </a:rPr>
              <a:t>Advanced Tax Forms</a:t>
            </a:r>
          </a:p>
          <a:p>
            <a:pPr marL="685800" lvl="1" indent="-228600">
              <a:lnSpc>
                <a:spcPct val="150000"/>
              </a:lnSpc>
              <a:buFont typeface="Courier New"/>
              <a:buChar char="o"/>
            </a:pPr>
            <a:r>
              <a:rPr lang="en-US">
                <a:solidFill>
                  <a:srgbClr val="444444"/>
                </a:solidFill>
                <a:latin typeface="Aptos Display"/>
                <a:ea typeface="Calibri"/>
                <a:cs typeface="Arial"/>
              </a:rPr>
              <a:t>Virtual Session for Returning Volunteers Only </a:t>
            </a:r>
            <a:endParaRPr lang="en-US"/>
          </a:p>
          <a:p>
            <a:pPr marL="228600" indent="-228600">
              <a:lnSpc>
                <a:spcPct val="150000"/>
              </a:lnSpc>
              <a:buFont typeface=""/>
              <a:buChar char="•"/>
            </a:pPr>
            <a:r>
              <a:rPr lang="en-US" sz="2400">
                <a:solidFill>
                  <a:srgbClr val="444444"/>
                </a:solidFill>
                <a:latin typeface="Aptos Display"/>
                <a:ea typeface="Calibri"/>
                <a:cs typeface="Arial"/>
              </a:rPr>
              <a:t>Exam Review</a:t>
            </a:r>
          </a:p>
          <a:p>
            <a:pPr marL="685800" lvl="1" indent="-228600">
              <a:lnSpc>
                <a:spcPct val="150000"/>
              </a:lnSpc>
              <a:buFont typeface="Courier New"/>
              <a:buChar char="o"/>
            </a:pPr>
            <a:r>
              <a:rPr lang="en-US">
                <a:solidFill>
                  <a:srgbClr val="444444"/>
                </a:solidFill>
                <a:latin typeface="Aptos Display"/>
                <a:ea typeface="Calibri"/>
                <a:cs typeface="Arial"/>
              </a:rPr>
              <a:t>This session will take place during the final week of classes, so you can take the exams over the holiday break if you would like</a:t>
            </a:r>
          </a:p>
          <a:p>
            <a:pPr marL="228600" indent="-228600">
              <a:lnSpc>
                <a:spcPct val="150000"/>
              </a:lnSpc>
              <a:buFont typeface=""/>
              <a:buChar char="•"/>
            </a:pPr>
            <a:r>
              <a:rPr lang="en-US" sz="2400">
                <a:solidFill>
                  <a:srgbClr val="444444"/>
                </a:solidFill>
                <a:latin typeface="Aptos Display"/>
                <a:ea typeface="Calibri"/>
                <a:cs typeface="Arial"/>
              </a:rPr>
              <a:t>State and Local Taxes</a:t>
            </a:r>
          </a:p>
          <a:p>
            <a:pPr marL="685800" lvl="1" indent="-228600">
              <a:lnSpc>
                <a:spcPct val="150000"/>
              </a:lnSpc>
              <a:buFont typeface="Courier New"/>
              <a:buChar char="o"/>
            </a:pPr>
            <a:r>
              <a:rPr lang="en-US">
                <a:solidFill>
                  <a:srgbClr val="444444"/>
                </a:solidFill>
                <a:latin typeface="Aptos Display"/>
                <a:ea typeface="Calibri"/>
                <a:cs typeface="Arial"/>
              </a:rPr>
              <a:t>When we return in January</a:t>
            </a:r>
          </a:p>
          <a:p>
            <a:pPr marL="685800" lvl="1" indent="-228600">
              <a:lnSpc>
                <a:spcPct val="200000"/>
              </a:lnSpc>
              <a:buFont typeface="Courier New"/>
              <a:buChar char="o"/>
            </a:pPr>
            <a:endParaRPr lang="en-US" sz="2500">
              <a:solidFill>
                <a:srgbClr val="444444"/>
              </a:solidFill>
              <a:latin typeface="Aptos Display"/>
              <a:ea typeface="Calibri"/>
              <a:cs typeface="Arial"/>
            </a:endParaRPr>
          </a:p>
        </p:txBody>
      </p:sp>
    </p:spTree>
    <p:extLst>
      <p:ext uri="{BB962C8B-B14F-4D97-AF65-F5344CB8AC3E}">
        <p14:creationId xmlns:p14="http://schemas.microsoft.com/office/powerpoint/2010/main" val="236618624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E3596DD-156A-473E-9BB3-C6A29F757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2C46C4D6-C474-4E92-B52E-944C1118F7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4" name="TextBox 3">
            <a:extLst>
              <a:ext uri="{FF2B5EF4-FFF2-40B4-BE49-F238E27FC236}">
                <a16:creationId xmlns:a16="http://schemas.microsoft.com/office/drawing/2014/main" id="{31ADD302-8B1D-B24E-3689-A2D46E698CE9}"/>
              </a:ext>
            </a:extLst>
          </p:cNvPr>
          <p:cNvSpPr txBox="1"/>
          <p:nvPr/>
        </p:nvSpPr>
        <p:spPr>
          <a:xfrm>
            <a:off x="617331" y="2744860"/>
            <a:ext cx="3976876" cy="1361450"/>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a:lnSpc>
                <a:spcPct val="90000"/>
              </a:lnSpc>
              <a:spcAft>
                <a:spcPts val="600"/>
              </a:spcAft>
            </a:pPr>
            <a:r>
              <a:rPr lang="en-US" sz="6000" b="1">
                <a:solidFill>
                  <a:schemeClr val="bg1"/>
                </a:solidFill>
              </a:rPr>
              <a:t>Thank you!</a:t>
            </a:r>
          </a:p>
        </p:txBody>
      </p:sp>
      <p:pic>
        <p:nvPicPr>
          <p:cNvPr id="3" name="Picture 2" descr="VOLUNTEERING | msu-vita">
            <a:extLst>
              <a:ext uri="{FF2B5EF4-FFF2-40B4-BE49-F238E27FC236}">
                <a16:creationId xmlns:a16="http://schemas.microsoft.com/office/drawing/2014/main" id="{5748F10E-8ABE-0FFE-8815-01067F4E7C7B}"/>
              </a:ext>
            </a:extLst>
          </p:cNvPr>
          <p:cNvPicPr>
            <a:picLocks noChangeAspect="1"/>
          </p:cNvPicPr>
          <p:nvPr/>
        </p:nvPicPr>
        <p:blipFill>
          <a:blip r:embed="rId2"/>
          <a:stretch>
            <a:fillRect/>
          </a:stretch>
        </p:blipFill>
        <p:spPr>
          <a:xfrm>
            <a:off x="6800986" y="2369040"/>
            <a:ext cx="4747547" cy="2148264"/>
          </a:xfrm>
          <a:prstGeom prst="rect">
            <a:avLst/>
          </a:prstGeom>
        </p:spPr>
      </p:pic>
    </p:spTree>
    <p:extLst>
      <p:ext uri="{BB962C8B-B14F-4D97-AF65-F5344CB8AC3E}">
        <p14:creationId xmlns:p14="http://schemas.microsoft.com/office/powerpoint/2010/main" val="13344655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1ACE63-2E1C-8214-DA4F-7FCB960A604E}"/>
            </a:ext>
          </a:extLst>
        </p:cNvPr>
        <p:cNvGrpSpPr/>
        <p:nvPr/>
      </p:nvGrpSpPr>
      <p:grpSpPr>
        <a:xfrm>
          <a:off x="0" y="0"/>
          <a:ext cx="0" cy="0"/>
          <a:chOff x="0" y="0"/>
          <a:chExt cx="0" cy="0"/>
        </a:xfrm>
      </p:grpSpPr>
      <p:pic>
        <p:nvPicPr>
          <p:cNvPr id="9" name="Content Placeholder 7" descr="VOLUNTEERING | msu-vita">
            <a:extLst>
              <a:ext uri="{FF2B5EF4-FFF2-40B4-BE49-F238E27FC236}">
                <a16:creationId xmlns:a16="http://schemas.microsoft.com/office/drawing/2014/main" id="{BFBF7497-AD77-7CB6-529F-393654AF172D}"/>
              </a:ext>
            </a:extLst>
          </p:cNvPr>
          <p:cNvPicPr>
            <a:picLocks noChangeAspect="1"/>
          </p:cNvPicPr>
          <p:nvPr/>
        </p:nvPicPr>
        <p:blipFill>
          <a:blip r:embed="rId2"/>
          <a:stretch>
            <a:fillRect/>
          </a:stretch>
        </p:blipFill>
        <p:spPr>
          <a:xfrm>
            <a:off x="10187976" y="151"/>
            <a:ext cx="2002494" cy="906239"/>
          </a:xfrm>
          <a:prstGeom prst="rect">
            <a:avLst/>
          </a:prstGeom>
        </p:spPr>
      </p:pic>
      <p:sp>
        <p:nvSpPr>
          <p:cNvPr id="707" name="Rectangle: Diagonal Corners Rounded 706">
            <a:extLst>
              <a:ext uri="{FF2B5EF4-FFF2-40B4-BE49-F238E27FC236}">
                <a16:creationId xmlns:a16="http://schemas.microsoft.com/office/drawing/2014/main" id="{0E1BA762-76F4-4625-0244-A8F2597601F3}"/>
              </a:ext>
            </a:extLst>
          </p:cNvPr>
          <p:cNvSpPr/>
          <p:nvPr/>
        </p:nvSpPr>
        <p:spPr>
          <a:xfrm>
            <a:off x="618434" y="596349"/>
            <a:ext cx="5951676" cy="1400313"/>
          </a:xfrm>
          <a:prstGeom prst="round2DiagRect">
            <a:avLst/>
          </a:prstGeom>
          <a:solidFill>
            <a:schemeClr val="accent3">
              <a:lumMod val="75000"/>
            </a:schemeClr>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8" name="TextBox 707">
            <a:extLst>
              <a:ext uri="{FF2B5EF4-FFF2-40B4-BE49-F238E27FC236}">
                <a16:creationId xmlns:a16="http://schemas.microsoft.com/office/drawing/2014/main" id="{52118467-076A-3626-D54B-ADA456EF7F30}"/>
              </a:ext>
            </a:extLst>
          </p:cNvPr>
          <p:cNvSpPr txBox="1"/>
          <p:nvPr/>
        </p:nvSpPr>
        <p:spPr>
          <a:xfrm>
            <a:off x="1012411" y="1002747"/>
            <a:ext cx="5164432" cy="584775"/>
          </a:xfrm>
          <a:prstGeom prst="rect">
            <a:avLst/>
          </a:prstGeom>
          <a:no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solidFill>
                  <a:schemeClr val="bg1"/>
                </a:solidFill>
                <a:latin typeface="Aptos Display"/>
              </a:rPr>
              <a:t>Earned income</a:t>
            </a:r>
            <a:endParaRPr lang="en-US"/>
          </a:p>
        </p:txBody>
      </p:sp>
      <p:graphicFrame>
        <p:nvGraphicFramePr>
          <p:cNvPr id="3" name="Content Placeholder 3">
            <a:extLst>
              <a:ext uri="{FF2B5EF4-FFF2-40B4-BE49-F238E27FC236}">
                <a16:creationId xmlns:a16="http://schemas.microsoft.com/office/drawing/2014/main" id="{B450FD6C-3F61-7420-AFEA-D7778FDDBA83}"/>
              </a:ext>
            </a:extLst>
          </p:cNvPr>
          <p:cNvGraphicFramePr>
            <a:graphicFrameLocks/>
          </p:cNvGraphicFramePr>
          <p:nvPr>
            <p:extLst>
              <p:ext uri="{D42A27DB-BD31-4B8C-83A1-F6EECF244321}">
                <p14:modId xmlns:p14="http://schemas.microsoft.com/office/powerpoint/2010/main" val="3686133448"/>
              </p:ext>
            </p:extLst>
          </p:nvPr>
        </p:nvGraphicFramePr>
        <p:xfrm>
          <a:off x="4708056" y="2727184"/>
          <a:ext cx="6950961" cy="36235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23" name="TextBox 1122">
            <a:extLst>
              <a:ext uri="{FF2B5EF4-FFF2-40B4-BE49-F238E27FC236}">
                <a16:creationId xmlns:a16="http://schemas.microsoft.com/office/drawing/2014/main" id="{584C623C-5A47-679A-62F3-8F9F3B9BE989}"/>
              </a:ext>
            </a:extLst>
          </p:cNvPr>
          <p:cNvSpPr txBox="1"/>
          <p:nvPr/>
        </p:nvSpPr>
        <p:spPr>
          <a:xfrm>
            <a:off x="378175" y="2518540"/>
            <a:ext cx="4010680" cy="40318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t>Tax Forms organized by importance:</a:t>
            </a:r>
          </a:p>
          <a:p>
            <a:pPr marL="285750" indent="-285750">
              <a:buFont typeface="Calibri"/>
              <a:buChar char="-"/>
            </a:pPr>
            <a:r>
              <a:rPr lang="en-US" sz="2800" dirty="0"/>
              <a:t>W-2</a:t>
            </a:r>
          </a:p>
          <a:p>
            <a:pPr marL="285750" indent="-285750">
              <a:buFont typeface="Calibri"/>
              <a:buChar char="-"/>
            </a:pPr>
            <a:r>
              <a:rPr lang="en-US" sz="2800" dirty="0"/>
              <a:t>1099-NEC</a:t>
            </a:r>
          </a:p>
          <a:p>
            <a:pPr marL="285750" indent="-285750">
              <a:buFont typeface="Calibri"/>
              <a:buChar char="-"/>
            </a:pPr>
            <a:r>
              <a:rPr lang="en-US" sz="2800" dirty="0"/>
              <a:t>1099-MISC (</a:t>
            </a:r>
            <a:r>
              <a:rPr lang="en-US" sz="2800" dirty="0">
                <a:ea typeface="+mn-lt"/>
                <a:cs typeface="+mn-lt"/>
              </a:rPr>
              <a:t>Depends</a:t>
            </a:r>
            <a:r>
              <a:rPr lang="en-US" sz="2800" dirty="0"/>
              <a:t>)</a:t>
            </a:r>
          </a:p>
          <a:p>
            <a:pPr marL="285750" indent="-285750">
              <a:buFont typeface="Calibri"/>
              <a:buChar char="-"/>
            </a:pPr>
            <a:r>
              <a:rPr lang="en-US" sz="2800" dirty="0"/>
              <a:t>Schedule C </a:t>
            </a:r>
          </a:p>
          <a:p>
            <a:pPr marL="285750" indent="-285750">
              <a:buFont typeface="Calibri"/>
              <a:buChar char="-"/>
            </a:pPr>
            <a:r>
              <a:rPr lang="en-US" sz="2800" dirty="0"/>
              <a:t>K-1</a:t>
            </a:r>
          </a:p>
          <a:p>
            <a:endParaRPr lang="en-US" sz="2000" dirty="0"/>
          </a:p>
          <a:p>
            <a:endParaRPr lang="en-US" sz="2000" dirty="0"/>
          </a:p>
          <a:p>
            <a:endParaRPr lang="en-US" sz="2000" dirty="0"/>
          </a:p>
        </p:txBody>
      </p:sp>
    </p:spTree>
    <p:extLst>
      <p:ext uri="{BB962C8B-B14F-4D97-AF65-F5344CB8AC3E}">
        <p14:creationId xmlns:p14="http://schemas.microsoft.com/office/powerpoint/2010/main" val="36158831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6BDEE-0A5F-B517-8C0C-35C254B63E85}"/>
            </a:ext>
          </a:extLst>
        </p:cNvPr>
        <p:cNvGrpSpPr/>
        <p:nvPr/>
      </p:nvGrpSpPr>
      <p:grpSpPr>
        <a:xfrm>
          <a:off x="0" y="0"/>
          <a:ext cx="0" cy="0"/>
          <a:chOff x="0" y="0"/>
          <a:chExt cx="0" cy="0"/>
        </a:xfrm>
      </p:grpSpPr>
      <p:pic>
        <p:nvPicPr>
          <p:cNvPr id="9" name="Content Placeholder 7" descr="VOLUNTEERING | msu-vita">
            <a:extLst>
              <a:ext uri="{FF2B5EF4-FFF2-40B4-BE49-F238E27FC236}">
                <a16:creationId xmlns:a16="http://schemas.microsoft.com/office/drawing/2014/main" id="{33AB5B2E-DF8E-7685-DECA-03A896835736}"/>
              </a:ext>
            </a:extLst>
          </p:cNvPr>
          <p:cNvPicPr>
            <a:picLocks noChangeAspect="1"/>
          </p:cNvPicPr>
          <p:nvPr/>
        </p:nvPicPr>
        <p:blipFill>
          <a:blip r:embed="rId2"/>
          <a:stretch>
            <a:fillRect/>
          </a:stretch>
        </p:blipFill>
        <p:spPr>
          <a:xfrm>
            <a:off x="10187976" y="151"/>
            <a:ext cx="2002494" cy="906239"/>
          </a:xfrm>
          <a:prstGeom prst="rect">
            <a:avLst/>
          </a:prstGeom>
        </p:spPr>
      </p:pic>
      <p:sp>
        <p:nvSpPr>
          <p:cNvPr id="707" name="Rectangle: Diagonal Corners Rounded 706">
            <a:extLst>
              <a:ext uri="{FF2B5EF4-FFF2-40B4-BE49-F238E27FC236}">
                <a16:creationId xmlns:a16="http://schemas.microsoft.com/office/drawing/2014/main" id="{72B83312-EC58-6D95-44D9-69A84467B4D6}"/>
              </a:ext>
            </a:extLst>
          </p:cNvPr>
          <p:cNvSpPr/>
          <p:nvPr/>
        </p:nvSpPr>
        <p:spPr>
          <a:xfrm>
            <a:off x="618434" y="596349"/>
            <a:ext cx="5951676" cy="1400313"/>
          </a:xfrm>
          <a:prstGeom prst="round2DiagRect">
            <a:avLst/>
          </a:prstGeom>
          <a:solidFill>
            <a:schemeClr val="accent3">
              <a:lumMod val="75000"/>
            </a:schemeClr>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8" name="TextBox 707">
            <a:extLst>
              <a:ext uri="{FF2B5EF4-FFF2-40B4-BE49-F238E27FC236}">
                <a16:creationId xmlns:a16="http://schemas.microsoft.com/office/drawing/2014/main" id="{466FFBE9-7A8B-3083-B9DE-83B050AC76B1}"/>
              </a:ext>
            </a:extLst>
          </p:cNvPr>
          <p:cNvSpPr txBox="1"/>
          <p:nvPr/>
        </p:nvSpPr>
        <p:spPr>
          <a:xfrm>
            <a:off x="1012411" y="1002747"/>
            <a:ext cx="5164432" cy="584775"/>
          </a:xfrm>
          <a:prstGeom prst="rect">
            <a:avLst/>
          </a:prstGeom>
          <a:no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solidFill>
                  <a:schemeClr val="bg1"/>
                </a:solidFill>
                <a:latin typeface="Aptos Display"/>
              </a:rPr>
              <a:t>Unearned income</a:t>
            </a:r>
            <a:endParaRPr lang="en-US"/>
          </a:p>
        </p:txBody>
      </p:sp>
      <p:sp>
        <p:nvSpPr>
          <p:cNvPr id="23" name="TextBox 22">
            <a:extLst>
              <a:ext uri="{FF2B5EF4-FFF2-40B4-BE49-F238E27FC236}">
                <a16:creationId xmlns:a16="http://schemas.microsoft.com/office/drawing/2014/main" id="{7D3883E1-4132-94A6-E315-F159718BE68A}"/>
              </a:ext>
            </a:extLst>
          </p:cNvPr>
          <p:cNvSpPr txBox="1"/>
          <p:nvPr/>
        </p:nvSpPr>
        <p:spPr>
          <a:xfrm>
            <a:off x="401170" y="3236258"/>
            <a:ext cx="6382869"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ea typeface="+mn-lt"/>
                <a:cs typeface="+mn-lt"/>
              </a:rPr>
              <a:t>Unearned income - money you receive that </a:t>
            </a:r>
            <a:r>
              <a:rPr lang="en-US" sz="2800" b="1">
                <a:ea typeface="+mn-lt"/>
                <a:cs typeface="+mn-lt"/>
              </a:rPr>
              <a:t>isn’t from active work</a:t>
            </a:r>
            <a:r>
              <a:rPr lang="en-US" sz="2800">
                <a:ea typeface="+mn-lt"/>
                <a:cs typeface="+mn-lt"/>
              </a:rPr>
              <a:t>, such as investments, rental income, or Social Security benefits. </a:t>
            </a:r>
            <a:endParaRPr lang="en-US" sz="2800"/>
          </a:p>
        </p:txBody>
      </p:sp>
      <p:pic>
        <p:nvPicPr>
          <p:cNvPr id="3" name="Picture 2" descr="A person sitting in a chair with money falling from the ground&#10;&#10;AI-generated content may be incorrect.">
            <a:extLst>
              <a:ext uri="{FF2B5EF4-FFF2-40B4-BE49-F238E27FC236}">
                <a16:creationId xmlns:a16="http://schemas.microsoft.com/office/drawing/2014/main" id="{3E59325A-5E49-1C28-9710-2027DD0ABD05}"/>
              </a:ext>
            </a:extLst>
          </p:cNvPr>
          <p:cNvPicPr>
            <a:picLocks noChangeAspect="1"/>
          </p:cNvPicPr>
          <p:nvPr/>
        </p:nvPicPr>
        <p:blipFill>
          <a:blip r:embed="rId3"/>
          <a:srcRect r="-720" b="21445"/>
          <a:stretch>
            <a:fillRect/>
          </a:stretch>
        </p:blipFill>
        <p:spPr>
          <a:xfrm>
            <a:off x="6788522" y="2411505"/>
            <a:ext cx="4639272" cy="3471268"/>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9782519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530AF7-9155-E72A-D612-D9AF19CF8A16}"/>
            </a:ext>
          </a:extLst>
        </p:cNvPr>
        <p:cNvGrpSpPr/>
        <p:nvPr/>
      </p:nvGrpSpPr>
      <p:grpSpPr>
        <a:xfrm>
          <a:off x="0" y="0"/>
          <a:ext cx="0" cy="0"/>
          <a:chOff x="0" y="0"/>
          <a:chExt cx="0" cy="0"/>
        </a:xfrm>
      </p:grpSpPr>
      <p:pic>
        <p:nvPicPr>
          <p:cNvPr id="9" name="Content Placeholder 7" descr="VOLUNTEERING | msu-vita">
            <a:extLst>
              <a:ext uri="{FF2B5EF4-FFF2-40B4-BE49-F238E27FC236}">
                <a16:creationId xmlns:a16="http://schemas.microsoft.com/office/drawing/2014/main" id="{0CABFE9C-D408-B57B-8BBE-638EE3D78A60}"/>
              </a:ext>
            </a:extLst>
          </p:cNvPr>
          <p:cNvPicPr>
            <a:picLocks noChangeAspect="1"/>
          </p:cNvPicPr>
          <p:nvPr/>
        </p:nvPicPr>
        <p:blipFill>
          <a:blip r:embed="rId3"/>
          <a:stretch>
            <a:fillRect/>
          </a:stretch>
        </p:blipFill>
        <p:spPr>
          <a:xfrm>
            <a:off x="10187976" y="151"/>
            <a:ext cx="2002494" cy="906239"/>
          </a:xfrm>
          <a:prstGeom prst="rect">
            <a:avLst/>
          </a:prstGeom>
        </p:spPr>
      </p:pic>
      <p:sp>
        <p:nvSpPr>
          <p:cNvPr id="707" name="Rectangle: Diagonal Corners Rounded 706">
            <a:extLst>
              <a:ext uri="{FF2B5EF4-FFF2-40B4-BE49-F238E27FC236}">
                <a16:creationId xmlns:a16="http://schemas.microsoft.com/office/drawing/2014/main" id="{F0FD8FF3-A617-9086-A564-62F3E87229F6}"/>
              </a:ext>
            </a:extLst>
          </p:cNvPr>
          <p:cNvSpPr/>
          <p:nvPr/>
        </p:nvSpPr>
        <p:spPr>
          <a:xfrm>
            <a:off x="618434" y="596349"/>
            <a:ext cx="5951676" cy="1400313"/>
          </a:xfrm>
          <a:prstGeom prst="round2DiagRect">
            <a:avLst/>
          </a:prstGeom>
          <a:solidFill>
            <a:schemeClr val="accent3">
              <a:lumMod val="75000"/>
            </a:schemeClr>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8" name="TextBox 707">
            <a:extLst>
              <a:ext uri="{FF2B5EF4-FFF2-40B4-BE49-F238E27FC236}">
                <a16:creationId xmlns:a16="http://schemas.microsoft.com/office/drawing/2014/main" id="{01092FF8-49C0-EE72-F3C6-77790FCD9806}"/>
              </a:ext>
            </a:extLst>
          </p:cNvPr>
          <p:cNvSpPr txBox="1"/>
          <p:nvPr/>
        </p:nvSpPr>
        <p:spPr>
          <a:xfrm>
            <a:off x="1012411" y="1002747"/>
            <a:ext cx="5164432" cy="584775"/>
          </a:xfrm>
          <a:prstGeom prst="rect">
            <a:avLst/>
          </a:prstGeom>
          <a:no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solidFill>
                  <a:schemeClr val="bg1"/>
                </a:solidFill>
                <a:latin typeface="Aptos Display"/>
              </a:rPr>
              <a:t>Unearned income</a:t>
            </a:r>
            <a:endParaRPr lang="en-US"/>
          </a:p>
        </p:txBody>
      </p:sp>
      <p:graphicFrame>
        <p:nvGraphicFramePr>
          <p:cNvPr id="3" name="Content Placeholder 3">
            <a:extLst>
              <a:ext uri="{FF2B5EF4-FFF2-40B4-BE49-F238E27FC236}">
                <a16:creationId xmlns:a16="http://schemas.microsoft.com/office/drawing/2014/main" id="{6C56064B-F3E8-279F-1D13-4D8D5B684D04}"/>
              </a:ext>
            </a:extLst>
          </p:cNvPr>
          <p:cNvGraphicFramePr>
            <a:graphicFrameLocks/>
          </p:cNvGraphicFramePr>
          <p:nvPr/>
        </p:nvGraphicFramePr>
        <p:xfrm>
          <a:off x="4708056" y="2727184"/>
          <a:ext cx="6950961" cy="36235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23" name="TextBox 1122">
            <a:extLst>
              <a:ext uri="{FF2B5EF4-FFF2-40B4-BE49-F238E27FC236}">
                <a16:creationId xmlns:a16="http://schemas.microsoft.com/office/drawing/2014/main" id="{1CC86BB7-5C46-381F-63A1-6DE337F3D925}"/>
              </a:ext>
            </a:extLst>
          </p:cNvPr>
          <p:cNvSpPr txBox="1"/>
          <p:nvPr/>
        </p:nvSpPr>
        <p:spPr>
          <a:xfrm>
            <a:off x="371614" y="1998649"/>
            <a:ext cx="4555388" cy="52629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t>Tax Forms organized by importance:</a:t>
            </a:r>
          </a:p>
          <a:p>
            <a:pPr marL="285750" indent="-285750">
              <a:buFont typeface="Calibri"/>
              <a:buChar char="-"/>
            </a:pPr>
            <a:r>
              <a:rPr lang="en-US" sz="2400" dirty="0"/>
              <a:t>W-2</a:t>
            </a:r>
          </a:p>
          <a:p>
            <a:pPr marL="285750" indent="-285750">
              <a:buFont typeface="Calibri"/>
              <a:buChar char="-"/>
            </a:pPr>
            <a:r>
              <a:rPr lang="en-US" sz="2400" dirty="0"/>
              <a:t>1099-INT</a:t>
            </a:r>
            <a:endParaRPr lang="en-US" dirty="0"/>
          </a:p>
          <a:p>
            <a:pPr marL="285750" indent="-285750">
              <a:buFont typeface="Calibri"/>
              <a:buChar char="-"/>
            </a:pPr>
            <a:r>
              <a:rPr lang="en-US" sz="2400" dirty="0"/>
              <a:t>1099-DIV</a:t>
            </a:r>
          </a:p>
          <a:p>
            <a:pPr marL="285750" indent="-285750">
              <a:buFont typeface="Calibri"/>
              <a:buChar char="-"/>
            </a:pPr>
            <a:r>
              <a:rPr lang="en-US" sz="2400" dirty="0"/>
              <a:t>1099-B</a:t>
            </a:r>
          </a:p>
          <a:p>
            <a:pPr marL="285750" indent="-285750">
              <a:buFont typeface="Calibri"/>
              <a:buChar char="-"/>
            </a:pPr>
            <a:r>
              <a:rPr lang="en-US" sz="2400" dirty="0"/>
              <a:t>1099-R</a:t>
            </a:r>
          </a:p>
          <a:p>
            <a:pPr marL="285750" indent="-285750">
              <a:buFont typeface="Calibri"/>
              <a:buChar char="-"/>
            </a:pPr>
            <a:r>
              <a:rPr lang="en-US" sz="2400" dirty="0"/>
              <a:t>1099-SSA</a:t>
            </a:r>
          </a:p>
          <a:p>
            <a:pPr marL="285750" indent="-285750">
              <a:buFont typeface="Calibri"/>
              <a:buChar char="-"/>
            </a:pPr>
            <a:r>
              <a:rPr lang="en-US" sz="2400" dirty="0"/>
              <a:t>1099-MISC (Depends)</a:t>
            </a:r>
          </a:p>
          <a:p>
            <a:pPr marL="285750" indent="-285750">
              <a:buFont typeface="Calibri"/>
              <a:buChar char="-"/>
            </a:pPr>
            <a:r>
              <a:rPr lang="en-US" sz="2400" dirty="0"/>
              <a:t>Schedule E</a:t>
            </a:r>
          </a:p>
          <a:p>
            <a:pPr marL="285750" indent="-285750">
              <a:buFont typeface="Calibri"/>
              <a:buChar char="-"/>
            </a:pPr>
            <a:r>
              <a:rPr lang="en-US" sz="2400" dirty="0"/>
              <a:t>K-1 </a:t>
            </a:r>
            <a:r>
              <a:rPr lang="en-US" dirty="0"/>
              <a:t>(If the partner was not involved in the day-to-day operations of the partnership)</a:t>
            </a:r>
          </a:p>
          <a:p>
            <a:endParaRPr lang="en-US" dirty="0"/>
          </a:p>
          <a:p>
            <a:endParaRPr lang="en-US" dirty="0"/>
          </a:p>
          <a:p>
            <a:endParaRPr lang="en-US" dirty="0"/>
          </a:p>
        </p:txBody>
      </p:sp>
    </p:spTree>
    <p:extLst>
      <p:ext uri="{BB962C8B-B14F-4D97-AF65-F5344CB8AC3E}">
        <p14:creationId xmlns:p14="http://schemas.microsoft.com/office/powerpoint/2010/main" val="2255506956"/>
      </p:ext>
    </p:extLst>
  </p:cSld>
  <p:clrMapOvr>
    <a:masterClrMapping/>
  </p:clrMapOvr>
  <p:extLst>
    <p:ext uri="{6950BFC3-D8DA-4A85-94F7-54DA5524770B}">
      <p188:commentRel xmlns:p188="http://schemas.microsoft.com/office/powerpoint/2018/8/main" r:id="rId2"/>
    </p:ext>
  </p:extLs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46fb55a-da1d-4a6a-a573-9b099793e01c">
      <Terms xmlns="http://schemas.microsoft.com/office/infopath/2007/PartnerControls"/>
    </lcf76f155ced4ddcb4097134ff3c332f>
    <TaxCatchAll xmlns="54b36375-89e1-4433-8777-87c567d09b8b"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D0C615427F41E4BA6DAEB88D5FB9B69" ma:contentTypeVersion="12" ma:contentTypeDescription="Create a new document." ma:contentTypeScope="" ma:versionID="3fd145d60575160e8fb964bee4640c3e">
  <xsd:schema xmlns:xsd="http://www.w3.org/2001/XMLSchema" xmlns:xs="http://www.w3.org/2001/XMLSchema" xmlns:p="http://schemas.microsoft.com/office/2006/metadata/properties" xmlns:ns2="046fb55a-da1d-4a6a-a573-9b099793e01c" xmlns:ns3="54b36375-89e1-4433-8777-87c567d09b8b" targetNamespace="http://schemas.microsoft.com/office/2006/metadata/properties" ma:root="true" ma:fieldsID="10d6bed23dbd9dbfd0ed558598f93755" ns2:_="" ns3:_="">
    <xsd:import namespace="046fb55a-da1d-4a6a-a573-9b099793e01c"/>
    <xsd:import namespace="54b36375-89e1-4433-8777-87c567d09b8b"/>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6fb55a-da1d-4a6a-a573-9b099793e0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0ad816ea-8460-453a-b1af-cd753e23c00d"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4b36375-89e1-4433-8777-87c567d09b8b"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424da52f-608e-4f63-9dd7-ba52d545e0ee}" ma:internalName="TaxCatchAll" ma:showField="CatchAllData" ma:web="54b36375-89e1-4433-8777-87c567d09b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B6982E0-7C49-4985-8292-2BA12264AD3F}">
  <ds:schemaRefs>
    <ds:schemaRef ds:uri="http://schemas.microsoft.com/office/2006/metadata/properties"/>
    <ds:schemaRef ds:uri="http://schemas.openxmlformats.org/package/2006/metadata/core-properties"/>
    <ds:schemaRef ds:uri="http://purl.org/dc/dcmitype/"/>
    <ds:schemaRef ds:uri="046fb55a-da1d-4a6a-a573-9b099793e01c"/>
    <ds:schemaRef ds:uri="http://purl.org/dc/terms/"/>
    <ds:schemaRef ds:uri="http://schemas.microsoft.com/office/infopath/2007/PartnerControls"/>
    <ds:schemaRef ds:uri="http://schemas.microsoft.com/office/2006/documentManagement/types"/>
    <ds:schemaRef ds:uri="54b36375-89e1-4433-8777-87c567d09b8b"/>
    <ds:schemaRef ds:uri="http://www.w3.org/XML/1998/namespace"/>
    <ds:schemaRef ds:uri="http://purl.org/dc/elements/1.1/"/>
  </ds:schemaRefs>
</ds:datastoreItem>
</file>

<file path=customXml/itemProps2.xml><?xml version="1.0" encoding="utf-8"?>
<ds:datastoreItem xmlns:ds="http://schemas.openxmlformats.org/officeDocument/2006/customXml" ds:itemID="{FE7EC5EE-3D71-449A-9013-816FE571D76F}">
  <ds:schemaRefs>
    <ds:schemaRef ds:uri="046fb55a-da1d-4a6a-a573-9b099793e01c"/>
    <ds:schemaRef ds:uri="54b36375-89e1-4433-8777-87c567d09b8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5022194-9ED6-447E-B036-486BD1AAA88C}">
  <ds:schemaRefs>
    <ds:schemaRef ds:uri="http://schemas.microsoft.com/sharepoint/v3/contenttype/forms"/>
  </ds:schemaRefs>
</ds:datastoreItem>
</file>

<file path=docMetadata/LabelInfo.xml><?xml version="1.0" encoding="utf-8"?>
<clbl:labelList xmlns:clbl="http://schemas.microsoft.com/office/2020/mipLabelMetadata">
  <clbl:label id="{22177130-642f-41d9-9211-74237ad5687d}" enabled="0" method="" siteId="{22177130-642f-41d9-9211-74237ad5687d}" removed="1"/>
</clbl:labelList>
</file>

<file path=docProps/app.xml><?xml version="1.0" encoding="utf-8"?>
<Properties xmlns="http://schemas.openxmlformats.org/officeDocument/2006/extended-properties" xmlns:vt="http://schemas.openxmlformats.org/officeDocument/2006/docPropsVTypes">
  <TotalTime>2</TotalTime>
  <Words>5864</Words>
  <Application>Microsoft Office PowerPoint</Application>
  <PresentationFormat>Widescreen</PresentationFormat>
  <Paragraphs>744</Paragraphs>
  <Slides>61</Slides>
  <Notes>3</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61</vt:i4>
      </vt:variant>
    </vt:vector>
  </HeadingPairs>
  <TitlesOfParts>
    <vt:vector size="71" baseType="lpstr">
      <vt:lpstr>Aptos</vt:lpstr>
      <vt:lpstr>Aptos Display</vt:lpstr>
      <vt:lpstr>Arial</vt:lpstr>
      <vt:lpstr>Arial,Sans-Serif</vt:lpstr>
      <vt:lpstr>Calibri</vt:lpstr>
      <vt:lpstr>Cambria Math</vt:lpstr>
      <vt:lpstr>Courier New</vt:lpstr>
      <vt:lpstr>Source Sans Pro</vt:lpstr>
      <vt:lpstr>Office Theme</vt:lpstr>
      <vt:lpstr>Worksheet</vt:lpstr>
      <vt:lpstr>Overview of Federal Tax Concepts</vt:lpstr>
      <vt:lpstr>PowerPoint Presentation</vt:lpstr>
      <vt:lpstr>Agenda</vt:lpstr>
      <vt:lpstr>PowerPoint Presentation</vt:lpstr>
      <vt:lpstr>Overview of Gross Income  (Earned/Unearned)</vt:lpstr>
      <vt:lpstr>PowerPoint Presentation</vt:lpstr>
      <vt:lpstr>PowerPoint Presentation</vt:lpstr>
      <vt:lpstr>PowerPoint Presentation</vt:lpstr>
      <vt:lpstr>PowerPoint Presentation</vt:lpstr>
      <vt:lpstr>FICA Tax</vt:lpstr>
      <vt:lpstr>PowerPoint Presentation</vt:lpstr>
      <vt:lpstr>Adjustments &amp; Deductions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Standard Deduction </vt:lpstr>
      <vt:lpstr>PowerPoint Presentation</vt:lpstr>
      <vt:lpstr>PowerPoint Presentation</vt:lpstr>
      <vt:lpstr>Itemized Deductions</vt:lpstr>
      <vt:lpstr>PowerPoint Presentation</vt:lpstr>
      <vt:lpstr>PowerPoint Presentation</vt:lpstr>
      <vt:lpstr>Other Deductions</vt:lpstr>
      <vt:lpstr>PowerPoint Presentation</vt:lpstr>
      <vt:lpstr>PowerPoint Presentation</vt:lpstr>
      <vt:lpstr>PowerPoint Presentation</vt:lpstr>
      <vt:lpstr>PowerPoint Presentation</vt:lpstr>
      <vt:lpstr>Credits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What's ahead?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MSU VITA</dc:title>
  <dc:creator>Sloan, Tommy</dc:creator>
  <cp:lastModifiedBy>Schroeder, Erich</cp:lastModifiedBy>
  <cp:revision>2</cp:revision>
  <dcterms:created xsi:type="dcterms:W3CDTF">2024-04-14T14:36:52Z</dcterms:created>
  <dcterms:modified xsi:type="dcterms:W3CDTF">2025-11-25T14:33:59Z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0x0101003D0C615427F41E4BA6DAEB88D5FB9B69</vt:lpwstr>
  </property>
  <property fmtid="{D5CDD505-2E9C-101B-9397-08002B2CF9AE}" pid="3" name="MediaServiceImageTags">
    <vt:lpwstr/>
  </property>
</Properties>
</file>